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4"/>
  </p:sldMasterIdLst>
  <p:notesMasterIdLst>
    <p:notesMasterId r:id="rId130"/>
  </p:notesMasterIdLst>
  <p:handoutMasterIdLst>
    <p:handoutMasterId r:id="rId131"/>
  </p:handoutMasterIdLst>
  <p:sldIdLst>
    <p:sldId id="256" r:id="rId5"/>
    <p:sldId id="295" r:id="rId6"/>
    <p:sldId id="258" r:id="rId7"/>
    <p:sldId id="297" r:id="rId8"/>
    <p:sldId id="306" r:id="rId9"/>
    <p:sldId id="259" r:id="rId10"/>
    <p:sldId id="298" r:id="rId11"/>
    <p:sldId id="299" r:id="rId12"/>
    <p:sldId id="300" r:id="rId13"/>
    <p:sldId id="302" r:id="rId14"/>
    <p:sldId id="301" r:id="rId15"/>
    <p:sldId id="303" r:id="rId16"/>
    <p:sldId id="260" r:id="rId17"/>
    <p:sldId id="304" r:id="rId18"/>
    <p:sldId id="308" r:id="rId19"/>
    <p:sldId id="309" r:id="rId20"/>
    <p:sldId id="311" r:id="rId21"/>
    <p:sldId id="312" r:id="rId22"/>
    <p:sldId id="263" r:id="rId23"/>
    <p:sldId id="313" r:id="rId24"/>
    <p:sldId id="314" r:id="rId25"/>
    <p:sldId id="307" r:id="rId26"/>
    <p:sldId id="265" r:id="rId27"/>
    <p:sldId id="317" r:id="rId28"/>
    <p:sldId id="315" r:id="rId29"/>
    <p:sldId id="316"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33" r:id="rId46"/>
    <p:sldId id="335" r:id="rId47"/>
    <p:sldId id="336" r:id="rId48"/>
    <p:sldId id="337" r:id="rId49"/>
    <p:sldId id="334" r:id="rId50"/>
    <p:sldId id="338" r:id="rId51"/>
    <p:sldId id="339" r:id="rId52"/>
    <p:sldId id="340" r:id="rId53"/>
    <p:sldId id="310" r:id="rId54"/>
    <p:sldId id="341" r:id="rId55"/>
    <p:sldId id="342" r:id="rId56"/>
    <p:sldId id="343" r:id="rId57"/>
    <p:sldId id="344" r:id="rId58"/>
    <p:sldId id="347" r:id="rId59"/>
    <p:sldId id="345" r:id="rId60"/>
    <p:sldId id="346" r:id="rId61"/>
    <p:sldId id="348" r:id="rId62"/>
    <p:sldId id="349" r:id="rId63"/>
    <p:sldId id="350" r:id="rId64"/>
    <p:sldId id="351" r:id="rId65"/>
    <p:sldId id="352" r:id="rId66"/>
    <p:sldId id="353" r:id="rId67"/>
    <p:sldId id="354" r:id="rId68"/>
    <p:sldId id="355" r:id="rId69"/>
    <p:sldId id="356" r:id="rId70"/>
    <p:sldId id="357" r:id="rId71"/>
    <p:sldId id="358" r:id="rId72"/>
    <p:sldId id="359" r:id="rId73"/>
    <p:sldId id="363" r:id="rId74"/>
    <p:sldId id="360" r:id="rId75"/>
    <p:sldId id="361" r:id="rId76"/>
    <p:sldId id="364" r:id="rId77"/>
    <p:sldId id="366" r:id="rId78"/>
    <p:sldId id="362" r:id="rId79"/>
    <p:sldId id="365" r:id="rId80"/>
    <p:sldId id="367" r:id="rId81"/>
    <p:sldId id="368" r:id="rId82"/>
    <p:sldId id="369" r:id="rId83"/>
    <p:sldId id="370" r:id="rId84"/>
    <p:sldId id="371" r:id="rId85"/>
    <p:sldId id="372" r:id="rId86"/>
    <p:sldId id="373" r:id="rId87"/>
    <p:sldId id="374" r:id="rId88"/>
    <p:sldId id="375" r:id="rId89"/>
    <p:sldId id="376" r:id="rId90"/>
    <p:sldId id="378" r:id="rId91"/>
    <p:sldId id="275" r:id="rId92"/>
    <p:sldId id="377" r:id="rId93"/>
    <p:sldId id="379" r:id="rId94"/>
    <p:sldId id="380" r:id="rId95"/>
    <p:sldId id="381" r:id="rId96"/>
    <p:sldId id="382" r:id="rId97"/>
    <p:sldId id="383" r:id="rId98"/>
    <p:sldId id="384" r:id="rId99"/>
    <p:sldId id="385" r:id="rId100"/>
    <p:sldId id="386" r:id="rId101"/>
    <p:sldId id="387" r:id="rId102"/>
    <p:sldId id="388" r:id="rId103"/>
    <p:sldId id="389" r:id="rId104"/>
    <p:sldId id="391" r:id="rId105"/>
    <p:sldId id="392" r:id="rId106"/>
    <p:sldId id="393" r:id="rId107"/>
    <p:sldId id="398" r:id="rId108"/>
    <p:sldId id="390" r:id="rId109"/>
    <p:sldId id="280" r:id="rId110"/>
    <p:sldId id="394" r:id="rId111"/>
    <p:sldId id="395" r:id="rId112"/>
    <p:sldId id="396" r:id="rId113"/>
    <p:sldId id="397" r:id="rId114"/>
    <p:sldId id="399" r:id="rId115"/>
    <p:sldId id="283" r:id="rId116"/>
    <p:sldId id="284" r:id="rId117"/>
    <p:sldId id="285" r:id="rId118"/>
    <p:sldId id="286" r:id="rId119"/>
    <p:sldId id="287" r:id="rId120"/>
    <p:sldId id="401" r:id="rId121"/>
    <p:sldId id="400" r:id="rId122"/>
    <p:sldId id="288" r:id="rId123"/>
    <p:sldId id="289" r:id="rId124"/>
    <p:sldId id="402" r:id="rId125"/>
    <p:sldId id="290" r:id="rId126"/>
    <p:sldId id="294" r:id="rId127"/>
    <p:sldId id="291" r:id="rId128"/>
    <p:sldId id="293" r:id="rId129"/>
  </p:sldIdLst>
  <p:sldSz cx="12192000" cy="6858000"/>
  <p:notesSz cx="6794500" cy="9906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ción" id="{0CBDDAB9-DD2D-4FA9-A197-59311272D012}">
          <p14:sldIdLst>
            <p14:sldId id="256"/>
            <p14:sldId id="295"/>
            <p14:sldId id="258"/>
            <p14:sldId id="297"/>
          </p14:sldIdLst>
        </p14:section>
        <p14:section name="Características Generales" id="{E8A2DC0F-8039-4660-BAE8-F90D8E7D6E68}">
          <p14:sldIdLst>
            <p14:sldId id="306"/>
            <p14:sldId id="259"/>
            <p14:sldId id="298"/>
            <p14:sldId id="299"/>
            <p14:sldId id="300"/>
            <p14:sldId id="302"/>
            <p14:sldId id="301"/>
            <p14:sldId id="303"/>
            <p14:sldId id="260"/>
            <p14:sldId id="304"/>
            <p14:sldId id="308"/>
            <p14:sldId id="309"/>
            <p14:sldId id="311"/>
            <p14:sldId id="312"/>
            <p14:sldId id="263"/>
            <p14:sldId id="313"/>
            <p14:sldId id="314"/>
          </p14:sldIdLst>
        </p14:section>
        <p14:section name="Empezando con APEX" id="{1BD14444-BD86-489F-A5B4-45CC93AF7E23}">
          <p14:sldIdLst>
            <p14:sldId id="307"/>
            <p14:sldId id="265"/>
            <p14:sldId id="317"/>
            <p14:sldId id="315"/>
            <p14:sldId id="316"/>
            <p14:sldId id="318"/>
            <p14:sldId id="319"/>
            <p14:sldId id="320"/>
            <p14:sldId id="321"/>
            <p14:sldId id="322"/>
          </p14:sldIdLst>
        </p14:section>
        <p14:section name="Comunidad, Recursos y Ejemplos" id="{FF795A8F-18E0-44F7-918A-7A9D5B890385}">
          <p14:sldIdLst>
            <p14:sldId id="323"/>
            <p14:sldId id="324"/>
            <p14:sldId id="325"/>
            <p14:sldId id="326"/>
            <p14:sldId id="327"/>
            <p14:sldId id="328"/>
            <p14:sldId id="329"/>
            <p14:sldId id="330"/>
          </p14:sldIdLst>
        </p14:section>
        <p14:section name="Uso de SQL Workshop" id="{06FC2777-09B7-4EBB-ADAE-D7292E62BB73}">
          <p14:sldIdLst>
            <p14:sldId id="331"/>
            <p14:sldId id="332"/>
            <p14:sldId id="333"/>
            <p14:sldId id="335"/>
            <p14:sldId id="336"/>
            <p14:sldId id="337"/>
            <p14:sldId id="334"/>
            <p14:sldId id="338"/>
            <p14:sldId id="339"/>
            <p14:sldId id="340"/>
          </p14:sldIdLst>
        </p14:section>
        <p14:section name="Desarrollo con Oracle APEX" id="{F5936986-814F-4620-BE9E-6D36B827B0BC}">
          <p14:sldIdLst>
            <p14:sldId id="310"/>
            <p14:sldId id="341"/>
            <p14:sldId id="342"/>
            <p14:sldId id="343"/>
            <p14:sldId id="344"/>
            <p14:sldId id="347"/>
            <p14:sldId id="345"/>
            <p14:sldId id="346"/>
            <p14:sldId id="348"/>
            <p14:sldId id="349"/>
            <p14:sldId id="350"/>
            <p14:sldId id="351"/>
            <p14:sldId id="352"/>
            <p14:sldId id="353"/>
            <p14:sldId id="354"/>
            <p14:sldId id="355"/>
            <p14:sldId id="356"/>
          </p14:sldIdLst>
        </p14:section>
        <p14:section name="Informes, Grids y Formularios" id="{DD63921A-50A7-440A-98CA-B338FA8C6E71}">
          <p14:sldIdLst>
            <p14:sldId id="357"/>
            <p14:sldId id="358"/>
            <p14:sldId id="359"/>
            <p14:sldId id="363"/>
            <p14:sldId id="360"/>
            <p14:sldId id="361"/>
            <p14:sldId id="364"/>
            <p14:sldId id="366"/>
            <p14:sldId id="362"/>
            <p14:sldId id="365"/>
            <p14:sldId id="367"/>
            <p14:sldId id="368"/>
            <p14:sldId id="369"/>
            <p14:sldId id="370"/>
            <p14:sldId id="371"/>
            <p14:sldId id="372"/>
            <p14:sldId id="373"/>
            <p14:sldId id="374"/>
            <p14:sldId id="375"/>
            <p14:sldId id="376"/>
            <p14:sldId id="378"/>
            <p14:sldId id="275"/>
            <p14:sldId id="377"/>
            <p14:sldId id="379"/>
            <p14:sldId id="380"/>
            <p14:sldId id="381"/>
          </p14:sldIdLst>
        </p14:section>
        <p14:section name="Navegación" id="{6BF84647-5A32-4838-98BE-55E1ACA9A1B6}">
          <p14:sldIdLst>
            <p14:sldId id="382"/>
            <p14:sldId id="383"/>
            <p14:sldId id="384"/>
            <p14:sldId id="385"/>
            <p14:sldId id="386"/>
            <p14:sldId id="387"/>
            <p14:sldId id="388"/>
            <p14:sldId id="389"/>
            <p14:sldId id="391"/>
            <p14:sldId id="392"/>
            <p14:sldId id="393"/>
            <p14:sldId id="398"/>
          </p14:sldIdLst>
        </p14:section>
        <p14:section name="Seguridad y Autenticación" id="{810F27CF-510C-4F8C-BA24-42EA7AEB9D4F}">
          <p14:sldIdLst>
            <p14:sldId id="390"/>
            <p14:sldId id="280"/>
            <p14:sldId id="394"/>
            <p14:sldId id="395"/>
            <p14:sldId id="396"/>
            <p14:sldId id="397"/>
          </p14:sldIdLst>
        </p14:section>
        <p14:section name="Otros Recursos" id="{CE5C7D34-AC87-4D54-8948-52A2AB395F77}">
          <p14:sldIdLst>
            <p14:sldId id="399"/>
            <p14:sldId id="283"/>
            <p14:sldId id="284"/>
            <p14:sldId id="285"/>
            <p14:sldId id="286"/>
            <p14:sldId id="287"/>
            <p14:sldId id="401"/>
          </p14:sldIdLst>
        </p14:section>
        <p14:section name="Integración y Despliegue" id="{BD94552A-DC41-4BD3-AD5A-416635DFD6C3}">
          <p14:sldIdLst>
            <p14:sldId id="400"/>
            <p14:sldId id="288"/>
            <p14:sldId id="289"/>
            <p14:sldId id="402"/>
          </p14:sldIdLst>
        </p14:section>
        <p14:section name="Questions &amp; Credits" id="{88E79E16-784C-410B-8AFE-D6B17635A492}">
          <p14:sldIdLst>
            <p14:sldId id="290"/>
            <p14:sldId id="294"/>
            <p14:sldId id="291"/>
            <p14:sldId id="29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D1622B-FB58-4F4B-A3CD-A736ABE1642F}" v="473" dt="2020-03-03T09:23:36.9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5" autoAdjust="0"/>
    <p:restoredTop sz="65863" autoAdjust="0"/>
  </p:normalViewPr>
  <p:slideViewPr>
    <p:cSldViewPr snapToGrid="0">
      <p:cViewPr varScale="1">
        <p:scale>
          <a:sx n="43" d="100"/>
          <a:sy n="43" d="100"/>
        </p:scale>
        <p:origin x="744" y="42"/>
      </p:cViewPr>
      <p:guideLst/>
    </p:cSldViewPr>
  </p:slideViewPr>
  <p:notesTextViewPr>
    <p:cViewPr>
      <p:scale>
        <a:sx n="75" d="100"/>
        <a:sy n="75" d="100"/>
      </p:scale>
      <p:origin x="0" y="0"/>
    </p:cViewPr>
  </p:notesTextViewPr>
  <p:notesViewPr>
    <p:cSldViewPr snapToGrid="0">
      <p:cViewPr varScale="1">
        <p:scale>
          <a:sx n="87" d="100"/>
          <a:sy n="87" d="100"/>
        </p:scale>
        <p:origin x="3840" y="-9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slide" Target="slides/slide122.xml"/><Relationship Id="rId13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notesMaster" Target="notesMasters/notesMaster1.xml"/><Relationship Id="rId13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handoutMaster" Target="handoutMasters/handoutMaster1.xml"/><Relationship Id="rId136"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59C137-0B01-4B4D-9606-74C5640AF728}"/>
              </a:ext>
            </a:extLst>
          </p:cNvPr>
          <p:cNvSpPr>
            <a:spLocks noGrp="1"/>
          </p:cNvSpPr>
          <p:nvPr>
            <p:ph type="hdr" sz="quarter"/>
          </p:nvPr>
        </p:nvSpPr>
        <p:spPr>
          <a:xfrm>
            <a:off x="0" y="0"/>
            <a:ext cx="2944813" cy="496888"/>
          </a:xfrm>
          <a:prstGeom prst="rect">
            <a:avLst/>
          </a:prstGeom>
        </p:spPr>
        <p:txBody>
          <a:bodyPr vert="horz" lIns="91440" tIns="45720" rIns="91440" bIns="45720" rtlCol="0"/>
          <a:lstStyle>
            <a:lvl1pPr algn="l">
              <a:defRPr sz="1200"/>
            </a:lvl1pPr>
          </a:lstStyle>
          <a:p>
            <a:endParaRPr lang="en-GB" dirty="0"/>
          </a:p>
        </p:txBody>
      </p:sp>
      <p:sp>
        <p:nvSpPr>
          <p:cNvPr id="3" name="Date Placeholder 2">
            <a:extLst>
              <a:ext uri="{FF2B5EF4-FFF2-40B4-BE49-F238E27FC236}">
                <a16:creationId xmlns:a16="http://schemas.microsoft.com/office/drawing/2014/main" id="{F4F0A98C-2BC8-4D3A-B0D7-06ACDAEE72B9}"/>
              </a:ext>
            </a:extLst>
          </p:cNvPr>
          <p:cNvSpPr>
            <a:spLocks noGrp="1"/>
          </p:cNvSpPr>
          <p:nvPr>
            <p:ph type="dt" sz="quarter" idx="1"/>
          </p:nvPr>
        </p:nvSpPr>
        <p:spPr>
          <a:xfrm>
            <a:off x="3848100" y="0"/>
            <a:ext cx="2944813" cy="496888"/>
          </a:xfrm>
          <a:prstGeom prst="rect">
            <a:avLst/>
          </a:prstGeom>
        </p:spPr>
        <p:txBody>
          <a:bodyPr vert="horz" lIns="91440" tIns="45720" rIns="91440" bIns="45720" rtlCol="0"/>
          <a:lstStyle>
            <a:lvl1pPr algn="r">
              <a:defRPr sz="1200"/>
            </a:lvl1pPr>
          </a:lstStyle>
          <a:p>
            <a:fld id="{1AABB5D3-CCC8-44D9-A662-764B43F6C68F}" type="datetimeFigureOut">
              <a:rPr lang="en-GB" smtClean="0"/>
              <a:t>03/03/2020</a:t>
            </a:fld>
            <a:endParaRPr lang="en-GB" dirty="0"/>
          </a:p>
        </p:txBody>
      </p:sp>
      <p:sp>
        <p:nvSpPr>
          <p:cNvPr id="4" name="Footer Placeholder 3">
            <a:extLst>
              <a:ext uri="{FF2B5EF4-FFF2-40B4-BE49-F238E27FC236}">
                <a16:creationId xmlns:a16="http://schemas.microsoft.com/office/drawing/2014/main" id="{9DFA083F-EDC5-45F8-B3EF-B39C660DFA14}"/>
              </a:ext>
            </a:extLst>
          </p:cNvPr>
          <p:cNvSpPr>
            <a:spLocks noGrp="1"/>
          </p:cNvSpPr>
          <p:nvPr>
            <p:ph type="ftr" sz="quarter" idx="2"/>
          </p:nvPr>
        </p:nvSpPr>
        <p:spPr>
          <a:xfrm>
            <a:off x="0" y="9409113"/>
            <a:ext cx="2944813" cy="4968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a:extLst>
              <a:ext uri="{FF2B5EF4-FFF2-40B4-BE49-F238E27FC236}">
                <a16:creationId xmlns:a16="http://schemas.microsoft.com/office/drawing/2014/main" id="{E121697F-2CA3-4EC7-8226-C2B2318266E6}"/>
              </a:ext>
            </a:extLst>
          </p:cNvPr>
          <p:cNvSpPr>
            <a:spLocks noGrp="1"/>
          </p:cNvSpPr>
          <p:nvPr>
            <p:ph type="sldNum" sz="quarter" idx="3"/>
          </p:nvPr>
        </p:nvSpPr>
        <p:spPr>
          <a:xfrm>
            <a:off x="3848100" y="9409113"/>
            <a:ext cx="2944813" cy="496887"/>
          </a:xfrm>
          <a:prstGeom prst="rect">
            <a:avLst/>
          </a:prstGeom>
        </p:spPr>
        <p:txBody>
          <a:bodyPr vert="horz" lIns="91440" tIns="45720" rIns="91440" bIns="45720" rtlCol="0" anchor="b"/>
          <a:lstStyle>
            <a:lvl1pPr algn="r">
              <a:defRPr sz="1200"/>
            </a:lvl1pPr>
          </a:lstStyle>
          <a:p>
            <a:fld id="{46D5AD0C-3210-476D-9CF6-70EE67BA6ED7}" type="slidenum">
              <a:rPr lang="en-GB" smtClean="0"/>
              <a:t>‹#›</a:t>
            </a:fld>
            <a:endParaRPr lang="en-GB" dirty="0"/>
          </a:p>
        </p:txBody>
      </p:sp>
    </p:spTree>
    <p:extLst>
      <p:ext uri="{BB962C8B-B14F-4D97-AF65-F5344CB8AC3E}">
        <p14:creationId xmlns:p14="http://schemas.microsoft.com/office/powerpoint/2010/main" val="32125979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48645" y="0"/>
            <a:ext cx="2944283" cy="497020"/>
          </a:xfrm>
          <a:prstGeom prst="rect">
            <a:avLst/>
          </a:prstGeom>
        </p:spPr>
        <p:txBody>
          <a:bodyPr vert="horz" lIns="91440" tIns="45720" rIns="91440" bIns="45720" rtlCol="0"/>
          <a:lstStyle>
            <a:lvl1pPr algn="r">
              <a:defRPr sz="1200"/>
            </a:lvl1pPr>
          </a:lstStyle>
          <a:p>
            <a:fld id="{E8AA97DA-FDA2-4423-9416-E2C999B6EB73}" type="datetimeFigureOut">
              <a:rPr lang="en-GB" smtClean="0"/>
              <a:t>03/03/2020</a:t>
            </a:fld>
            <a:endParaRPr lang="en-GB" dirty="0"/>
          </a:p>
        </p:txBody>
      </p:sp>
      <p:sp>
        <p:nvSpPr>
          <p:cNvPr id="4" name="Slide Image Placeholder 3"/>
          <p:cNvSpPr>
            <a:spLocks noGrp="1" noRot="1" noChangeAspect="1"/>
          </p:cNvSpPr>
          <p:nvPr>
            <p:ph type="sldImg" idx="2"/>
          </p:nvPr>
        </p:nvSpPr>
        <p:spPr>
          <a:xfrm>
            <a:off x="425450" y="496888"/>
            <a:ext cx="5943600" cy="334327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450" y="3974335"/>
            <a:ext cx="5435600" cy="5434646"/>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9408981"/>
            <a:ext cx="2944283" cy="497019"/>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48645" y="9408981"/>
            <a:ext cx="2944283" cy="497019"/>
          </a:xfrm>
          <a:prstGeom prst="rect">
            <a:avLst/>
          </a:prstGeom>
        </p:spPr>
        <p:txBody>
          <a:bodyPr vert="horz" lIns="91440" tIns="45720" rIns="91440" bIns="45720" rtlCol="0" anchor="b"/>
          <a:lstStyle>
            <a:lvl1pPr algn="r">
              <a:defRPr sz="1200"/>
            </a:lvl1pPr>
          </a:lstStyle>
          <a:p>
            <a:fld id="{94CA0F3A-F690-4218-82F5-CECE1ED4036E}" type="slidenum">
              <a:rPr lang="en-GB" smtClean="0"/>
              <a:t>‹#›</a:t>
            </a:fld>
            <a:endParaRPr lang="en-GB" dirty="0"/>
          </a:p>
        </p:txBody>
      </p:sp>
    </p:spTree>
    <p:extLst>
      <p:ext uri="{BB962C8B-B14F-4D97-AF65-F5344CB8AC3E}">
        <p14:creationId xmlns:p14="http://schemas.microsoft.com/office/powerpoint/2010/main" val="22901703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phonegap.com/"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a:t>
            </a:fld>
            <a:endParaRPr lang="en-GB" dirty="0"/>
          </a:p>
        </p:txBody>
      </p:sp>
    </p:spTree>
    <p:extLst>
      <p:ext uri="{BB962C8B-B14F-4D97-AF65-F5344CB8AC3E}">
        <p14:creationId xmlns:p14="http://schemas.microsoft.com/office/powerpoint/2010/main" val="2082083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Con </a:t>
            </a:r>
            <a:r>
              <a:rPr lang="es-ES" baseline="0" dirty="0"/>
              <a:t>Oracle </a:t>
            </a:r>
            <a:r>
              <a:rPr lang="es-ES" baseline="0" dirty="0" err="1"/>
              <a:t>Application</a:t>
            </a:r>
            <a:r>
              <a:rPr lang="es-ES" baseline="0" dirty="0"/>
              <a:t> Express sólo se precisa un navegador y la URL para acceder al entorno de desarrollo, o la URL y las credenciales de autenticación para correr la aplicación. No es preciso usar ningún software de cliente. </a:t>
            </a:r>
          </a:p>
          <a:p>
            <a:r>
              <a:rPr lang="es-ES" dirty="0"/>
              <a:t>Desde 2004, APEX</a:t>
            </a:r>
            <a:r>
              <a:rPr lang="es-ES" baseline="0" dirty="0"/>
              <a:t>  se encuentra completamente soportado bajo ningún coste como característica de las Bases de Datos Oracle.</a:t>
            </a:r>
          </a:p>
          <a:p>
            <a:r>
              <a:rPr lang="es-ES" baseline="0" dirty="0"/>
              <a:t>Una aplicación desarrollada con Oracle </a:t>
            </a:r>
            <a:r>
              <a:rPr lang="es-ES" baseline="0" dirty="0" err="1"/>
              <a:t>Application</a:t>
            </a:r>
            <a:r>
              <a:rPr lang="es-ES" baseline="0" dirty="0"/>
              <a:t> Express no requiere de complejos scripts para correr en producción. Aún más importante, la aplicación se escala con la Base de Datos de Oracle, de modo que dondequiera que corra dicha base de datos (Oracle </a:t>
            </a:r>
            <a:r>
              <a:rPr lang="es-ES" baseline="0" dirty="0" err="1"/>
              <a:t>Database</a:t>
            </a:r>
            <a:r>
              <a:rPr lang="es-ES" baseline="0" dirty="0"/>
              <a:t> Cloud Service, soluciones privadas (</a:t>
            </a:r>
            <a:r>
              <a:rPr lang="es-ES" baseline="0" dirty="0" err="1"/>
              <a:t>on</a:t>
            </a:r>
            <a:r>
              <a:rPr lang="es-ES" baseline="0" dirty="0"/>
              <a:t> </a:t>
            </a:r>
            <a:r>
              <a:rPr lang="es-ES" baseline="0" dirty="0" err="1"/>
              <a:t>premise</a:t>
            </a:r>
            <a:r>
              <a:rPr lang="es-ES" baseline="0" dirty="0"/>
              <a:t>) o cualquier otro servicio público basado en la nube) APEX viene incluido con todas las bases de datos Oracle, conformado por los datos almacenados en las tablas y código PL/SQL.</a:t>
            </a:r>
          </a:p>
          <a:p>
            <a:r>
              <a:rPr lang="es-ES" baseline="0" dirty="0"/>
              <a:t>El navegador envía una solicitud en la URL que se traduce en la correspondiente llamada PL/SQL. Después de que la base de datos procese dicho PL/SQL, los resultados se muestran en forma de HTML en el navegador. Ese ciclo ocurre cada vez que se realiza una solicitud o se carga una página. El estado de sesión de la aplicación se gestiona en las tablas internas de Oracle </a:t>
            </a:r>
            <a:r>
              <a:rPr lang="es-ES" baseline="0" dirty="0" err="1"/>
              <a:t>Application</a:t>
            </a:r>
            <a:r>
              <a:rPr lang="es-ES" baseline="0" dirty="0"/>
              <a:t> Express: no usa una conexión dedicada a la base de datos. En su lugar, cada solicitud se realiza a través de distintos estados de sesión de base de datos, con lo cual se reduce el consumo de CPU.</a:t>
            </a:r>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13</a:t>
            </a:fld>
            <a:endParaRPr lang="en-GB"/>
          </a:p>
        </p:txBody>
      </p:sp>
    </p:spTree>
    <p:extLst>
      <p:ext uri="{BB962C8B-B14F-4D97-AF65-F5344CB8AC3E}">
        <p14:creationId xmlns:p14="http://schemas.microsoft.com/office/powerpoint/2010/main" val="19132325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123</a:t>
            </a:fld>
            <a:endParaRPr lang="en-GB"/>
          </a:p>
        </p:txBody>
      </p:sp>
    </p:spTree>
    <p:extLst>
      <p:ext uri="{BB962C8B-B14F-4D97-AF65-F5344CB8AC3E}">
        <p14:creationId xmlns:p14="http://schemas.microsoft.com/office/powerpoint/2010/main" val="32388911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4CA0F3A-F690-4218-82F5-CECE1ED4036E}" type="slidenum">
              <a:rPr lang="en-GB" smtClean="0"/>
              <a:t>124</a:t>
            </a:fld>
            <a:endParaRPr lang="en-GB"/>
          </a:p>
        </p:txBody>
      </p:sp>
    </p:spTree>
    <p:extLst>
      <p:ext uri="{BB962C8B-B14F-4D97-AF65-F5344CB8AC3E}">
        <p14:creationId xmlns:p14="http://schemas.microsoft.com/office/powerpoint/2010/main" val="9977666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125</a:t>
            </a:fld>
            <a:endParaRPr lang="en-GB" dirty="0"/>
          </a:p>
        </p:txBody>
      </p:sp>
    </p:spTree>
    <p:extLst>
      <p:ext uri="{BB962C8B-B14F-4D97-AF65-F5344CB8AC3E}">
        <p14:creationId xmlns:p14="http://schemas.microsoft.com/office/powerpoint/2010/main" val="2096140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Oracle Application</a:t>
            </a:r>
            <a:r>
              <a:rPr lang="en-US" baseline="0" dirty="0"/>
              <a:t> Express es una </a:t>
            </a:r>
            <a:r>
              <a:rPr lang="en-US" baseline="0" dirty="0" err="1"/>
              <a:t>funcionalidad</a:t>
            </a:r>
            <a:r>
              <a:rPr lang="en-US" baseline="0" dirty="0"/>
              <a:t> disponible </a:t>
            </a:r>
            <a:r>
              <a:rPr lang="en-US" baseline="0" dirty="0" err="1"/>
              <a:t>en</a:t>
            </a:r>
            <a:r>
              <a:rPr lang="en-US" baseline="0" dirty="0"/>
              <a:t> la Base de </a:t>
            </a:r>
            <a:r>
              <a:rPr lang="en-US" baseline="0" dirty="0" err="1"/>
              <a:t>Datos</a:t>
            </a:r>
            <a:r>
              <a:rPr lang="en-US" baseline="0" dirty="0"/>
              <a:t> Oracle sin </a:t>
            </a:r>
            <a:r>
              <a:rPr lang="en-US" baseline="0" dirty="0" err="1"/>
              <a:t>coste</a:t>
            </a:r>
            <a:r>
              <a:rPr lang="en-US" baseline="0" dirty="0"/>
              <a:t> de </a:t>
            </a:r>
            <a:r>
              <a:rPr lang="en-US" baseline="0" dirty="0" err="1"/>
              <a:t>licencia</a:t>
            </a:r>
            <a:r>
              <a:rPr lang="en-US" baseline="0" dirty="0"/>
              <a:t> de Desarrollo.</a:t>
            </a:r>
          </a:p>
          <a:p>
            <a:r>
              <a:rPr lang="en-US" baseline="0" dirty="0"/>
              <a:t>El </a:t>
            </a:r>
            <a:r>
              <a:rPr lang="en-US" baseline="0" dirty="0" err="1"/>
              <a:t>Acuerdo</a:t>
            </a:r>
            <a:r>
              <a:rPr lang="en-US" baseline="0" dirty="0"/>
              <a:t> de </a:t>
            </a:r>
            <a:r>
              <a:rPr lang="en-US" baseline="0" dirty="0" err="1"/>
              <a:t>Mantenimiento</a:t>
            </a:r>
            <a:r>
              <a:rPr lang="en-US" baseline="0" dirty="0"/>
              <a:t> de Oracle Database </a:t>
            </a:r>
            <a:r>
              <a:rPr lang="en-US" baseline="0" dirty="0" err="1"/>
              <a:t>también</a:t>
            </a:r>
            <a:r>
              <a:rPr lang="en-US" baseline="0" dirty="0"/>
              <a:t> </a:t>
            </a:r>
            <a:r>
              <a:rPr lang="en-US" baseline="0" dirty="0" err="1"/>
              <a:t>cubre</a:t>
            </a:r>
            <a:r>
              <a:rPr lang="en-US" baseline="0" dirty="0"/>
              <a:t> </a:t>
            </a:r>
            <a:r>
              <a:rPr lang="en-US" baseline="0" dirty="0" err="1"/>
              <a:t>soporte</a:t>
            </a:r>
            <a:r>
              <a:rPr lang="en-US" baseline="0" dirty="0"/>
              <a:t> para Application Express.</a:t>
            </a:r>
          </a:p>
          <a:p>
            <a:r>
              <a:rPr lang="en-US" baseline="0" dirty="0" err="1"/>
              <a:t>Pueden</a:t>
            </a:r>
            <a:r>
              <a:rPr lang="en-US" baseline="0" dirty="0"/>
              <a:t> </a:t>
            </a:r>
            <a:r>
              <a:rPr lang="en-US" baseline="0" dirty="0" err="1"/>
              <a:t>contruirse</a:t>
            </a:r>
            <a:r>
              <a:rPr lang="en-US" baseline="0" dirty="0"/>
              <a:t> </a:t>
            </a:r>
            <a:r>
              <a:rPr lang="en-US" baseline="0" dirty="0" err="1"/>
              <a:t>aplicaciones</a:t>
            </a:r>
            <a:r>
              <a:rPr lang="en-US" baseline="0" dirty="0"/>
              <a:t> Oracle APEX </a:t>
            </a:r>
            <a:r>
              <a:rPr lang="en-US" baseline="0" dirty="0" err="1"/>
              <a:t>en</a:t>
            </a:r>
            <a:r>
              <a:rPr lang="en-US" baseline="0" dirty="0"/>
              <a:t> la Oracle Autonomous Database.</a:t>
            </a:r>
          </a:p>
          <a:p>
            <a:endParaRPr lang="en-US" baseline="0" dirty="0"/>
          </a:p>
          <a:p>
            <a:r>
              <a:rPr lang="en-US" baseline="0" dirty="0"/>
              <a:t>Las </a:t>
            </a:r>
            <a:r>
              <a:rPr lang="en-US" baseline="0" dirty="0" err="1"/>
              <a:t>nuevas</a:t>
            </a:r>
            <a:r>
              <a:rPr lang="en-US" baseline="0" dirty="0"/>
              <a:t> versions de APEX se </a:t>
            </a:r>
            <a:r>
              <a:rPr lang="en-US" baseline="0" dirty="0" err="1"/>
              <a:t>liberan</a:t>
            </a:r>
            <a:r>
              <a:rPr lang="en-US" baseline="0" dirty="0"/>
              <a:t> con mayor </a:t>
            </a:r>
            <a:r>
              <a:rPr lang="en-US" baseline="0" dirty="0" err="1"/>
              <a:t>frecuencia</a:t>
            </a:r>
            <a:r>
              <a:rPr lang="en-US" baseline="0" dirty="0"/>
              <a:t> que Oracle DB, por lo que es </a:t>
            </a:r>
            <a:r>
              <a:rPr lang="en-US" baseline="0" dirty="0" err="1"/>
              <a:t>importante</a:t>
            </a:r>
            <a:r>
              <a:rPr lang="en-US" baseline="0" dirty="0"/>
              <a:t> </a:t>
            </a:r>
            <a:r>
              <a:rPr lang="en-US" baseline="0" dirty="0" err="1"/>
              <a:t>estar</a:t>
            </a:r>
            <a:r>
              <a:rPr lang="en-US" baseline="0" dirty="0"/>
              <a:t> </a:t>
            </a:r>
            <a:r>
              <a:rPr lang="en-US" baseline="0" dirty="0" err="1"/>
              <a:t>actualizado</a:t>
            </a:r>
            <a:r>
              <a:rPr lang="en-US" baseline="0" dirty="0"/>
              <a:t> a </a:t>
            </a:r>
            <a:r>
              <a:rPr lang="en-US" baseline="0" dirty="0" err="1"/>
              <a:t>través</a:t>
            </a:r>
            <a:r>
              <a:rPr lang="en-US" baseline="0" dirty="0"/>
              <a:t> de OTN.</a:t>
            </a:r>
          </a:p>
        </p:txBody>
      </p:sp>
      <p:sp>
        <p:nvSpPr>
          <p:cNvPr id="4" name="Slide Number Placeholder 3"/>
          <p:cNvSpPr>
            <a:spLocks noGrp="1"/>
          </p:cNvSpPr>
          <p:nvPr>
            <p:ph type="sldNum" sz="quarter" idx="5"/>
          </p:nvPr>
        </p:nvSpPr>
        <p:spPr/>
        <p:txBody>
          <a:bodyPr/>
          <a:lstStyle/>
          <a:p>
            <a:fld id="{94CA0F3A-F690-4218-82F5-CECE1ED4036E}" type="slidenum">
              <a:rPr lang="en-GB" smtClean="0"/>
              <a:t>14</a:t>
            </a:fld>
            <a:endParaRPr lang="en-GB"/>
          </a:p>
        </p:txBody>
      </p:sp>
    </p:spTree>
    <p:extLst>
      <p:ext uri="{BB962C8B-B14F-4D97-AF65-F5344CB8AC3E}">
        <p14:creationId xmlns:p14="http://schemas.microsoft.com/office/powerpoint/2010/main" val="2888211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Oracle APEX se encuentra mejor adaptado si se encuentra </a:t>
            </a:r>
            <a:r>
              <a:rPr lang="es-ES" dirty="0" err="1"/>
              <a:t>co-alojado</a:t>
            </a:r>
            <a:r>
              <a:rPr lang="es-ES" dirty="0"/>
              <a:t> con los datos que mantiene / reporta.</a:t>
            </a:r>
          </a:p>
          <a:p>
            <a:r>
              <a:rPr lang="es-ES" dirty="0"/>
              <a:t>Oracle APEX proporciona la capacidad de ejecutar SQL no solo en la base de datos Oracle "local" (donde se ejecuta APEX), sino también en una instancia remota de Oracle. Esto se basa en la función REST </a:t>
            </a:r>
            <a:r>
              <a:rPr lang="es-ES" dirty="0" err="1"/>
              <a:t>Enabled</a:t>
            </a:r>
            <a:r>
              <a:rPr lang="es-ES" dirty="0"/>
              <a:t> SQL introducida con ORDS 17.4. Cuando la función REST </a:t>
            </a:r>
            <a:r>
              <a:rPr lang="es-ES" dirty="0" err="1"/>
              <a:t>Enabled</a:t>
            </a:r>
            <a:r>
              <a:rPr lang="es-ES" dirty="0"/>
              <a:t> SQL está activa en una instancia ORDS, las declaraciones SQL se pueden pasar en formato JSON utilizando solicitudes HTTP POST. Los resultados de ejecución se devuelven como una respuesta JSON autodescriptiva. De este modo, los clientes pueden comunicarse con la base de datos Oracle mediante protocolos abiertos y sin SQL * Net. Un requisito previo para usar REST </a:t>
            </a:r>
            <a:r>
              <a:rPr lang="es-ES" dirty="0" err="1"/>
              <a:t>Enabled</a:t>
            </a:r>
            <a:r>
              <a:rPr lang="es-ES" dirty="0"/>
              <a:t> SQL es tener al menos ORDS 17.4 instalado. Las versiones ORDS anteriores (3.0.x) no son compatibles con REST </a:t>
            </a:r>
            <a:r>
              <a:rPr lang="es-ES" dirty="0" err="1"/>
              <a:t>Enabled</a:t>
            </a:r>
            <a:r>
              <a:rPr lang="es-ES" dirty="0"/>
              <a:t> SQL.</a:t>
            </a:r>
          </a:p>
          <a:p>
            <a:endParaRPr lang="es-ES" dirty="0"/>
          </a:p>
          <a:p>
            <a:r>
              <a:rPr lang="es-ES" dirty="0"/>
              <a:t>Oracle APEX proporciona soporte declarativo para los Servicios REST en componentes de </a:t>
            </a:r>
            <a:r>
              <a:rPr lang="es-ES" dirty="0" err="1"/>
              <a:t>Application</a:t>
            </a:r>
            <a:r>
              <a:rPr lang="es-ES" dirty="0"/>
              <a:t> Express, lo que significa que los desarrolladores podrán crear un componente, por ejemplo, un informe interactivo, directamente en un servicio REST externo. Puede registrar un servicio REST externo como módulo de fuente web en componentes compartidos y luego usarlo como fuente de datos para un informe interactivo o un informe clásico.</a:t>
            </a:r>
          </a:p>
          <a:p>
            <a:r>
              <a:rPr lang="es-ES" dirty="0"/>
              <a:t>También puede integrarse en un entorno SOA consumiendo servicios web (tanto REST como SOAP) o utilizar enlaces de DB a otras bases de datos.</a:t>
            </a:r>
          </a:p>
        </p:txBody>
      </p:sp>
      <p:sp>
        <p:nvSpPr>
          <p:cNvPr id="4" name="Slide Number Placeholder 3"/>
          <p:cNvSpPr>
            <a:spLocks noGrp="1"/>
          </p:cNvSpPr>
          <p:nvPr>
            <p:ph type="sldNum" sz="quarter" idx="5"/>
          </p:nvPr>
        </p:nvSpPr>
        <p:spPr/>
        <p:txBody>
          <a:bodyPr/>
          <a:lstStyle/>
          <a:p>
            <a:fld id="{94CA0F3A-F690-4218-82F5-CECE1ED4036E}" type="slidenum">
              <a:rPr lang="en-GB" smtClean="0"/>
              <a:t>17</a:t>
            </a:fld>
            <a:endParaRPr lang="en-GB"/>
          </a:p>
        </p:txBody>
      </p:sp>
    </p:spTree>
    <p:extLst>
      <p:ext uri="{BB962C8B-B14F-4D97-AF65-F5344CB8AC3E}">
        <p14:creationId xmlns:p14="http://schemas.microsoft.com/office/powerpoint/2010/main" val="1689018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arquitectura</a:t>
            </a:r>
            <a:r>
              <a:rPr lang="es-ES" baseline="0" dirty="0"/>
              <a:t> de </a:t>
            </a:r>
            <a:r>
              <a:rPr lang="es-ES" dirty="0"/>
              <a:t>Oracle</a:t>
            </a:r>
            <a:r>
              <a:rPr lang="es-ES" baseline="0" dirty="0"/>
              <a:t> </a:t>
            </a:r>
            <a:r>
              <a:rPr lang="es-ES" baseline="0" dirty="0" err="1"/>
              <a:t>Application</a:t>
            </a:r>
            <a:r>
              <a:rPr lang="es-ES" baseline="0" dirty="0"/>
              <a:t> Express requiere de algún Servidor Web (proxy) para representar las solicitudes entre el Navegador y el propio motor de Oracle </a:t>
            </a:r>
            <a:r>
              <a:rPr lang="es-ES" baseline="0" dirty="0" err="1"/>
              <a:t>Application</a:t>
            </a:r>
            <a:r>
              <a:rPr lang="es-ES" baseline="0" dirty="0"/>
              <a:t> Express. Las opciones del servidor Web incluyen:</a:t>
            </a:r>
          </a:p>
          <a:p>
            <a:pPr marL="171450" lvl="0" indent="-171450">
              <a:buFont typeface="Arial" panose="020B0604020202020204" pitchFamily="34" charset="0"/>
              <a:buChar char="•"/>
            </a:pPr>
            <a:r>
              <a:rPr lang="es-ES" b="1" baseline="0" dirty="0"/>
              <a:t>Oracle REST Data </a:t>
            </a:r>
            <a:r>
              <a:rPr lang="es-ES" b="1" baseline="0" dirty="0" err="1"/>
              <a:t>Services</a:t>
            </a:r>
            <a:r>
              <a:rPr lang="es-ES" baseline="0" dirty="0"/>
              <a:t> (ORDS): herramienta gratuita basada en Java y completamente soportada al usar Oracle WebLogic Server, Oracle </a:t>
            </a:r>
            <a:r>
              <a:rPr lang="es-ES" baseline="0" dirty="0" err="1"/>
              <a:t>Glassfish</a:t>
            </a:r>
            <a:r>
              <a:rPr lang="es-ES" baseline="0" dirty="0"/>
              <a:t> Server y Tomcat.</a:t>
            </a:r>
          </a:p>
          <a:p>
            <a:pPr marL="171450" lvl="0" indent="-171450">
              <a:buFont typeface="Arial" panose="020B0604020202020204" pitchFamily="34" charset="0"/>
              <a:buChar char="•"/>
            </a:pPr>
            <a:r>
              <a:rPr lang="es-ES" b="1" baseline="0" dirty="0" err="1"/>
              <a:t>Embedded</a:t>
            </a:r>
            <a:r>
              <a:rPr lang="es-ES" b="1" baseline="0" dirty="0"/>
              <a:t> PL/SQL Gateway</a:t>
            </a:r>
            <a:r>
              <a:rPr lang="es-ES" baseline="0" dirty="0"/>
              <a:t>: (EPG) corre en </a:t>
            </a:r>
            <a:r>
              <a:rPr lang="es-ES" baseline="0" dirty="0" err="1"/>
              <a:t>Oralce</a:t>
            </a:r>
            <a:r>
              <a:rPr lang="es-ES" baseline="0" dirty="0"/>
              <a:t> XML DB </a:t>
            </a:r>
            <a:r>
              <a:rPr lang="es-ES" baseline="0" dirty="0" err="1"/>
              <a:t>Protocol</a:t>
            </a:r>
            <a:r>
              <a:rPr lang="es-ES" baseline="0" dirty="0"/>
              <a:t> Server con la base de datos Oracle e incluye funcionalidades de </a:t>
            </a:r>
            <a:r>
              <a:rPr lang="es-ES" baseline="0" dirty="0" err="1"/>
              <a:t>mod_plsql</a:t>
            </a:r>
            <a:r>
              <a:rPr lang="es-ES" baseline="0" dirty="0"/>
              <a:t>.</a:t>
            </a:r>
          </a:p>
          <a:p>
            <a:pPr marL="171450" lvl="0" indent="-171450">
              <a:buFont typeface="Arial" panose="020B0604020202020204" pitchFamily="34" charset="0"/>
              <a:buChar char="•"/>
            </a:pPr>
            <a:r>
              <a:rPr lang="es-ES" b="1" baseline="0" dirty="0"/>
              <a:t>Oracle HTTP Server</a:t>
            </a:r>
            <a:r>
              <a:rPr lang="es-ES" baseline="0" dirty="0"/>
              <a:t>: (Apache) con un plugin </a:t>
            </a:r>
            <a:r>
              <a:rPr lang="es-ES" baseline="0" dirty="0" err="1"/>
              <a:t>mod_plsql</a:t>
            </a:r>
            <a:r>
              <a:rPr lang="es-ES" baseline="0" dirty="0"/>
              <a:t> se puede colocar en la misma máquina física que la base de datos o en una separada. NOTA: </a:t>
            </a:r>
            <a:r>
              <a:rPr lang="es-ES" baseline="0" dirty="0" err="1"/>
              <a:t>mod_plsql</a:t>
            </a:r>
            <a:r>
              <a:rPr lang="es-ES" baseline="0" dirty="0"/>
              <a:t> está deprecado a partir de la versión Oracle HTTP Server 12c (12.1.3)</a:t>
            </a:r>
            <a:endParaRPr lang="en-GB" dirty="0"/>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18</a:t>
            </a:fld>
            <a:endParaRPr lang="en-GB"/>
          </a:p>
        </p:txBody>
      </p:sp>
    </p:spTree>
    <p:extLst>
      <p:ext uri="{BB962C8B-B14F-4D97-AF65-F5344CB8AC3E}">
        <p14:creationId xmlns:p14="http://schemas.microsoft.com/office/powerpoint/2010/main" val="2950424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Workspace</a:t>
            </a:r>
            <a:r>
              <a:rPr lang="es-ES" dirty="0"/>
              <a:t>: un </a:t>
            </a:r>
            <a:r>
              <a:rPr lang="es-ES" dirty="0" err="1"/>
              <a:t>workspace</a:t>
            </a:r>
            <a:r>
              <a:rPr lang="es-ES" dirty="0"/>
              <a:t> es un entorno</a:t>
            </a:r>
            <a:r>
              <a:rPr lang="es-ES" baseline="0" dirty="0"/>
              <a:t> de trabajo asociado con uno o más </a:t>
            </a:r>
            <a:r>
              <a:rPr lang="es-ES" baseline="0" dirty="0" err="1"/>
              <a:t>schemas</a:t>
            </a:r>
            <a:r>
              <a:rPr lang="es-ES" baseline="0" dirty="0"/>
              <a:t> de la base de datos Oracle. El/los esquema/s almacenan en base de datos los objetos sobre los que se construyen las aplicaciones. Un </a:t>
            </a:r>
            <a:r>
              <a:rPr lang="es-ES" baseline="0" dirty="0" err="1"/>
              <a:t>workspace</a:t>
            </a:r>
            <a:r>
              <a:rPr lang="es-ES" baseline="0" dirty="0"/>
              <a:t> permite a </a:t>
            </a:r>
            <a:r>
              <a:rPr lang="es-ES" baseline="0" dirty="0" err="1"/>
              <a:t>multiples</a:t>
            </a:r>
            <a:r>
              <a:rPr lang="es-ES" baseline="0" dirty="0"/>
              <a:t> usuarios trabajar en la misma instalación de APEX mientras se mantienen los objetos, datos y aplicaciones de forma privada. Cada </a:t>
            </a:r>
            <a:r>
              <a:rPr lang="es-ES" baseline="0" dirty="0" err="1"/>
              <a:t>workspace</a:t>
            </a:r>
            <a:r>
              <a:rPr lang="es-ES" baseline="0" dirty="0"/>
              <a:t> tiene un ID y un nombre únicos.</a:t>
            </a:r>
          </a:p>
          <a:p>
            <a:endParaRPr lang="es-ES" b="1" baseline="0" dirty="0"/>
          </a:p>
          <a:p>
            <a:r>
              <a:rPr lang="es-ES" b="1" baseline="0" dirty="0"/>
              <a:t>Aplicación</a:t>
            </a:r>
            <a:r>
              <a:rPr lang="es-ES" baseline="0" dirty="0"/>
              <a:t>: una aplicación es una interfaz HTML que existe sobre los objetos de base de datos, tales como tablas o procedimientos. Utilizando APEX, se pueden crear tanto aplicaciones de base de datos como aplicaciones </a:t>
            </a:r>
            <a:r>
              <a:rPr lang="es-ES" baseline="0" dirty="0" err="1"/>
              <a:t>websheet</a:t>
            </a:r>
            <a:r>
              <a:rPr lang="es-ES" baseline="0" dirty="0"/>
              <a:t>. La diferencia entre ambos tipos de aplicaciones radica fundamentalmente en hacia quien están enfocadas. Las aplicaciones basadas en base de datos están diseñadas por desarrolladores, fundamentalmente, mientras que las aplicaciones tipo </a:t>
            </a:r>
            <a:r>
              <a:rPr lang="es-ES" baseline="0" dirty="0" err="1"/>
              <a:t>websheet</a:t>
            </a:r>
            <a:r>
              <a:rPr lang="es-ES" baseline="0" dirty="0"/>
              <a:t> suelen ser desarrolladas por usuarios finales sin experiencia de desarrollo. En este curso nos centraremos en la creación de aplicaciones de base de datos.</a:t>
            </a:r>
          </a:p>
          <a:p>
            <a:endParaRPr lang="es-ES" b="1" baseline="0" dirty="0"/>
          </a:p>
          <a:p>
            <a:r>
              <a:rPr lang="es-ES" b="1" baseline="0" dirty="0"/>
              <a:t>Roles de usuario</a:t>
            </a:r>
            <a:r>
              <a:rPr lang="es-ES" baseline="0" dirty="0"/>
              <a:t>: en APEX, los usuarios se dividen en 4 categorías de usuarios:</a:t>
            </a:r>
          </a:p>
          <a:p>
            <a:pPr marL="171450" indent="-171450">
              <a:buFont typeface="Arial" panose="020B0604020202020204" pitchFamily="34" charset="0"/>
              <a:buChar char="•"/>
            </a:pPr>
            <a:r>
              <a:rPr lang="es-ES" baseline="0" dirty="0"/>
              <a:t>Usuarios finales no tienen acceso a las opciones administrativas o de desarrollo. No pueden acceder al </a:t>
            </a:r>
            <a:r>
              <a:rPr lang="es-ES" baseline="0" dirty="0" err="1"/>
              <a:t>workspace</a:t>
            </a:r>
            <a:r>
              <a:rPr lang="es-ES" baseline="0" dirty="0"/>
              <a:t> para crear aplicaciones. Los usuarios finales solo pueden ejecutar aplicaciones de base de datos o tipo </a:t>
            </a:r>
            <a:r>
              <a:rPr lang="es-ES" baseline="0" dirty="0" err="1"/>
              <a:t>Websheet</a:t>
            </a:r>
            <a:r>
              <a:rPr lang="es-ES" baseline="0" dirty="0"/>
              <a:t>.</a:t>
            </a:r>
          </a:p>
          <a:p>
            <a:pPr marL="171450" indent="-171450">
              <a:buFont typeface="Arial" panose="020B0604020202020204" pitchFamily="34" charset="0"/>
              <a:buChar char="•"/>
            </a:pPr>
            <a:r>
              <a:rPr lang="es-ES" baseline="0" dirty="0"/>
              <a:t>Desarrolladores son los usuarios que crean y editan aplicaciones.</a:t>
            </a:r>
          </a:p>
          <a:p>
            <a:pPr marL="171450" indent="-171450">
              <a:buFont typeface="Arial" panose="020B0604020202020204" pitchFamily="34" charset="0"/>
              <a:buChar char="•"/>
            </a:pPr>
            <a:r>
              <a:rPr lang="es-ES" baseline="0" dirty="0"/>
              <a:t>Administradores de </a:t>
            </a:r>
            <a:r>
              <a:rPr lang="es-ES" baseline="0" dirty="0" err="1"/>
              <a:t>Workspace</a:t>
            </a:r>
            <a:r>
              <a:rPr lang="es-ES" baseline="0" dirty="0"/>
              <a:t> administran tareas especificas de un </a:t>
            </a:r>
            <a:r>
              <a:rPr lang="es-ES" baseline="0" dirty="0" err="1"/>
              <a:t>Workspace</a:t>
            </a:r>
            <a:r>
              <a:rPr lang="es-ES" baseline="0" dirty="0"/>
              <a:t> tales como gestionar cuentas de usuarios, monitorizar la actividad del </a:t>
            </a:r>
            <a:r>
              <a:rPr lang="es-ES" baseline="0" dirty="0" err="1"/>
              <a:t>workspace</a:t>
            </a:r>
            <a:r>
              <a:rPr lang="es-ES" baseline="0" dirty="0"/>
              <a:t> o revisar registros.</a:t>
            </a:r>
          </a:p>
          <a:p>
            <a:pPr marL="171450" indent="-171450">
              <a:buFont typeface="Arial" panose="020B0604020202020204" pitchFamily="34" charset="0"/>
              <a:buChar char="•"/>
            </a:pPr>
            <a:r>
              <a:rPr lang="es-ES" baseline="0" dirty="0"/>
              <a:t>Administradores de Instancia son super usuarios que pueden gestionar toda la instancia utilizando la aplicación de Servicios de APEX. Son quienes gestionan la provisión de los distintos </a:t>
            </a:r>
            <a:r>
              <a:rPr lang="es-ES" baseline="0" dirty="0" err="1"/>
              <a:t>workspaces</a:t>
            </a:r>
            <a:r>
              <a:rPr lang="es-ES" baseline="0" dirty="0"/>
              <a:t>, configuran características y gestionan la seguridad.</a:t>
            </a:r>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19</a:t>
            </a:fld>
            <a:endParaRPr lang="en-GB"/>
          </a:p>
        </p:txBody>
      </p:sp>
    </p:spTree>
    <p:extLst>
      <p:ext uri="{BB962C8B-B14F-4D97-AF65-F5344CB8AC3E}">
        <p14:creationId xmlns:p14="http://schemas.microsoft.com/office/powerpoint/2010/main" val="11635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latin typeface="Arial" pitchFamily="34" charset="0"/>
                <a:ea typeface="ＭＳ Ｐゴシック" pitchFamily="34" charset="-128"/>
              </a:rPr>
              <a:t>APEX </a:t>
            </a:r>
            <a:r>
              <a:rPr lang="en-US" b="0" dirty="0" err="1">
                <a:latin typeface="Arial" pitchFamily="34" charset="0"/>
                <a:ea typeface="ＭＳ Ｐゴシック" pitchFamily="34" charset="-128"/>
              </a:rPr>
              <a:t>puede</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ejecutarse</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en</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cualquier</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lugar</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donde</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pueda</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instalarse</a:t>
            </a:r>
            <a:r>
              <a:rPr lang="en-US" b="0" dirty="0">
                <a:latin typeface="Arial" pitchFamily="34" charset="0"/>
                <a:ea typeface="ＭＳ Ｐゴシック" pitchFamily="34" charset="-128"/>
              </a:rPr>
              <a:t> una Oracle DB”. </a:t>
            </a:r>
            <a:r>
              <a:rPr lang="en-US" b="0" dirty="0" err="1">
                <a:latin typeface="Arial" pitchFamily="34" charset="0"/>
                <a:ea typeface="ＭＳ Ｐゴシック" pitchFamily="34" charset="-128"/>
              </a:rPr>
              <a:t>Esto</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nos</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provee</a:t>
            </a:r>
            <a:r>
              <a:rPr lang="en-US" b="0" dirty="0">
                <a:latin typeface="Arial" pitchFamily="34" charset="0"/>
                <a:ea typeface="ＭＳ Ｐゴシック" pitchFamily="34" charset="-128"/>
              </a:rPr>
              <a:t> de una </a:t>
            </a:r>
            <a:r>
              <a:rPr lang="en-US" b="0" dirty="0" err="1">
                <a:latin typeface="Arial" pitchFamily="34" charset="0"/>
                <a:ea typeface="ＭＳ Ｐゴシック" pitchFamily="34" charset="-128"/>
              </a:rPr>
              <a:t>tremenda</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flexibilidad</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simplemente</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tenemos</a:t>
            </a:r>
            <a:r>
              <a:rPr lang="en-US" b="0" dirty="0">
                <a:latin typeface="Arial" pitchFamily="34" charset="0"/>
                <a:ea typeface="ＭＳ Ｐゴシック" pitchFamily="34" charset="-128"/>
              </a:rPr>
              <a:t> que </a:t>
            </a:r>
            <a:r>
              <a:rPr lang="en-US" b="0" dirty="0" err="1">
                <a:latin typeface="Arial" pitchFamily="34" charset="0"/>
                <a:ea typeface="ＭＳ Ｐゴシック" pitchFamily="34" charset="-128"/>
              </a:rPr>
              <a:t>facilitar</a:t>
            </a:r>
            <a:r>
              <a:rPr lang="en-US" b="0" dirty="0">
                <a:latin typeface="Arial" pitchFamily="34" charset="0"/>
                <a:ea typeface="ＭＳ Ｐゴシック" pitchFamily="34" charset="-128"/>
              </a:rPr>
              <a:t> la URL </a:t>
            </a:r>
            <a:r>
              <a:rPr lang="en-US" b="0" dirty="0" err="1">
                <a:latin typeface="Arial" pitchFamily="34" charset="0"/>
                <a:ea typeface="ＭＳ Ｐゴシック" pitchFamily="34" charset="-128"/>
              </a:rPr>
              <a:t>correspondiente</a:t>
            </a:r>
            <a:r>
              <a:rPr lang="en-US" b="0" dirty="0">
                <a:latin typeface="Arial" pitchFamily="34" charset="0"/>
                <a:ea typeface="ＭＳ Ｐゴシック" pitchFamily="34" charset="-128"/>
              </a:rPr>
              <a:t> para </a:t>
            </a:r>
            <a:r>
              <a:rPr lang="en-US" b="0" dirty="0" err="1">
                <a:latin typeface="Arial" pitchFamily="34" charset="0"/>
                <a:ea typeface="ＭＳ Ｐゴシック" pitchFamily="34" charset="-128"/>
              </a:rPr>
              <a:t>desarrollar</a:t>
            </a:r>
            <a:r>
              <a:rPr lang="en-US" b="0" dirty="0">
                <a:latin typeface="Arial" pitchFamily="34" charset="0"/>
                <a:ea typeface="ＭＳ Ｐゴシック" pitchFamily="34" charset="-128"/>
              </a:rPr>
              <a:t> / </a:t>
            </a:r>
            <a:r>
              <a:rPr lang="en-US" b="0" dirty="0" err="1">
                <a:latin typeface="Arial" pitchFamily="34" charset="0"/>
                <a:ea typeface="ＭＳ Ｐゴシック" pitchFamily="34" charset="-128"/>
              </a:rPr>
              <a:t>ejecutar</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aplicaciones</a:t>
            </a:r>
            <a:r>
              <a:rPr lang="en-US" b="0" dirty="0">
                <a:latin typeface="Arial" pitchFamily="34" charset="0"/>
                <a:ea typeface="ＭＳ Ｐゴシック" pitchFamily="34" charset="-128"/>
              </a:rPr>
              <a:t>. </a:t>
            </a:r>
          </a:p>
          <a:p>
            <a:r>
              <a:rPr lang="en-US" b="0" dirty="0" err="1">
                <a:latin typeface="Arial" pitchFamily="34" charset="0"/>
                <a:ea typeface="ＭＳ Ｐゴシック" pitchFamily="34" charset="-128"/>
              </a:rPr>
              <a:t>Además</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resulta</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sencillo</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importar</a:t>
            </a:r>
            <a:r>
              <a:rPr lang="en-US" b="0" dirty="0">
                <a:latin typeface="Arial" pitchFamily="34" charset="0"/>
                <a:ea typeface="ＭＳ Ｐゴシック" pitchFamily="34" charset="-128"/>
              </a:rPr>
              <a:t> una app APEX a </a:t>
            </a:r>
            <a:r>
              <a:rPr lang="en-US" b="0" dirty="0" err="1">
                <a:latin typeface="Arial" pitchFamily="34" charset="0"/>
                <a:ea typeface="ＭＳ Ｐゴシック" pitchFamily="34" charset="-128"/>
              </a:rPr>
              <a:t>cualquier</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otra</a:t>
            </a:r>
            <a:r>
              <a:rPr lang="en-US" b="0" dirty="0">
                <a:latin typeface="Arial" pitchFamily="34" charset="0"/>
                <a:ea typeface="ＭＳ Ｐゴシック" pitchFamily="34" charset="-128"/>
              </a:rPr>
              <a:t> Oracle DB </a:t>
            </a:r>
            <a:r>
              <a:rPr lang="en-US" b="0" dirty="0" err="1">
                <a:latin typeface="Arial" pitchFamily="34" charset="0"/>
                <a:ea typeface="ＭＳ Ｐゴシック" pitchFamily="34" charset="-128"/>
              </a:rPr>
              <a:t>donde</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tengamos</a:t>
            </a:r>
            <a:r>
              <a:rPr lang="en-US" b="0" dirty="0">
                <a:latin typeface="Arial" pitchFamily="34" charset="0"/>
                <a:ea typeface="ＭＳ Ｐゴシック" pitchFamily="34" charset="-128"/>
              </a:rPr>
              <a:t> la </a:t>
            </a:r>
            <a:r>
              <a:rPr lang="en-US" b="0" dirty="0" err="1">
                <a:latin typeface="Arial" pitchFamily="34" charset="0"/>
                <a:ea typeface="ＭＳ Ｐゴシック" pitchFamily="34" charset="-128"/>
              </a:rPr>
              <a:t>misma</a:t>
            </a:r>
            <a:r>
              <a:rPr lang="en-US" b="0" dirty="0">
                <a:latin typeface="Arial" pitchFamily="34" charset="0"/>
                <a:ea typeface="ＭＳ Ｐゴシック" pitchFamily="34" charset="-128"/>
              </a:rPr>
              <a:t> version o una posterior de Oracle </a:t>
            </a:r>
            <a:r>
              <a:rPr lang="en-US" b="0" dirty="0" err="1">
                <a:latin typeface="Arial" pitchFamily="34" charset="0"/>
                <a:ea typeface="ＭＳ Ｐゴシック" pitchFamily="34" charset="-128"/>
              </a:rPr>
              <a:t>Aplication</a:t>
            </a:r>
            <a:r>
              <a:rPr lang="en-US" b="0" dirty="0">
                <a:latin typeface="Arial" pitchFamily="34" charset="0"/>
                <a:ea typeface="ＭＳ Ｐゴシック" pitchFamily="34" charset="-128"/>
              </a:rPr>
              <a:t> Express </a:t>
            </a:r>
            <a:r>
              <a:rPr lang="en-US" b="0" dirty="0" err="1">
                <a:latin typeface="Arial" pitchFamily="34" charset="0"/>
                <a:ea typeface="ＭＳ Ｐゴシック" pitchFamily="34" charset="-128"/>
              </a:rPr>
              <a:t>instalada</a:t>
            </a:r>
            <a:r>
              <a:rPr lang="en-US" b="0" dirty="0">
                <a:latin typeface="Arial" pitchFamily="34" charset="0"/>
                <a:ea typeface="ＭＳ Ｐゴシック" pitchFamily="34" charset="-128"/>
              </a:rPr>
              <a:t>. </a:t>
            </a:r>
          </a:p>
          <a:p>
            <a:r>
              <a:rPr lang="en-US" b="0" dirty="0" err="1">
                <a:latin typeface="Arial" pitchFamily="34" charset="0"/>
                <a:ea typeface="ＭＳ Ｐゴシック" pitchFamily="34" charset="-128"/>
              </a:rPr>
              <a:t>Empieza</a:t>
            </a:r>
            <a:r>
              <a:rPr lang="en-US" b="0" dirty="0">
                <a:latin typeface="Arial" pitchFamily="34" charset="0"/>
                <a:ea typeface="ＭＳ Ｐゴシック" pitchFamily="34" charset="-128"/>
              </a:rPr>
              <a:t> a </a:t>
            </a:r>
            <a:r>
              <a:rPr lang="en-US" b="0" dirty="0" err="1">
                <a:latin typeface="Arial" pitchFamily="34" charset="0"/>
                <a:ea typeface="ＭＳ Ｐゴシック" pitchFamily="34" charset="-128"/>
              </a:rPr>
              <a:t>desarrollar</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en</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tu</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ordenador</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corriendo</a:t>
            </a:r>
            <a:r>
              <a:rPr lang="en-US" b="0" dirty="0">
                <a:latin typeface="Arial" pitchFamily="34" charset="0"/>
                <a:ea typeface="ＭＳ Ｐゴシック" pitchFamily="34" charset="-128"/>
              </a:rPr>
              <a:t> Oracle XE o </a:t>
            </a:r>
            <a:r>
              <a:rPr lang="en-US" b="0" dirty="0" err="1">
                <a:latin typeface="Arial" pitchFamily="34" charset="0"/>
                <a:ea typeface="ＭＳ Ｐゴシック" pitchFamily="34" charset="-128"/>
              </a:rPr>
              <a:t>en</a:t>
            </a:r>
            <a:r>
              <a:rPr lang="en-US" b="0" dirty="0">
                <a:latin typeface="Arial" pitchFamily="34" charset="0"/>
                <a:ea typeface="ＭＳ Ｐゴシック" pitchFamily="34" charset="-128"/>
              </a:rPr>
              <a:t> una version cloud y, </a:t>
            </a:r>
            <a:r>
              <a:rPr lang="en-US" b="0" dirty="0" err="1">
                <a:latin typeface="Arial" pitchFamily="34" charset="0"/>
                <a:ea typeface="ＭＳ Ｐゴシック" pitchFamily="34" charset="-128"/>
              </a:rPr>
              <a:t>simplemente</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exporta</a:t>
            </a:r>
            <a:r>
              <a:rPr lang="en-US" b="0" dirty="0">
                <a:latin typeface="Arial" pitchFamily="34" charset="0"/>
                <a:ea typeface="ＭＳ Ｐゴシック" pitchFamily="34" charset="-128"/>
              </a:rPr>
              <a:t> la </a:t>
            </a:r>
            <a:r>
              <a:rPr lang="en-US" b="0" dirty="0" err="1">
                <a:latin typeface="Arial" pitchFamily="34" charset="0"/>
                <a:ea typeface="ＭＳ Ｐゴシック" pitchFamily="34" charset="-128"/>
              </a:rPr>
              <a:t>aplicación</a:t>
            </a:r>
            <a:endParaRPr lang="en-US" b="0" dirty="0">
              <a:latin typeface="Arial" pitchFamily="34" charset="0"/>
              <a:ea typeface="ＭＳ Ｐゴシック" pitchFamily="34" charset="-128"/>
            </a:endParaRPr>
          </a:p>
          <a:p>
            <a:r>
              <a:rPr lang="en-US" b="0" dirty="0" err="1">
                <a:latin typeface="Arial" pitchFamily="34" charset="0"/>
                <a:ea typeface="ＭＳ Ｐゴシック" pitchFamily="34" charset="-128"/>
              </a:rPr>
              <a:t>Despliega</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en</a:t>
            </a:r>
            <a:r>
              <a:rPr lang="en-US" b="0" dirty="0">
                <a:latin typeface="Arial" pitchFamily="34" charset="0"/>
                <a:ea typeface="ＭＳ Ｐゴシック" pitchFamily="34" charset="-128"/>
              </a:rPr>
              <a:t> el </a:t>
            </a:r>
            <a:r>
              <a:rPr lang="en-US" b="0" dirty="0" err="1">
                <a:latin typeface="Arial" pitchFamily="34" charset="0"/>
                <a:ea typeface="ＭＳ Ｐゴシック" pitchFamily="34" charset="-128"/>
              </a:rPr>
              <a:t>servicio</a:t>
            </a:r>
            <a:r>
              <a:rPr lang="en-US" b="0" dirty="0">
                <a:latin typeface="Arial" pitchFamily="34" charset="0"/>
                <a:ea typeface="ＭＳ Ｐゴシック" pitchFamily="34" charset="-128"/>
              </a:rPr>
              <a:t> de Oracle Cloud Database y, una </a:t>
            </a:r>
            <a:r>
              <a:rPr lang="en-US" b="0" dirty="0" err="1">
                <a:latin typeface="Arial" pitchFamily="34" charset="0"/>
                <a:ea typeface="ＭＳ Ｐゴシック" pitchFamily="34" charset="-128"/>
              </a:rPr>
              <a:t>vez</a:t>
            </a:r>
            <a:r>
              <a:rPr lang="en-US" b="0" dirty="0">
                <a:latin typeface="Arial" pitchFamily="34" charset="0"/>
                <a:ea typeface="ＭＳ Ｐゴシック" pitchFamily="34" charset="-128"/>
              </a:rPr>
              <a:t> que la app </a:t>
            </a:r>
            <a:r>
              <a:rPr lang="en-US" b="0" dirty="0" err="1">
                <a:latin typeface="Arial" pitchFamily="34" charset="0"/>
                <a:ea typeface="ＭＳ Ｐゴシック" pitchFamily="34" charset="-128"/>
              </a:rPr>
              <a:t>empiece</a:t>
            </a:r>
            <a:r>
              <a:rPr lang="en-US" b="0" dirty="0">
                <a:latin typeface="Arial" pitchFamily="34" charset="0"/>
                <a:ea typeface="ＭＳ Ｐゴシック" pitchFamily="34" charset="-128"/>
              </a:rPr>
              <a:t> a </a:t>
            </a:r>
            <a:r>
              <a:rPr lang="en-US" b="0" dirty="0" err="1">
                <a:latin typeface="Arial" pitchFamily="34" charset="0"/>
                <a:ea typeface="ＭＳ Ｐゴシック" pitchFamily="34" charset="-128"/>
              </a:rPr>
              <a:t>tener</a:t>
            </a:r>
            <a:r>
              <a:rPr lang="en-US" b="0" dirty="0">
                <a:latin typeface="Arial" pitchFamily="34" charset="0"/>
                <a:ea typeface="ＭＳ Ｐゴシック" pitchFamily="34" charset="-128"/>
              </a:rPr>
              <a:t> un </a:t>
            </a:r>
            <a:r>
              <a:rPr lang="en-US" b="0" dirty="0" err="1">
                <a:latin typeface="Arial" pitchFamily="34" charset="0"/>
                <a:ea typeface="ＭＳ Ｐゴシック" pitchFamily="34" charset="-128"/>
              </a:rPr>
              <a:t>uso</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más</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extendido</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muevela</a:t>
            </a:r>
            <a:r>
              <a:rPr lang="en-US" b="0" dirty="0">
                <a:latin typeface="Arial" pitchFamily="34" charset="0"/>
                <a:ea typeface="ＭＳ Ｐゴシック" pitchFamily="34" charset="-128"/>
              </a:rPr>
              <a:t> a </a:t>
            </a:r>
            <a:r>
              <a:rPr lang="en-US" b="0" dirty="0" err="1">
                <a:latin typeface="Arial" pitchFamily="34" charset="0"/>
                <a:ea typeface="ＭＳ Ｐゴシック" pitchFamily="34" charset="-128"/>
              </a:rPr>
              <a:t>tu</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nuve</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privada</a:t>
            </a:r>
            <a:r>
              <a:rPr lang="en-US" b="0" dirty="0">
                <a:latin typeface="Arial" pitchFamily="34" charset="0"/>
                <a:ea typeface="ＭＳ Ｐゴシック" pitchFamily="34" charset="-128"/>
              </a:rPr>
              <a:t>.</a:t>
            </a:r>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20</a:t>
            </a:fld>
            <a:endParaRPr lang="en-GB"/>
          </a:p>
        </p:txBody>
      </p:sp>
    </p:spTree>
    <p:extLst>
      <p:ext uri="{BB962C8B-B14F-4D97-AF65-F5344CB8AC3E}">
        <p14:creationId xmlns:p14="http://schemas.microsoft.com/office/powerpoint/2010/main" val="3134880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noProof="0" dirty="0">
                <a:solidFill>
                  <a:srgbClr val="000000"/>
                </a:solidFill>
                <a:effectLst/>
                <a:latin typeface="+mn-lt"/>
                <a:ea typeface="+mn-ea"/>
                <a:cs typeface="+mn-cs"/>
              </a:rPr>
              <a:t>Los beneficios del Desarrollo </a:t>
            </a:r>
            <a:r>
              <a:rPr lang="es-ES" sz="1200" b="0" i="0" kern="1200" noProof="0" dirty="0" err="1">
                <a:solidFill>
                  <a:srgbClr val="000000"/>
                </a:solidFill>
                <a:effectLst/>
                <a:latin typeface="+mn-lt"/>
                <a:ea typeface="+mn-ea"/>
                <a:cs typeface="+mn-cs"/>
              </a:rPr>
              <a:t>low-code</a:t>
            </a:r>
            <a:r>
              <a:rPr lang="es-ES" sz="1200" b="0" i="0" kern="1200" noProof="0" dirty="0">
                <a:solidFill>
                  <a:srgbClr val="000000"/>
                </a:solidFill>
                <a:effectLst/>
                <a:latin typeface="+mn-lt"/>
                <a:ea typeface="+mn-ea"/>
                <a:cs typeface="+mn-cs"/>
              </a:rPr>
              <a:t> redundan en una mayor productividad en un menor tiempo y coste con una gran consistencia. Los </a:t>
            </a:r>
            <a:r>
              <a:rPr lang="es-ES" sz="1200" b="0" i="0" kern="1200" noProof="0" dirty="0" err="1">
                <a:solidFill>
                  <a:srgbClr val="000000"/>
                </a:solidFill>
                <a:effectLst/>
                <a:latin typeface="+mn-lt"/>
                <a:ea typeface="+mn-ea"/>
                <a:cs typeface="+mn-cs"/>
              </a:rPr>
              <a:t>frameworks</a:t>
            </a:r>
            <a:r>
              <a:rPr lang="es-ES" sz="1200" b="0" i="0" kern="1200" noProof="0" dirty="0">
                <a:solidFill>
                  <a:srgbClr val="000000"/>
                </a:solidFill>
                <a:effectLst/>
                <a:latin typeface="+mn-lt"/>
                <a:ea typeface="+mn-ea"/>
                <a:cs typeface="+mn-cs"/>
              </a:rPr>
              <a:t> </a:t>
            </a:r>
            <a:r>
              <a:rPr lang="es-ES" sz="1200" b="0" i="0" kern="1200" noProof="0" dirty="0" err="1">
                <a:solidFill>
                  <a:srgbClr val="000000"/>
                </a:solidFill>
                <a:effectLst/>
                <a:latin typeface="+mn-lt"/>
                <a:ea typeface="+mn-ea"/>
                <a:cs typeface="+mn-cs"/>
              </a:rPr>
              <a:t>low-code</a:t>
            </a:r>
            <a:r>
              <a:rPr lang="es-ES" sz="1200" b="0" i="0" kern="1200" noProof="0" dirty="0">
                <a:solidFill>
                  <a:srgbClr val="000000"/>
                </a:solidFill>
                <a:effectLst/>
                <a:latin typeface="+mn-lt"/>
                <a:ea typeface="+mn-ea"/>
                <a:cs typeface="+mn-cs"/>
              </a:rPr>
              <a:t>, tales como APEX, cuentan con componentes muy potentes que permiten informar, visualizar datos y controlar formularios. Esto permite al desarrollador enfocarse en resolver el problema del negocio y despachar soluciones mucho mejores, invirtiendo menos tiempo y esfuerzo en tediosas y repetitivas tareas, como codificación a bajo nivel, típicamente asociado con el Desarrollo de aplicación. Podemos pasar de una idea a producción en días, no semanas o meses.</a:t>
            </a:r>
          </a:p>
          <a:p>
            <a:endParaRPr lang="es-ES" sz="1200" b="0" i="0" kern="1200" noProof="0" dirty="0">
              <a:solidFill>
                <a:srgbClr val="000000"/>
              </a:solidFill>
              <a:effectLst/>
              <a:latin typeface="+mn-lt"/>
              <a:ea typeface="+mn-ea"/>
              <a:cs typeface="+mn-cs"/>
            </a:endParaRPr>
          </a:p>
          <a:p>
            <a:r>
              <a:rPr lang="es-ES" sz="1200" b="0" i="0" kern="1200" noProof="0" dirty="0">
                <a:solidFill>
                  <a:srgbClr val="000000"/>
                </a:solidFill>
                <a:effectLst/>
                <a:latin typeface="+mn-lt"/>
                <a:ea typeface="+mn-ea"/>
                <a:cs typeface="+mn-cs"/>
              </a:rPr>
              <a:t>Paso 1 – Desarrollo de los Objetos de Base de Datos</a:t>
            </a:r>
          </a:p>
          <a:p>
            <a:r>
              <a:rPr lang="es-ES" sz="1200" b="0" i="0" kern="1200" noProof="0" dirty="0">
                <a:solidFill>
                  <a:srgbClr val="000000"/>
                </a:solidFill>
                <a:effectLst/>
                <a:latin typeface="+mn-lt"/>
                <a:ea typeface="+mn-ea"/>
                <a:cs typeface="+mn-cs"/>
              </a:rPr>
              <a:t>Paso 2 – Desarrollo de aplicaciones directamente sobre los objetos de BD</a:t>
            </a:r>
          </a:p>
          <a:p>
            <a:r>
              <a:rPr lang="es-ES" sz="1200" b="0" i="0" kern="1200" noProof="0" dirty="0">
                <a:solidFill>
                  <a:srgbClr val="000000"/>
                </a:solidFill>
                <a:effectLst/>
                <a:latin typeface="+mn-lt"/>
                <a:ea typeface="+mn-ea"/>
                <a:cs typeface="+mn-cs"/>
              </a:rPr>
              <a:t>Paso 3 – Despliegue de la app</a:t>
            </a:r>
            <a:endParaRPr lang="es-ES" noProof="0" dirty="0"/>
          </a:p>
          <a:p>
            <a:endParaRPr lang="es-ES" noProof="0" dirty="0"/>
          </a:p>
          <a:p>
            <a:r>
              <a:rPr lang="es-ES" noProof="0" dirty="0"/>
              <a:t>Oracle APEX es una plataforma </a:t>
            </a:r>
            <a:r>
              <a:rPr lang="es-ES" noProof="0" dirty="0" err="1"/>
              <a:t>low-code</a:t>
            </a:r>
            <a:r>
              <a:rPr lang="es-ES" noProof="0" dirty="0"/>
              <a:t> y altamente productiva – esto significa que puedes empezar a construir tu primera aplicación inmediatamente! No hay </a:t>
            </a:r>
            <a:r>
              <a:rPr lang="es-ES" noProof="0" dirty="0" err="1"/>
              <a:t>pre-requisitos</a:t>
            </a:r>
            <a:r>
              <a:rPr lang="es-ES" noProof="0" dirty="0"/>
              <a:t>, ni software que instalar, y lo mejor de todo es que se puede empezar gratis!!</a:t>
            </a:r>
          </a:p>
          <a:p>
            <a:endParaRPr lang="es-ES" noProof="0" dirty="0"/>
          </a:p>
          <a:p>
            <a:pPr marL="0" marR="0" lvl="0" indent="0" algn="l" defTabSz="914400" rtl="0" eaLnBrk="1" fontAlgn="auto" latinLnBrk="0" hangingPunct="1">
              <a:lnSpc>
                <a:spcPct val="100000"/>
              </a:lnSpc>
              <a:spcBef>
                <a:spcPts val="600"/>
              </a:spcBef>
              <a:spcAft>
                <a:spcPts val="0"/>
              </a:spcAft>
              <a:buClrTx/>
              <a:buSzTx/>
              <a:buFontTx/>
              <a:buNone/>
              <a:tabLst/>
              <a:defRPr/>
            </a:pPr>
            <a:r>
              <a:rPr lang="es-ES" sz="1200" b="0" i="0" kern="1200" noProof="0" dirty="0">
                <a:solidFill>
                  <a:srgbClr val="000000"/>
                </a:solidFill>
                <a:effectLst/>
                <a:latin typeface="+mn-lt"/>
                <a:ea typeface="+mn-ea"/>
                <a:cs typeface="+mn-cs"/>
              </a:rPr>
              <a:t>Oracle APEX combina las cualidades de una herramienta </a:t>
            </a:r>
            <a:r>
              <a:rPr lang="es-ES" sz="1200" b="0" i="0" kern="1200" noProof="0" dirty="0" err="1">
                <a:solidFill>
                  <a:srgbClr val="000000"/>
                </a:solidFill>
                <a:effectLst/>
                <a:latin typeface="+mn-lt"/>
                <a:ea typeface="+mn-ea"/>
                <a:cs typeface="+mn-cs"/>
              </a:rPr>
              <a:t>low-code</a:t>
            </a:r>
            <a:r>
              <a:rPr lang="es-ES" sz="1200" b="0" i="0" kern="1200" noProof="0" dirty="0">
                <a:solidFill>
                  <a:srgbClr val="000000"/>
                </a:solidFill>
                <a:effectLst/>
                <a:latin typeface="+mn-lt"/>
                <a:ea typeface="+mn-ea"/>
                <a:cs typeface="+mn-cs"/>
              </a:rPr>
              <a:t>, productividad, facilidad de uso y flexibilidad con las cualidades de una herramienta de Desarrollo </a:t>
            </a:r>
            <a:r>
              <a:rPr lang="es-ES" sz="1200" b="0" i="0" kern="1200" noProof="0" dirty="0" err="1">
                <a:solidFill>
                  <a:srgbClr val="000000"/>
                </a:solidFill>
                <a:effectLst/>
                <a:latin typeface="+mn-lt"/>
                <a:ea typeface="+mn-ea"/>
                <a:cs typeface="+mn-cs"/>
              </a:rPr>
              <a:t>enterprise</a:t>
            </a:r>
            <a:r>
              <a:rPr lang="es-ES" sz="1200" b="0" i="0" kern="1200" noProof="0" dirty="0">
                <a:solidFill>
                  <a:srgbClr val="000000"/>
                </a:solidFill>
                <a:effectLst/>
                <a:latin typeface="+mn-lt"/>
                <a:ea typeface="+mn-ea"/>
                <a:cs typeface="+mn-cs"/>
              </a:rPr>
              <a:t>, integridad, escalabilidad disponibilidad y posibilidad de desarrollar para la web.</a:t>
            </a:r>
          </a:p>
        </p:txBody>
      </p:sp>
      <p:sp>
        <p:nvSpPr>
          <p:cNvPr id="4" name="Slide Number Placeholder 3"/>
          <p:cNvSpPr>
            <a:spLocks noGrp="1"/>
          </p:cNvSpPr>
          <p:nvPr>
            <p:ph type="sldNum" sz="quarter" idx="5"/>
          </p:nvPr>
        </p:nvSpPr>
        <p:spPr/>
        <p:txBody>
          <a:bodyPr/>
          <a:lstStyle/>
          <a:p>
            <a:fld id="{94CA0F3A-F690-4218-82F5-CECE1ED4036E}" type="slidenum">
              <a:rPr lang="en-GB" smtClean="0"/>
              <a:t>21</a:t>
            </a:fld>
            <a:endParaRPr lang="en-GB"/>
          </a:p>
        </p:txBody>
      </p:sp>
    </p:spTree>
    <p:extLst>
      <p:ext uri="{BB962C8B-B14F-4D97-AF65-F5344CB8AC3E}">
        <p14:creationId xmlns:p14="http://schemas.microsoft.com/office/powerpoint/2010/main" val="233706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Para empezar</a:t>
            </a:r>
            <a:r>
              <a:rPr lang="es-ES" baseline="0" dirty="0"/>
              <a:t> a utilizar Oracle </a:t>
            </a:r>
            <a:r>
              <a:rPr lang="es-ES" baseline="0" dirty="0" err="1"/>
              <a:t>Aplication</a:t>
            </a:r>
            <a:r>
              <a:rPr lang="es-ES" baseline="0" dirty="0"/>
              <a:t> Express, el primer paso es disponer de un </a:t>
            </a:r>
            <a:r>
              <a:rPr lang="es-ES" baseline="0" dirty="0" err="1"/>
              <a:t>Workspace</a:t>
            </a:r>
            <a:r>
              <a:rPr lang="es-ES" baseline="0" dirty="0"/>
              <a:t> de trabajo. Seleccione la opción que mejor se le ajuste de las disponibles:</a:t>
            </a:r>
          </a:p>
          <a:p>
            <a:pPr marL="228600" indent="-228600">
              <a:buFont typeface="Arial" panose="020B0604020202020204" pitchFamily="34" charset="0"/>
              <a:buChar char="•"/>
            </a:pPr>
            <a:r>
              <a:rPr lang="es-ES" baseline="0" dirty="0"/>
              <a:t>apex.orale.com – se puede solicitar un servicio de “solo desarrollo” gratuito para evaluar la tecnología.</a:t>
            </a:r>
          </a:p>
          <a:p>
            <a:pPr marL="228600" indent="-228600">
              <a:buFont typeface="Arial" panose="020B0604020202020204" pitchFamily="34" charset="0"/>
              <a:buChar char="•"/>
            </a:pPr>
            <a:r>
              <a:rPr lang="es-ES" baseline="0" dirty="0"/>
              <a:t>Prueba gratuita de Oracle Cloud - Sólo hay que registrarse para probar la </a:t>
            </a:r>
            <a:r>
              <a:rPr lang="es-ES" baseline="0" dirty="0" err="1"/>
              <a:t>Autonomous</a:t>
            </a:r>
            <a:r>
              <a:rPr lang="es-ES" baseline="0" dirty="0"/>
              <a:t> Oracle Cloud, aprovisionar una instancia de Base de Datos Autónoma y crear un </a:t>
            </a:r>
            <a:r>
              <a:rPr lang="es-ES" baseline="0" dirty="0" err="1"/>
              <a:t>Workspace</a:t>
            </a:r>
            <a:r>
              <a:rPr lang="es-ES" baseline="0" dirty="0"/>
              <a:t> de APEX. Esta opción ahora permite disponer de forma vitalicia 2 instancias de BD, con ciertas restricciones.</a:t>
            </a:r>
          </a:p>
          <a:p>
            <a:pPr marL="228600" indent="-228600">
              <a:buFont typeface="Arial" panose="020B0604020202020204" pitchFamily="34" charset="0"/>
              <a:buChar char="•"/>
            </a:pPr>
            <a:r>
              <a:rPr lang="es-ES" baseline="0" dirty="0"/>
              <a:t>Oracle </a:t>
            </a:r>
            <a:r>
              <a:rPr lang="es-ES" baseline="0" dirty="0" err="1"/>
              <a:t>Database</a:t>
            </a:r>
            <a:r>
              <a:rPr lang="es-ES" baseline="0" dirty="0"/>
              <a:t> Cloud Service – solicite un servicio en la nube de Oracle. Una vez adquirido, se puede acceder al servicio en la nube que incluye un </a:t>
            </a:r>
            <a:r>
              <a:rPr lang="es-ES" baseline="0" dirty="0" err="1"/>
              <a:t>Workspace</a:t>
            </a:r>
            <a:r>
              <a:rPr lang="es-ES" baseline="0" dirty="0"/>
              <a:t> de APEX.</a:t>
            </a:r>
          </a:p>
          <a:p>
            <a:pPr marL="228600" indent="-228600">
              <a:buFont typeface="Arial" panose="020B0604020202020204" pitchFamily="34" charset="0"/>
              <a:buChar char="•"/>
            </a:pPr>
            <a:r>
              <a:rPr lang="es-ES" baseline="0" dirty="0"/>
              <a:t>Oracle </a:t>
            </a:r>
            <a:r>
              <a:rPr lang="es-ES" baseline="0" dirty="0" err="1"/>
              <a:t>Database</a:t>
            </a:r>
            <a:r>
              <a:rPr lang="es-ES" baseline="0" dirty="0"/>
              <a:t> 18c Express </a:t>
            </a:r>
            <a:r>
              <a:rPr lang="es-ES" baseline="0" dirty="0" err="1"/>
              <a:t>Edition</a:t>
            </a:r>
            <a:r>
              <a:rPr lang="es-ES" baseline="0" dirty="0"/>
              <a:t> – Descargue e instale en su ordenador  Oracle XE y, posteriormente, descargue la última versión de APEX.</a:t>
            </a:r>
          </a:p>
          <a:p>
            <a:pPr marL="228600" indent="-228600">
              <a:buFont typeface="Arial" panose="020B0604020202020204" pitchFamily="34" charset="0"/>
              <a:buChar char="•"/>
            </a:pPr>
            <a:r>
              <a:rPr lang="es-ES" baseline="0" dirty="0"/>
              <a:t>Oracle VM Virtual Box – Descargue Oracle VM Virtual Box e importe </a:t>
            </a:r>
            <a:r>
              <a:rPr lang="es-ES" baseline="0" dirty="0" err="1"/>
              <a:t>Database</a:t>
            </a:r>
            <a:r>
              <a:rPr lang="es-ES" baseline="0" dirty="0"/>
              <a:t> </a:t>
            </a:r>
            <a:r>
              <a:rPr lang="es-ES" baseline="0" dirty="0" err="1"/>
              <a:t>Aplication</a:t>
            </a:r>
            <a:r>
              <a:rPr lang="es-ES" baseline="0" dirty="0"/>
              <a:t> </a:t>
            </a:r>
            <a:r>
              <a:rPr lang="es-ES" baseline="0" dirty="0" err="1"/>
              <a:t>Development</a:t>
            </a:r>
            <a:r>
              <a:rPr lang="es-ES" baseline="0" dirty="0"/>
              <a:t> </a:t>
            </a:r>
            <a:r>
              <a:rPr lang="es-ES" baseline="0" dirty="0" err="1"/>
              <a:t>Appliance</a:t>
            </a:r>
            <a:r>
              <a:rPr lang="es-ES" baseline="0" dirty="0"/>
              <a:t>, que incluye una base de datos Oracle 12c, </a:t>
            </a:r>
            <a:r>
              <a:rPr lang="es-ES" baseline="0" dirty="0" err="1"/>
              <a:t>Application</a:t>
            </a:r>
            <a:r>
              <a:rPr lang="es-ES" baseline="0" dirty="0"/>
              <a:t> Express y una serie de laboratorios pre-instalados.</a:t>
            </a:r>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23</a:t>
            </a:fld>
            <a:endParaRPr lang="en-GB"/>
          </a:p>
        </p:txBody>
      </p:sp>
    </p:spTree>
    <p:extLst>
      <p:ext uri="{BB962C8B-B14F-4D97-AF65-F5344CB8AC3E}">
        <p14:creationId xmlns:p14="http://schemas.microsoft.com/office/powerpoint/2010/main" val="2407061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s-ES" dirty="0"/>
              <a:t>Solicitar un </a:t>
            </a:r>
            <a:r>
              <a:rPr lang="es-ES" dirty="0" err="1"/>
              <a:t>Workspace</a:t>
            </a:r>
            <a:r>
              <a:rPr lang="es-ES" dirty="0"/>
              <a:t> en https://apex.oracle.com </a:t>
            </a:r>
          </a:p>
          <a:p>
            <a:pPr marL="228600" indent="-228600">
              <a:buAutoNum type="arabicPeriod"/>
            </a:pPr>
            <a:r>
              <a:rPr lang="es-ES" dirty="0"/>
              <a:t>Creación de un </a:t>
            </a:r>
            <a:r>
              <a:rPr lang="es-ES" dirty="0" err="1"/>
              <a:t>Workspace</a:t>
            </a:r>
            <a:r>
              <a:rPr lang="es-ES" dirty="0"/>
              <a:t> en ATP</a:t>
            </a:r>
          </a:p>
        </p:txBody>
      </p:sp>
      <p:sp>
        <p:nvSpPr>
          <p:cNvPr id="4" name="Slide Number Placeholder 3"/>
          <p:cNvSpPr>
            <a:spLocks noGrp="1"/>
          </p:cNvSpPr>
          <p:nvPr>
            <p:ph type="sldNum" sz="quarter" idx="5"/>
          </p:nvPr>
        </p:nvSpPr>
        <p:spPr/>
        <p:txBody>
          <a:bodyPr/>
          <a:lstStyle/>
          <a:p>
            <a:fld id="{94CA0F3A-F690-4218-82F5-CECE1ED4036E}" type="slidenum">
              <a:rPr lang="en-GB" smtClean="0"/>
              <a:t>24</a:t>
            </a:fld>
            <a:endParaRPr lang="en-GB"/>
          </a:p>
        </p:txBody>
      </p:sp>
    </p:spTree>
    <p:extLst>
      <p:ext uri="{BB962C8B-B14F-4D97-AF65-F5344CB8AC3E}">
        <p14:creationId xmlns:p14="http://schemas.microsoft.com/office/powerpoint/2010/main" val="2011072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None/>
            </a:pPr>
            <a:r>
              <a:rPr lang="en-US" dirty="0">
                <a:latin typeface="Arial" charset="0"/>
              </a:rPr>
              <a:t>Para acceder a Oracle Application Express, </a:t>
            </a:r>
            <a:r>
              <a:rPr lang="en-US" dirty="0" err="1">
                <a:latin typeface="Arial" charset="0"/>
              </a:rPr>
              <a:t>necesitas</a:t>
            </a:r>
            <a:r>
              <a:rPr lang="en-US" dirty="0">
                <a:latin typeface="Arial" charset="0"/>
              </a:rPr>
              <a:t> </a:t>
            </a:r>
            <a:r>
              <a:rPr lang="en-US" dirty="0" err="1">
                <a:latin typeface="Arial" charset="0"/>
              </a:rPr>
              <a:t>especificar</a:t>
            </a:r>
            <a:r>
              <a:rPr lang="en-US" dirty="0">
                <a:latin typeface="Arial" charset="0"/>
              </a:rPr>
              <a:t> el Workspace, </a:t>
            </a:r>
            <a:r>
              <a:rPr lang="en-US" dirty="0" err="1">
                <a:latin typeface="Arial" charset="0"/>
              </a:rPr>
              <a:t>usuario</a:t>
            </a:r>
            <a:r>
              <a:rPr lang="en-US" dirty="0">
                <a:latin typeface="Arial" charset="0"/>
              </a:rPr>
              <a:t> y </a:t>
            </a:r>
            <a:r>
              <a:rPr lang="en-US" dirty="0" err="1">
                <a:latin typeface="Arial" charset="0"/>
              </a:rPr>
              <a:t>contraseña</a:t>
            </a:r>
            <a:r>
              <a:rPr lang="en-US" dirty="0">
                <a:latin typeface="Arial" charset="0"/>
              </a:rPr>
              <a:t> </a:t>
            </a:r>
            <a:r>
              <a:rPr lang="en-US" dirty="0" err="1">
                <a:latin typeface="Arial" charset="0"/>
              </a:rPr>
              <a:t>creados</a:t>
            </a:r>
            <a:r>
              <a:rPr lang="en-US" dirty="0">
                <a:latin typeface="Arial" charset="0"/>
              </a:rPr>
              <a:t> para ese </a:t>
            </a:r>
            <a:r>
              <a:rPr lang="en-US" dirty="0" err="1">
                <a:latin typeface="Arial" charset="0"/>
              </a:rPr>
              <a:t>entorno</a:t>
            </a:r>
            <a:r>
              <a:rPr lang="en-US" dirty="0">
                <a:latin typeface="Arial" charset="0"/>
              </a:rPr>
              <a:t> de </a:t>
            </a:r>
            <a:r>
              <a:rPr lang="en-US" dirty="0" err="1">
                <a:latin typeface="Arial" charset="0"/>
              </a:rPr>
              <a:t>trabajo</a:t>
            </a:r>
            <a:r>
              <a:rPr lang="en-US" dirty="0">
                <a:latin typeface="Arial" charset="0"/>
              </a:rPr>
              <a:t>. </a:t>
            </a:r>
            <a:r>
              <a:rPr lang="en-US" dirty="0" err="1">
                <a:latin typeface="Arial" charset="0"/>
              </a:rPr>
              <a:t>Puedes</a:t>
            </a:r>
            <a:r>
              <a:rPr lang="en-US" dirty="0">
                <a:latin typeface="Arial" charset="0"/>
              </a:rPr>
              <a:t> acceder e un Workspace </a:t>
            </a:r>
            <a:r>
              <a:rPr lang="en-US" dirty="0" err="1">
                <a:latin typeface="Arial" charset="0"/>
              </a:rPr>
              <a:t>como</a:t>
            </a:r>
            <a:r>
              <a:rPr lang="en-US" dirty="0">
                <a:latin typeface="Arial" charset="0"/>
              </a:rPr>
              <a:t> </a:t>
            </a:r>
            <a:r>
              <a:rPr lang="en-US" dirty="0" err="1">
                <a:latin typeface="Arial" charset="0"/>
              </a:rPr>
              <a:t>administrador</a:t>
            </a:r>
            <a:r>
              <a:rPr lang="en-US" dirty="0">
                <a:latin typeface="Arial" charset="0"/>
              </a:rPr>
              <a:t> o </a:t>
            </a:r>
            <a:r>
              <a:rPr lang="en-US" dirty="0" err="1">
                <a:latin typeface="Arial" charset="0"/>
              </a:rPr>
              <a:t>como</a:t>
            </a:r>
            <a:r>
              <a:rPr lang="en-US" dirty="0">
                <a:latin typeface="Arial" charset="0"/>
              </a:rPr>
              <a:t> </a:t>
            </a:r>
            <a:r>
              <a:rPr lang="en-US" dirty="0" err="1">
                <a:latin typeface="Arial" charset="0"/>
              </a:rPr>
              <a:t>desarrollador</a:t>
            </a:r>
            <a:r>
              <a:rPr lang="en-US" dirty="0">
                <a:latin typeface="Arial" charset="0"/>
              </a:rPr>
              <a:t>. </a:t>
            </a:r>
          </a:p>
          <a:p>
            <a:pPr lvl="0">
              <a:buNone/>
            </a:pPr>
            <a:r>
              <a:rPr lang="en-US" dirty="0" err="1">
                <a:latin typeface="Arial" charset="0"/>
              </a:rPr>
              <a:t>Estos</a:t>
            </a:r>
            <a:r>
              <a:rPr lang="en-US" dirty="0">
                <a:latin typeface="Arial" charset="0"/>
              </a:rPr>
              <a:t> son los </a:t>
            </a:r>
            <a:r>
              <a:rPr lang="en-US" dirty="0" err="1">
                <a:latin typeface="Arial" charset="0"/>
              </a:rPr>
              <a:t>pasos</a:t>
            </a:r>
            <a:r>
              <a:rPr lang="en-US" dirty="0">
                <a:latin typeface="Arial" charset="0"/>
              </a:rPr>
              <a:t> para acceder a </a:t>
            </a:r>
            <a:r>
              <a:rPr lang="en-US" dirty="0" err="1">
                <a:latin typeface="Arial" charset="0"/>
              </a:rPr>
              <a:t>tu</a:t>
            </a:r>
            <a:r>
              <a:rPr lang="en-US" dirty="0">
                <a:latin typeface="Arial" charset="0"/>
              </a:rPr>
              <a:t> WS APEX:</a:t>
            </a:r>
          </a:p>
          <a:p>
            <a:pPr marL="228600" lvl="0" indent="-228600">
              <a:buFont typeface="+mj-lt"/>
              <a:buAutoNum type="arabicPeriod"/>
            </a:pPr>
            <a:r>
              <a:rPr lang="en-US" dirty="0">
                <a:latin typeface="Arial" charset="0"/>
              </a:rPr>
              <a:t>Acceder al </a:t>
            </a:r>
            <a:r>
              <a:rPr lang="en-US" dirty="0" err="1">
                <a:latin typeface="Arial" charset="0"/>
              </a:rPr>
              <a:t>entorno</a:t>
            </a:r>
            <a:r>
              <a:rPr lang="en-US" dirty="0">
                <a:latin typeface="Arial" charset="0"/>
              </a:rPr>
              <a:t> con la URL: </a:t>
            </a:r>
            <a:r>
              <a:rPr lang="en-US" dirty="0">
                <a:latin typeface="Arial" charset="0"/>
                <a:cs typeface="Arial" charset="0"/>
              </a:rPr>
              <a:t>http://&lt;</a:t>
            </a:r>
            <a:r>
              <a:rPr lang="en-US" i="1" dirty="0">
                <a:latin typeface="Arial" charset="0"/>
                <a:cs typeface="Arial" charset="0"/>
              </a:rPr>
              <a:t>hostname</a:t>
            </a:r>
            <a:r>
              <a:rPr lang="en-US" dirty="0">
                <a:latin typeface="Arial" charset="0"/>
                <a:cs typeface="Arial" charset="0"/>
              </a:rPr>
              <a:t>&gt;:&lt;</a:t>
            </a:r>
            <a:r>
              <a:rPr lang="en-US" i="1" dirty="0">
                <a:latin typeface="Arial" charset="0"/>
                <a:cs typeface="Arial" charset="0"/>
              </a:rPr>
              <a:t>port</a:t>
            </a:r>
            <a:r>
              <a:rPr lang="en-US" dirty="0">
                <a:latin typeface="Arial" charset="0"/>
                <a:cs typeface="Arial" charset="0"/>
              </a:rPr>
              <a:t>&gt;/apex</a:t>
            </a:r>
          </a:p>
          <a:p>
            <a:pPr marL="228600" lvl="0" indent="-228600">
              <a:buFont typeface="+mj-lt"/>
              <a:buAutoNum type="arabicPeriod"/>
            </a:pPr>
            <a:r>
              <a:rPr lang="en-US" dirty="0" err="1">
                <a:latin typeface="Arial" charset="0"/>
                <a:cs typeface="Arial" charset="0"/>
              </a:rPr>
              <a:t>Cuando</a:t>
            </a:r>
            <a:r>
              <a:rPr lang="en-US" dirty="0">
                <a:latin typeface="Arial" charset="0"/>
                <a:cs typeface="Arial" charset="0"/>
              </a:rPr>
              <a:t> </a:t>
            </a:r>
            <a:r>
              <a:rPr lang="en-US" dirty="0" err="1">
                <a:latin typeface="Arial" charset="0"/>
                <a:cs typeface="Arial" charset="0"/>
              </a:rPr>
              <a:t>aparece</a:t>
            </a:r>
            <a:r>
              <a:rPr lang="en-US" dirty="0">
                <a:latin typeface="Arial" charset="0"/>
                <a:cs typeface="Arial" charset="0"/>
              </a:rPr>
              <a:t> la </a:t>
            </a:r>
            <a:r>
              <a:rPr lang="en-US" dirty="0" err="1">
                <a:latin typeface="Arial" charset="0"/>
                <a:cs typeface="Arial" charset="0"/>
              </a:rPr>
              <a:t>página</a:t>
            </a:r>
            <a:r>
              <a:rPr lang="en-US" dirty="0">
                <a:latin typeface="Arial" charset="0"/>
                <a:cs typeface="Arial" charset="0"/>
              </a:rPr>
              <a:t> de login, </a:t>
            </a:r>
            <a:r>
              <a:rPr lang="en-US" dirty="0" err="1">
                <a:latin typeface="Arial" charset="0"/>
                <a:cs typeface="Arial" charset="0"/>
              </a:rPr>
              <a:t>introducimos</a:t>
            </a:r>
            <a:r>
              <a:rPr lang="en-US" dirty="0">
                <a:latin typeface="Arial" charset="0"/>
                <a:cs typeface="Arial" charset="0"/>
              </a:rPr>
              <a:t> </a:t>
            </a:r>
            <a:r>
              <a:rPr lang="en-US" dirty="0" err="1">
                <a:latin typeface="Arial" charset="0"/>
                <a:cs typeface="Arial" charset="0"/>
              </a:rPr>
              <a:t>nombre</a:t>
            </a:r>
            <a:r>
              <a:rPr lang="en-US" dirty="0">
                <a:latin typeface="Arial" charset="0"/>
                <a:cs typeface="Arial" charset="0"/>
              </a:rPr>
              <a:t> del </a:t>
            </a:r>
            <a:r>
              <a:rPr lang="en-US" dirty="0" err="1">
                <a:latin typeface="Arial" charset="0"/>
                <a:cs typeface="Arial" charset="0"/>
              </a:rPr>
              <a:t>entorno</a:t>
            </a:r>
            <a:r>
              <a:rPr lang="en-US" dirty="0">
                <a:latin typeface="Arial" charset="0"/>
                <a:cs typeface="Arial" charset="0"/>
              </a:rPr>
              <a:t> de </a:t>
            </a:r>
            <a:r>
              <a:rPr lang="en-US" dirty="0" err="1">
                <a:latin typeface="Arial" charset="0"/>
                <a:cs typeface="Arial" charset="0"/>
              </a:rPr>
              <a:t>trabajo</a:t>
            </a:r>
            <a:r>
              <a:rPr lang="en-US" dirty="0">
                <a:latin typeface="Arial" charset="0"/>
                <a:cs typeface="Arial" charset="0"/>
              </a:rPr>
              <a:t>, </a:t>
            </a:r>
            <a:r>
              <a:rPr lang="en-US" dirty="0" err="1">
                <a:latin typeface="Arial" charset="0"/>
                <a:cs typeface="Arial" charset="0"/>
              </a:rPr>
              <a:t>usuario</a:t>
            </a:r>
            <a:r>
              <a:rPr lang="en-US" dirty="0">
                <a:latin typeface="Arial" charset="0"/>
                <a:cs typeface="Arial" charset="0"/>
              </a:rPr>
              <a:t> y </a:t>
            </a:r>
            <a:r>
              <a:rPr lang="en-US" dirty="0" err="1">
                <a:latin typeface="Arial" charset="0"/>
                <a:cs typeface="Arial" charset="0"/>
              </a:rPr>
              <a:t>contraseña</a:t>
            </a:r>
            <a:endParaRPr lang="en-US" dirty="0">
              <a:latin typeface="Arial" charset="0"/>
              <a:cs typeface="Arial" charset="0"/>
            </a:endParaRPr>
          </a:p>
          <a:p>
            <a:pPr marL="228600" lvl="0" indent="-228600">
              <a:buFont typeface="+mj-lt"/>
              <a:buAutoNum type="arabicPeriod"/>
            </a:pPr>
            <a:r>
              <a:rPr lang="en-US" dirty="0" err="1">
                <a:latin typeface="Arial" charset="0"/>
                <a:cs typeface="Arial" charset="0"/>
              </a:rPr>
              <a:t>Pulsamos</a:t>
            </a:r>
            <a:r>
              <a:rPr lang="en-US" dirty="0">
                <a:latin typeface="Arial" charset="0"/>
                <a:cs typeface="Arial" charset="0"/>
              </a:rPr>
              <a:t> el </a:t>
            </a:r>
            <a:r>
              <a:rPr lang="en-US" dirty="0" err="1">
                <a:latin typeface="Arial" charset="0"/>
                <a:cs typeface="Arial" charset="0"/>
              </a:rPr>
              <a:t>botón</a:t>
            </a:r>
            <a:r>
              <a:rPr lang="en-US" dirty="0">
                <a:latin typeface="Arial" charset="0"/>
                <a:cs typeface="Arial" charset="0"/>
              </a:rPr>
              <a:t> de </a:t>
            </a:r>
            <a:r>
              <a:rPr lang="en-US" dirty="0" err="1">
                <a:latin typeface="Arial" charset="0"/>
                <a:cs typeface="Arial" charset="0"/>
              </a:rPr>
              <a:t>acceso</a:t>
            </a:r>
            <a:r>
              <a:rPr lang="en-US" dirty="0">
                <a:latin typeface="Arial" charset="0"/>
                <a:cs typeface="Arial" charset="0"/>
              </a:rPr>
              <a:t>.</a:t>
            </a:r>
            <a:br>
              <a:rPr lang="en-US" dirty="0">
                <a:latin typeface="Arial" charset="0"/>
                <a:cs typeface="Arial" charset="0"/>
              </a:rPr>
            </a:br>
            <a:r>
              <a:rPr lang="en-US" dirty="0" err="1">
                <a:latin typeface="Arial" charset="0"/>
                <a:cs typeface="Arial" charset="0"/>
              </a:rPr>
              <a:t>Puede</a:t>
            </a:r>
            <a:r>
              <a:rPr lang="en-US" dirty="0">
                <a:latin typeface="Arial" charset="0"/>
                <a:cs typeface="Arial" charset="0"/>
              </a:rPr>
              <a:t> que se </a:t>
            </a:r>
            <a:r>
              <a:rPr lang="en-US" dirty="0" err="1">
                <a:latin typeface="Arial" charset="0"/>
                <a:cs typeface="Arial" charset="0"/>
              </a:rPr>
              <a:t>nos</a:t>
            </a:r>
            <a:r>
              <a:rPr lang="en-US" dirty="0">
                <a:latin typeface="Arial" charset="0"/>
                <a:cs typeface="Arial" charset="0"/>
              </a:rPr>
              <a:t> </a:t>
            </a:r>
            <a:r>
              <a:rPr lang="en-US" dirty="0" err="1">
                <a:latin typeface="Arial" charset="0"/>
                <a:cs typeface="Arial" charset="0"/>
              </a:rPr>
              <a:t>solicite</a:t>
            </a:r>
            <a:r>
              <a:rPr lang="en-US" dirty="0">
                <a:latin typeface="Arial" charset="0"/>
                <a:cs typeface="Arial" charset="0"/>
              </a:rPr>
              <a:t> un </a:t>
            </a:r>
            <a:r>
              <a:rPr lang="en-US" dirty="0" err="1">
                <a:latin typeface="Arial" charset="0"/>
                <a:cs typeface="Arial" charset="0"/>
              </a:rPr>
              <a:t>cambio</a:t>
            </a:r>
            <a:r>
              <a:rPr lang="en-US" dirty="0">
                <a:latin typeface="Arial" charset="0"/>
                <a:cs typeface="Arial" charset="0"/>
              </a:rPr>
              <a:t> de </a:t>
            </a:r>
            <a:r>
              <a:rPr lang="en-US" dirty="0" err="1">
                <a:latin typeface="Arial" charset="0"/>
                <a:cs typeface="Arial" charset="0"/>
              </a:rPr>
              <a:t>contraseña</a:t>
            </a:r>
            <a:r>
              <a:rPr lang="en-US" dirty="0">
                <a:latin typeface="Arial" charset="0"/>
                <a:cs typeface="Arial" charset="0"/>
              </a:rPr>
              <a:t> </a:t>
            </a:r>
            <a:r>
              <a:rPr lang="en-US" dirty="0" err="1">
                <a:latin typeface="Arial" charset="0"/>
                <a:cs typeface="Arial" charset="0"/>
              </a:rPr>
              <a:t>tras</a:t>
            </a:r>
            <a:r>
              <a:rPr lang="en-US" dirty="0">
                <a:latin typeface="Arial" charset="0"/>
                <a:cs typeface="Arial" charset="0"/>
              </a:rPr>
              <a:t> el accesso, </a:t>
            </a:r>
            <a:r>
              <a:rPr lang="en-US" dirty="0" err="1">
                <a:latin typeface="Arial" charset="0"/>
                <a:cs typeface="Arial" charset="0"/>
              </a:rPr>
              <a:t>dependiendo</a:t>
            </a:r>
            <a:r>
              <a:rPr lang="en-US" dirty="0">
                <a:latin typeface="Arial" charset="0"/>
                <a:cs typeface="Arial" charset="0"/>
              </a:rPr>
              <a:t> de los </a:t>
            </a:r>
            <a:r>
              <a:rPr lang="en-US" dirty="0" err="1">
                <a:latin typeface="Arial" charset="0"/>
                <a:cs typeface="Arial" charset="0"/>
              </a:rPr>
              <a:t>parámetros</a:t>
            </a:r>
            <a:r>
              <a:rPr lang="en-US" dirty="0">
                <a:latin typeface="Arial" charset="0"/>
                <a:cs typeface="Arial" charset="0"/>
              </a:rPr>
              <a:t> de </a:t>
            </a:r>
            <a:r>
              <a:rPr lang="en-US" dirty="0" err="1">
                <a:latin typeface="Arial" charset="0"/>
                <a:cs typeface="Arial" charset="0"/>
              </a:rPr>
              <a:t>configuración</a:t>
            </a:r>
            <a:r>
              <a:rPr lang="en-US" dirty="0">
                <a:latin typeface="Arial" charset="0"/>
                <a:cs typeface="Arial" charset="0"/>
              </a:rPr>
              <a:t> de la BD.</a:t>
            </a:r>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25</a:t>
            </a:fld>
            <a:endParaRPr lang="en-GB"/>
          </a:p>
        </p:txBody>
      </p:sp>
    </p:spTree>
    <p:extLst>
      <p:ext uri="{BB962C8B-B14F-4D97-AF65-F5344CB8AC3E}">
        <p14:creationId xmlns:p14="http://schemas.microsoft.com/office/powerpoint/2010/main" val="4168266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4CA0F3A-F690-4218-82F5-CECE1ED4036E}" type="slidenum">
              <a:rPr lang="en-GB" smtClean="0"/>
              <a:t>3</a:t>
            </a:fld>
            <a:endParaRPr lang="en-GB"/>
          </a:p>
        </p:txBody>
      </p:sp>
    </p:spTree>
    <p:extLst>
      <p:ext uri="{BB962C8B-B14F-4D97-AF65-F5344CB8AC3E}">
        <p14:creationId xmlns:p14="http://schemas.microsoft.com/office/powerpoint/2010/main" val="684320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Cuando accedemos a nuestro</a:t>
            </a:r>
            <a:r>
              <a:rPr lang="es-ES" baseline="0" dirty="0"/>
              <a:t> entorno de desarrollo de Oracle </a:t>
            </a:r>
            <a:r>
              <a:rPr lang="es-ES" baseline="0" dirty="0" err="1"/>
              <a:t>Application</a:t>
            </a:r>
            <a:r>
              <a:rPr lang="es-ES" baseline="0" dirty="0"/>
              <a:t> Express, podemos ver la página principal del </a:t>
            </a:r>
            <a:r>
              <a:rPr lang="es-ES" baseline="0" dirty="0" err="1"/>
              <a:t>Workspace</a:t>
            </a:r>
            <a:r>
              <a:rPr lang="es-ES" baseline="0" dirty="0"/>
              <a:t>. Ahí, podemos encontrar cuatro componentes:</a:t>
            </a:r>
          </a:p>
          <a:p>
            <a:pPr marL="171450" indent="-171450">
              <a:buFont typeface="Arial" panose="020B0604020202020204" pitchFamily="34" charset="0"/>
              <a:buChar char="•"/>
            </a:pPr>
            <a:r>
              <a:rPr lang="es-ES" baseline="0" dirty="0"/>
              <a:t>Constructor de Aplicaciones</a:t>
            </a:r>
          </a:p>
          <a:p>
            <a:pPr marL="171450" indent="-171450">
              <a:buFont typeface="Arial" panose="020B0604020202020204" pitchFamily="34" charset="0"/>
              <a:buChar char="•"/>
            </a:pPr>
            <a:r>
              <a:rPr lang="es-ES" baseline="0" dirty="0"/>
              <a:t>Taller SQL</a:t>
            </a:r>
          </a:p>
          <a:p>
            <a:pPr marL="171450" indent="-171450">
              <a:buFont typeface="Arial" panose="020B0604020202020204" pitchFamily="34" charset="0"/>
              <a:buChar char="•"/>
            </a:pPr>
            <a:r>
              <a:rPr lang="es-ES" baseline="0" dirty="0"/>
              <a:t>Desarrollo en equipo</a:t>
            </a:r>
          </a:p>
          <a:p>
            <a:pPr marL="171450" indent="-171450">
              <a:buFont typeface="Arial" panose="020B0604020202020204" pitchFamily="34" charset="0"/>
              <a:buChar char="•"/>
            </a:pPr>
            <a:r>
              <a:rPr lang="es-ES" baseline="0" dirty="0"/>
              <a:t>Aplicaciones empaquetadas o completas</a:t>
            </a: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26</a:t>
            </a:fld>
            <a:endParaRPr lang="en-GB"/>
          </a:p>
        </p:txBody>
      </p:sp>
    </p:spTree>
    <p:extLst>
      <p:ext uri="{BB962C8B-B14F-4D97-AF65-F5344CB8AC3E}">
        <p14:creationId xmlns:p14="http://schemas.microsoft.com/office/powerpoint/2010/main" val="1253734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desarrolladores utilizan la sección de App </a:t>
            </a:r>
            <a:r>
              <a:rPr lang="es-ES" dirty="0" err="1"/>
              <a:t>Builder</a:t>
            </a:r>
            <a:r>
              <a:rPr lang="es-ES" dirty="0"/>
              <a:t> para crear las páginas que componen las aplicaciones APEX. Es donde se invierte la mayor parte del tiempo, definiendo, mejorando y manteniendo aplicaciones.</a:t>
            </a:r>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27</a:t>
            </a:fld>
            <a:endParaRPr lang="en-GB"/>
          </a:p>
        </p:txBody>
      </p:sp>
    </p:spTree>
    <p:extLst>
      <p:ext uri="{BB962C8B-B14F-4D97-AF65-F5344CB8AC3E}">
        <p14:creationId xmlns:p14="http://schemas.microsoft.com/office/powerpoint/2010/main" val="744451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SQL Workshop provee herramientas para ver y gestionar tanto objetos de base de datos como datos. En algunos contextos, SQL Workshop es la única forma en que los desarrolladores pueden mantener los objetos de BD ya que pueden no contar con acceso a el/los esquema/s usando herramientas dedicadas como SQL *Net, especialmente en entornos alojados. La funcionalidad disponible a través de SQL Workshop es un </a:t>
            </a:r>
            <a:r>
              <a:rPr lang="es-ES" dirty="0" err="1"/>
              <a:t>subset</a:t>
            </a:r>
            <a:r>
              <a:rPr lang="es-ES" dirty="0"/>
              <a:t> de SQL </a:t>
            </a:r>
            <a:r>
              <a:rPr lang="es-ES" dirty="0" err="1"/>
              <a:t>Developer</a:t>
            </a:r>
            <a:r>
              <a:rPr lang="es-ES" dirty="0"/>
              <a:t> y está específicamente diseñada para que los desarrolladores puedan mantener objetos de base de datos.</a:t>
            </a:r>
            <a:endParaRPr lang="es-ES" baseline="0" dirty="0"/>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28</a:t>
            </a:fld>
            <a:endParaRPr lang="en-GB"/>
          </a:p>
        </p:txBody>
      </p:sp>
    </p:spTree>
    <p:extLst>
      <p:ext uri="{BB962C8B-B14F-4D97-AF65-F5344CB8AC3E}">
        <p14:creationId xmlns:p14="http://schemas.microsoft.com/office/powerpoint/2010/main" val="2823706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herramienta </a:t>
            </a:r>
            <a:r>
              <a:rPr lang="es-ES" dirty="0" err="1"/>
              <a:t>Team</a:t>
            </a:r>
            <a:r>
              <a:rPr lang="es-ES" dirty="0"/>
              <a:t> </a:t>
            </a:r>
            <a:r>
              <a:rPr lang="es-ES" dirty="0" err="1"/>
              <a:t>Development</a:t>
            </a:r>
            <a:r>
              <a:rPr lang="es-ES" dirty="0"/>
              <a:t> proporciona la posibilidad de gestionar, completamente, todo el ciclo de vida del desarrollo de nuestras aplicaciones. Se pueden asignar </a:t>
            </a:r>
            <a:r>
              <a:rPr lang="es-ES" dirty="0" err="1"/>
              <a:t>Features</a:t>
            </a:r>
            <a:r>
              <a:rPr lang="es-ES" dirty="0"/>
              <a:t>, </a:t>
            </a:r>
            <a:r>
              <a:rPr lang="es-ES" dirty="0" err="1"/>
              <a:t>To</a:t>
            </a:r>
            <a:r>
              <a:rPr lang="es-ES" dirty="0"/>
              <a:t>-Dos y Bugs (Funcionalidades, Cosas por hacer y Errores) a aplicaciones y páginas concretas. El </a:t>
            </a:r>
            <a:r>
              <a:rPr lang="es-ES" dirty="0" err="1"/>
              <a:t>Feedback</a:t>
            </a:r>
            <a:r>
              <a:rPr lang="es-ES" dirty="0"/>
              <a:t> permite a los desarrolladores gestionar más fácilmente comentarios, mejoras y bugs directamente de su comunidad de usuarios, e incluye información importante de estado de sesión para ayudar a los desarrolladores a establecer diagnósticos.</a:t>
            </a:r>
            <a:endParaRPr lang="es-ES" baseline="0" dirty="0"/>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29</a:t>
            </a:fld>
            <a:endParaRPr lang="en-GB"/>
          </a:p>
        </p:txBody>
      </p:sp>
    </p:spTree>
    <p:extLst>
      <p:ext uri="{BB962C8B-B14F-4D97-AF65-F5344CB8AC3E}">
        <p14:creationId xmlns:p14="http://schemas.microsoft.com/office/powerpoint/2010/main" val="1565089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aplicaciones empaquetadas son una suite de aplicaciones de productividad para empresa, fácilmente instalables con unos pocos </a:t>
            </a:r>
            <a:r>
              <a:rPr lang="es-ES" dirty="0" err="1"/>
              <a:t>clicks</a:t>
            </a:r>
            <a:r>
              <a:rPr lang="es-ES" dirty="0"/>
              <a:t>. Estas aplicaciones pueden utilizarse como aplicaciones de producción para procesos corporativos y están completamente soportadas por Oracle. Las aplicaciones empaquetadas incluyen, además, una colección de aplicaciones de ejemplo que demuestran algunas de las funcionalidades principales de Oracle APEX</a:t>
            </a:r>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30</a:t>
            </a:fld>
            <a:endParaRPr lang="en-GB"/>
          </a:p>
        </p:txBody>
      </p:sp>
    </p:spTree>
    <p:extLst>
      <p:ext uri="{BB962C8B-B14F-4D97-AF65-F5344CB8AC3E}">
        <p14:creationId xmlns:p14="http://schemas.microsoft.com/office/powerpoint/2010/main" val="868775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s-ES" baseline="0" dirty="0"/>
              <a:t>Acceda a su WS. En la página principal seleccione “</a:t>
            </a:r>
            <a:r>
              <a:rPr lang="es-ES" baseline="0" dirty="0" err="1"/>
              <a:t>Packaged</a:t>
            </a:r>
            <a:r>
              <a:rPr lang="es-ES" baseline="0" dirty="0"/>
              <a:t> Apps”.</a:t>
            </a:r>
          </a:p>
          <a:p>
            <a:pPr marL="228600" lvl="0" indent="-228600">
              <a:buFont typeface="+mj-lt"/>
              <a:buAutoNum type="arabicPeriod"/>
            </a:pPr>
            <a:r>
              <a:rPr lang="es-ES" baseline="0" dirty="0"/>
              <a:t>Seleccione la aplicación que desea instalar de la lista (SAMPLE CHARTS).</a:t>
            </a:r>
          </a:p>
          <a:p>
            <a:pPr marL="228600" lvl="0" indent="-228600">
              <a:buFont typeface="+mj-lt"/>
              <a:buAutoNum type="arabicPeriod"/>
            </a:pPr>
            <a:r>
              <a:rPr lang="es-ES" baseline="0" dirty="0"/>
              <a:t>Pulse en Instalar Aplicación Empaquetada para iniciar el proceso</a:t>
            </a:r>
          </a:p>
          <a:p>
            <a:pPr marL="228600" lvl="0" indent="-228600">
              <a:buFont typeface="+mj-lt"/>
              <a:buAutoNum type="arabicPeriod"/>
            </a:pPr>
            <a:r>
              <a:rPr lang="es-ES" baseline="0" dirty="0"/>
              <a:t>Acepte la autenticación por defecto y pulse siguiente</a:t>
            </a:r>
          </a:p>
          <a:p>
            <a:pPr marL="228600" lvl="0" indent="-228600">
              <a:buFont typeface="+mj-lt"/>
              <a:buAutoNum type="arabicPeriod"/>
            </a:pPr>
            <a:r>
              <a:rPr lang="es-ES" baseline="0" dirty="0"/>
              <a:t>Ahora, pulse Instalar Aplicación Empaquetada. Así se completará el proceso de instalación.</a:t>
            </a:r>
          </a:p>
        </p:txBody>
      </p:sp>
      <p:sp>
        <p:nvSpPr>
          <p:cNvPr id="4" name="Slide Number Placeholder 3"/>
          <p:cNvSpPr>
            <a:spLocks noGrp="1"/>
          </p:cNvSpPr>
          <p:nvPr>
            <p:ph type="sldNum" sz="quarter" idx="5"/>
          </p:nvPr>
        </p:nvSpPr>
        <p:spPr/>
        <p:txBody>
          <a:bodyPr/>
          <a:lstStyle/>
          <a:p>
            <a:fld id="{94CA0F3A-F690-4218-82F5-CECE1ED4036E}" type="slidenum">
              <a:rPr lang="en-GB" smtClean="0"/>
              <a:t>31</a:t>
            </a:fld>
            <a:endParaRPr lang="en-GB"/>
          </a:p>
        </p:txBody>
      </p:sp>
    </p:spTree>
    <p:extLst>
      <p:ext uri="{BB962C8B-B14F-4D97-AF65-F5344CB8AC3E}">
        <p14:creationId xmlns:p14="http://schemas.microsoft.com/office/powerpoint/2010/main" val="1856605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https://asktom.Oracle.com</a:t>
            </a:r>
          </a:p>
          <a:p>
            <a:r>
              <a:rPr lang="es-ES" dirty="0"/>
              <a:t>Se trata de un repositorio online con más de 18400 preguntas y respuestas, gestionadas por el equipo de Ask TOM. Cubren muchos aspectos relacionados con el desarrollo de aplicaciones sobre la Base de Datos de Oracle. Se trata de uno de los lugares online líderes en cuanto al aprendizaje sobre Oracle DB, de modo que es el lugar perfecto para preguntar dudas que no podemos resolver por nosotros mismos.</a:t>
            </a:r>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35</a:t>
            </a:fld>
            <a:endParaRPr lang="en-GB"/>
          </a:p>
        </p:txBody>
      </p:sp>
    </p:spTree>
    <p:extLst>
      <p:ext uri="{BB962C8B-B14F-4D97-AF65-F5344CB8AC3E}">
        <p14:creationId xmlns:p14="http://schemas.microsoft.com/office/powerpoint/2010/main" val="3820727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36</a:t>
            </a:fld>
            <a:endParaRPr lang="en-GB"/>
          </a:p>
        </p:txBody>
      </p:sp>
    </p:spTree>
    <p:extLst>
      <p:ext uri="{BB962C8B-B14F-4D97-AF65-F5344CB8AC3E}">
        <p14:creationId xmlns:p14="http://schemas.microsoft.com/office/powerpoint/2010/main" val="3094678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Aria People es el directorio de empleados de Oracle, donde pueden consultar información sobre compañeros, detalles de contacto, crear listas y más.</a:t>
            </a:r>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37</a:t>
            </a:fld>
            <a:endParaRPr lang="en-GB"/>
          </a:p>
        </p:txBody>
      </p:sp>
    </p:spTree>
    <p:extLst>
      <p:ext uri="{BB962C8B-B14F-4D97-AF65-F5344CB8AC3E}">
        <p14:creationId xmlns:p14="http://schemas.microsoft.com/office/powerpoint/2010/main" val="1753917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https://apex.Oracle.com/en/officehours/</a:t>
            </a:r>
          </a:p>
          <a:p>
            <a:endParaRPr lang="es-ES" dirty="0"/>
          </a:p>
        </p:txBody>
      </p:sp>
      <p:sp>
        <p:nvSpPr>
          <p:cNvPr id="4" name="Slide Number Placeholder 3"/>
          <p:cNvSpPr>
            <a:spLocks noGrp="1"/>
          </p:cNvSpPr>
          <p:nvPr>
            <p:ph type="sldNum" sz="quarter" idx="5"/>
          </p:nvPr>
        </p:nvSpPr>
        <p:spPr/>
        <p:txBody>
          <a:bodyPr/>
          <a:lstStyle/>
          <a:p>
            <a:fld id="{94CA0F3A-F690-4218-82F5-CECE1ED4036E}" type="slidenum">
              <a:rPr lang="en-GB" smtClean="0"/>
              <a:t>39</a:t>
            </a:fld>
            <a:endParaRPr lang="en-GB"/>
          </a:p>
        </p:txBody>
      </p:sp>
    </p:spTree>
    <p:extLst>
      <p:ext uri="{BB962C8B-B14F-4D97-AF65-F5344CB8AC3E}">
        <p14:creationId xmlns:p14="http://schemas.microsoft.com/office/powerpoint/2010/main" val="2740225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Oracle</a:t>
            </a:r>
            <a:r>
              <a:rPr lang="es-ES" baseline="0" dirty="0"/>
              <a:t> </a:t>
            </a:r>
            <a:r>
              <a:rPr lang="es-ES" baseline="0" dirty="0" err="1"/>
              <a:t>Application</a:t>
            </a:r>
            <a:r>
              <a:rPr lang="es-ES" baseline="0" dirty="0"/>
              <a:t> Express (Oracle APEX) es una herramienta de desarrollo Web muy rápida para Bases de Datos Oracle.</a:t>
            </a:r>
          </a:p>
          <a:p>
            <a:r>
              <a:rPr lang="es-ES" baseline="0" dirty="0"/>
              <a:t>APEX permite diseñar, desarrollar e implementar aplicaciones aparentes, </a:t>
            </a:r>
            <a:r>
              <a:rPr lang="es-ES" baseline="0" dirty="0" err="1"/>
              <a:t>responsive</a:t>
            </a:r>
            <a:r>
              <a:rPr lang="es-ES" baseline="0" dirty="0"/>
              <a:t> y centradas en base de datos utilizando solamente el navegador, tanto para escritorio como para interfaces móviles.</a:t>
            </a:r>
          </a:p>
          <a:p>
            <a:r>
              <a:rPr lang="es-ES" baseline="0" dirty="0"/>
              <a:t>Se pueden construir rápidamente informes, formularios, gráficos, calendarios, etc. haciendo uso de los datos almacenados en su base de datos.</a:t>
            </a:r>
          </a:p>
          <a:p>
            <a:r>
              <a:rPr lang="es-ES" baseline="0" dirty="0"/>
              <a:t>Oracle </a:t>
            </a:r>
            <a:r>
              <a:rPr lang="es-ES" baseline="0" dirty="0" err="1"/>
              <a:t>Application</a:t>
            </a:r>
            <a:r>
              <a:rPr lang="es-ES" baseline="0" dirty="0"/>
              <a:t> Express permite a las empresas que lo usan capitalizar sus recursos e inversiones en SQL y PL/SQL. No se requieren demasiadas habilidades de programación, por lo que cualquiera podría aprender con bastante facilidad a desarrollar aplicaciones usando APEX. Así, se pueden desarrollar aplicaciones rápidamente, sin necesitar equipos demasiado grandes</a:t>
            </a:r>
          </a:p>
          <a:p>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6</a:t>
            </a:fld>
            <a:endParaRPr lang="en-GB"/>
          </a:p>
        </p:txBody>
      </p:sp>
    </p:spTree>
    <p:extLst>
      <p:ext uri="{BB962C8B-B14F-4D97-AF65-F5344CB8AC3E}">
        <p14:creationId xmlns:p14="http://schemas.microsoft.com/office/powerpoint/2010/main" val="39127152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noProof="0" dirty="0">
                <a:latin typeface="+mn-lt"/>
                <a:cs typeface="Arial" pitchFamily="34" charset="0"/>
              </a:rPr>
              <a:t>SQL Workshop facilita herramientas que permiten visualizar y gestionar objetos de base de datos. </a:t>
            </a:r>
          </a:p>
          <a:p>
            <a:pPr marL="171450" indent="-171450">
              <a:buFont typeface="Arial" panose="020B0604020202020204" pitchFamily="34" charset="0"/>
              <a:buChar char="•"/>
            </a:pPr>
            <a:r>
              <a:rPr lang="es-ES" b="1" noProof="0" dirty="0" err="1">
                <a:latin typeface="+mn-lt"/>
                <a:cs typeface="Arial" pitchFamily="34" charset="0"/>
              </a:rPr>
              <a:t>Object</a:t>
            </a:r>
            <a:r>
              <a:rPr lang="es-ES" b="1" noProof="0" dirty="0">
                <a:latin typeface="+mn-lt"/>
                <a:cs typeface="Arial" pitchFamily="34" charset="0"/>
              </a:rPr>
              <a:t> Browser</a:t>
            </a:r>
            <a:r>
              <a:rPr lang="es-ES" noProof="0" dirty="0">
                <a:latin typeface="+mn-lt"/>
                <a:cs typeface="Arial" pitchFamily="34" charset="0"/>
              </a:rPr>
              <a:t>: Aquí se pueden buscar, crear y editar objetos en la base de datos. </a:t>
            </a:r>
          </a:p>
          <a:p>
            <a:pPr marL="171450" indent="-171450">
              <a:buFont typeface="Arial" panose="020B0604020202020204" pitchFamily="34" charset="0"/>
              <a:buChar char="•"/>
            </a:pPr>
            <a:r>
              <a:rPr lang="es-ES" b="1" noProof="0" dirty="0">
                <a:latin typeface="+mn-lt"/>
                <a:cs typeface="Arial" pitchFamily="34" charset="0"/>
              </a:rPr>
              <a:t>SQL </a:t>
            </a:r>
            <a:r>
              <a:rPr lang="es-ES" b="1" noProof="0" dirty="0" err="1">
                <a:latin typeface="+mn-lt"/>
                <a:cs typeface="Arial" pitchFamily="34" charset="0"/>
              </a:rPr>
              <a:t>Commands</a:t>
            </a:r>
            <a:r>
              <a:rPr lang="es-ES" noProof="0" dirty="0">
                <a:latin typeface="+mn-lt"/>
                <a:cs typeface="Arial" pitchFamily="34" charset="0"/>
              </a:rPr>
              <a:t>: Aquí se puede ejecutar comandos SQL para crear, editar, visualizar y eliminar objetos de DB. Los comandos SQL pueden contener sentencias SQL o bloques PL/SQL. </a:t>
            </a:r>
          </a:p>
          <a:p>
            <a:pPr marL="171450" indent="-171450">
              <a:buFont typeface="Arial" panose="020B0604020202020204" pitchFamily="34" charset="0"/>
              <a:buChar char="•"/>
            </a:pPr>
            <a:r>
              <a:rPr lang="es-ES" b="1" noProof="0" dirty="0">
                <a:latin typeface="+mn-lt"/>
                <a:cs typeface="Arial" pitchFamily="34" charset="0"/>
              </a:rPr>
              <a:t>SQL Scripts</a:t>
            </a:r>
            <a:r>
              <a:rPr lang="es-ES" noProof="0" dirty="0">
                <a:latin typeface="+mn-lt"/>
                <a:cs typeface="Arial" pitchFamily="34" charset="0"/>
              </a:rPr>
              <a:t>: Un script SQL es un set de comandos SQL almacenados como un fichero en esta sección. Un script puede contener una o múltiples sentencias SQL , así como bloques PL/SQL. Estos scripts se utilizan para crear, editar, visualizar o ejecutar objetos de BD.</a:t>
            </a:r>
          </a:p>
          <a:p>
            <a:pPr marL="171450" indent="-171450">
              <a:buFont typeface="Arial" panose="020B0604020202020204" pitchFamily="34" charset="0"/>
              <a:buChar char="•"/>
            </a:pPr>
            <a:r>
              <a:rPr lang="es-ES" b="1" noProof="0" dirty="0" err="1">
                <a:latin typeface="+mn-lt"/>
                <a:cs typeface="Arial" pitchFamily="34" charset="0"/>
              </a:rPr>
              <a:t>Utilities</a:t>
            </a:r>
            <a:r>
              <a:rPr lang="es-ES" noProof="0" dirty="0">
                <a:latin typeface="+mn-lt"/>
                <a:cs typeface="Arial" pitchFamily="34" charset="0"/>
              </a:rPr>
              <a:t>: En esta sección se pueden construir consultas, cargar o descargar datos, generar DDL, </a:t>
            </a:r>
            <a:r>
              <a:rPr lang="es-ES" noProof="0" dirty="0" err="1">
                <a:latin typeface="+mn-lt"/>
                <a:cs typeface="Arial" pitchFamily="34" charset="0"/>
              </a:rPr>
              <a:t>visualizer</a:t>
            </a:r>
            <a:r>
              <a:rPr lang="es-ES" noProof="0" dirty="0">
                <a:latin typeface="+mn-lt"/>
                <a:cs typeface="Arial" pitchFamily="34" charset="0"/>
              </a:rPr>
              <a:t> informes de objetos, gestionar UI por defecto, restaurar objetos eliminados, comparar </a:t>
            </a:r>
            <a:r>
              <a:rPr lang="es-ES" noProof="0" dirty="0" err="1">
                <a:latin typeface="+mn-lt"/>
                <a:cs typeface="Arial" pitchFamily="34" charset="0"/>
              </a:rPr>
              <a:t>schemas</a:t>
            </a:r>
            <a:r>
              <a:rPr lang="es-ES" noProof="0" dirty="0">
                <a:latin typeface="+mn-lt"/>
                <a:cs typeface="Arial" pitchFamily="34" charset="0"/>
              </a:rPr>
              <a:t>, monitorizar la BD y visualizar otros detalles. </a:t>
            </a:r>
          </a:p>
          <a:p>
            <a:pPr marL="171450" indent="-171450">
              <a:buFont typeface="Arial" panose="020B0604020202020204" pitchFamily="34" charset="0"/>
              <a:buChar char="•"/>
            </a:pPr>
            <a:r>
              <a:rPr lang="es-ES" b="1" noProof="0" dirty="0" err="1">
                <a:latin typeface="+mn-lt"/>
                <a:cs typeface="Arial" pitchFamily="34" charset="0"/>
              </a:rPr>
              <a:t>Restful</a:t>
            </a:r>
            <a:r>
              <a:rPr lang="es-ES" b="1" noProof="0" dirty="0">
                <a:latin typeface="+mn-lt"/>
                <a:cs typeface="Arial" pitchFamily="34" charset="0"/>
              </a:rPr>
              <a:t> </a:t>
            </a:r>
            <a:r>
              <a:rPr lang="es-ES" b="1" noProof="0" dirty="0" err="1">
                <a:latin typeface="+mn-lt"/>
                <a:cs typeface="Arial" pitchFamily="34" charset="0"/>
              </a:rPr>
              <a:t>Services</a:t>
            </a:r>
            <a:r>
              <a:rPr lang="es-ES" noProof="0" dirty="0">
                <a:latin typeface="+mn-lt"/>
                <a:cs typeface="Arial" pitchFamily="34" charset="0"/>
              </a:rPr>
              <a:t>: </a:t>
            </a:r>
            <a:r>
              <a:rPr lang="es-ES" noProof="0" dirty="0" err="1">
                <a:latin typeface="+mn-lt"/>
                <a:cs typeface="Arial" pitchFamily="34" charset="0"/>
              </a:rPr>
              <a:t>RESTful</a:t>
            </a:r>
            <a:r>
              <a:rPr lang="es-ES" noProof="0" dirty="0">
                <a:latin typeface="+mn-lt"/>
                <a:cs typeface="Arial" pitchFamily="34" charset="0"/>
              </a:rPr>
              <a:t> </a:t>
            </a:r>
            <a:r>
              <a:rPr lang="es-ES" noProof="0" dirty="0" err="1">
                <a:latin typeface="+mn-lt"/>
                <a:cs typeface="Arial" pitchFamily="34" charset="0"/>
              </a:rPr>
              <a:t>Services</a:t>
            </a:r>
            <a:r>
              <a:rPr lang="es-ES" noProof="0" dirty="0">
                <a:latin typeface="+mn-lt"/>
                <a:cs typeface="Arial" pitchFamily="34" charset="0"/>
              </a:rPr>
              <a:t> permite habilitar de forma declarativa la especificación de servicios </a:t>
            </a:r>
            <a:r>
              <a:rPr lang="es-ES" noProof="0" dirty="0" err="1">
                <a:latin typeface="+mn-lt"/>
                <a:cs typeface="Arial" pitchFamily="34" charset="0"/>
              </a:rPr>
              <a:t>RESTful</a:t>
            </a:r>
            <a:r>
              <a:rPr lang="es-ES" noProof="0" dirty="0">
                <a:latin typeface="+mn-lt"/>
                <a:cs typeface="Arial" pitchFamily="34" charset="0"/>
              </a:rPr>
              <a:t> necesarios para acceder a la base de datos. Estos servicios operan con Oracle REST Data Servicios (formalmente conocido como Oracle </a:t>
            </a:r>
            <a:r>
              <a:rPr lang="es-ES" noProof="0" dirty="0" err="1">
                <a:latin typeface="+mn-lt"/>
                <a:cs typeface="Arial" pitchFamily="34" charset="0"/>
              </a:rPr>
              <a:t>Application</a:t>
            </a:r>
            <a:r>
              <a:rPr lang="es-ES" noProof="0" dirty="0">
                <a:latin typeface="+mn-lt"/>
                <a:cs typeface="Arial" pitchFamily="34" charset="0"/>
              </a:rPr>
              <a:t> Express </a:t>
            </a:r>
            <a:r>
              <a:rPr lang="es-ES" noProof="0" dirty="0" err="1">
                <a:latin typeface="+mn-lt"/>
                <a:cs typeface="Arial" pitchFamily="34" charset="0"/>
              </a:rPr>
              <a:t>Listener</a:t>
            </a:r>
            <a:r>
              <a:rPr lang="es-ES" noProof="0" dirty="0">
                <a:latin typeface="+mn-lt"/>
                <a:cs typeface="Arial" pitchFamily="34" charset="0"/>
              </a:rPr>
              <a:t>) para habilitar el consume de estos servicios. Este componente ayuda a crear, editar o borrar servicios </a:t>
            </a:r>
            <a:r>
              <a:rPr lang="es-ES" noProof="0" dirty="0" err="1">
                <a:latin typeface="+mn-lt"/>
                <a:cs typeface="Arial" pitchFamily="34" charset="0"/>
              </a:rPr>
              <a:t>RESTful</a:t>
            </a:r>
            <a:r>
              <a:rPr lang="es-ES" noProof="0" dirty="0">
                <a:latin typeface="+mn-lt"/>
                <a:cs typeface="Arial" pitchFamily="34" charset="0"/>
              </a:rPr>
              <a:t>. Estos servicios no estarán disponibles, y el icono ni siquiera aparecerá, en caso de que el administrador de la instancia los deshabilite para toda la instancia.</a:t>
            </a:r>
            <a:endParaRPr lang="es-ES" noProof="0" dirty="0"/>
          </a:p>
        </p:txBody>
      </p:sp>
      <p:sp>
        <p:nvSpPr>
          <p:cNvPr id="4" name="Slide Number Placeholder 3"/>
          <p:cNvSpPr>
            <a:spLocks noGrp="1"/>
          </p:cNvSpPr>
          <p:nvPr>
            <p:ph type="sldNum" sz="quarter" idx="5"/>
          </p:nvPr>
        </p:nvSpPr>
        <p:spPr/>
        <p:txBody>
          <a:bodyPr/>
          <a:lstStyle/>
          <a:p>
            <a:fld id="{94CA0F3A-F690-4218-82F5-CECE1ED4036E}" type="slidenum">
              <a:rPr lang="en-GB" smtClean="0"/>
              <a:t>42</a:t>
            </a:fld>
            <a:endParaRPr lang="en-GB"/>
          </a:p>
        </p:txBody>
      </p:sp>
    </p:spTree>
    <p:extLst>
      <p:ext uri="{BB962C8B-B14F-4D97-AF65-F5344CB8AC3E}">
        <p14:creationId xmlns:p14="http://schemas.microsoft.com/office/powerpoint/2010/main" val="5251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s-ES" dirty="0"/>
              <a:t>Creación de un objeto de una Tabla</a:t>
            </a:r>
          </a:p>
          <a:p>
            <a:pPr marL="228600" indent="-228600">
              <a:buAutoNum type="arabicPeriod"/>
            </a:pPr>
            <a:r>
              <a:rPr lang="es-ES" dirty="0"/>
              <a:t>Indicación sobre crear una </a:t>
            </a:r>
            <a:r>
              <a:rPr lang="es-ES" dirty="0" err="1"/>
              <a:t>Lookup</a:t>
            </a:r>
            <a:r>
              <a:rPr lang="es-ES" dirty="0"/>
              <a:t> Table -&gt; Crear una </a:t>
            </a:r>
            <a:r>
              <a:rPr lang="es-ES" dirty="0" err="1"/>
              <a:t>Lookup</a:t>
            </a:r>
            <a:r>
              <a:rPr lang="es-ES" dirty="0"/>
              <a:t> table sobre EBA_DEMO_IR_PROJECTS &gt; STATUS</a:t>
            </a:r>
          </a:p>
          <a:p>
            <a:pPr marL="228600" indent="-228600">
              <a:buAutoNum type="arabicPeriod"/>
            </a:pPr>
            <a:r>
              <a:rPr lang="es-ES" dirty="0"/>
              <a:t>Ejecución de un comando SQL -&gt; </a:t>
            </a:r>
            <a:r>
              <a:rPr lang="es-ES" dirty="0" err="1"/>
              <a:t>select</a:t>
            </a:r>
            <a:r>
              <a:rPr lang="es-ES" dirty="0"/>
              <a:t> * </a:t>
            </a:r>
            <a:r>
              <a:rPr lang="es-ES" dirty="0" err="1"/>
              <a:t>from</a:t>
            </a:r>
            <a:r>
              <a:rPr lang="es-ES" dirty="0"/>
              <a:t> </a:t>
            </a:r>
            <a:r>
              <a:rPr lang="es-ES" dirty="0" err="1"/>
              <a:t>emp</a:t>
            </a:r>
            <a:r>
              <a:rPr lang="es-ES" dirty="0"/>
              <a:t> </a:t>
            </a:r>
            <a:r>
              <a:rPr lang="es-ES" dirty="0" err="1"/>
              <a:t>where</a:t>
            </a:r>
            <a:r>
              <a:rPr lang="es-ES" dirty="0"/>
              <a:t> sal &gt; (</a:t>
            </a:r>
            <a:r>
              <a:rPr lang="es-ES" dirty="0" err="1"/>
              <a:t>select</a:t>
            </a:r>
            <a:r>
              <a:rPr lang="es-ES" dirty="0"/>
              <a:t> </a:t>
            </a:r>
            <a:r>
              <a:rPr lang="es-ES" dirty="0" err="1"/>
              <a:t>avg</a:t>
            </a:r>
            <a:r>
              <a:rPr lang="es-ES" dirty="0"/>
              <a:t>(sal) </a:t>
            </a:r>
            <a:r>
              <a:rPr lang="es-ES" dirty="0" err="1"/>
              <a:t>from</a:t>
            </a:r>
            <a:r>
              <a:rPr lang="es-ES" dirty="0"/>
              <a:t> </a:t>
            </a:r>
            <a:r>
              <a:rPr lang="es-ES" dirty="0" err="1"/>
              <a:t>emp</a:t>
            </a:r>
            <a:r>
              <a:rPr lang="es-ES" dirty="0"/>
              <a:t>);</a:t>
            </a:r>
          </a:p>
          <a:p>
            <a:pPr marL="228600" indent="-228600">
              <a:buAutoNum type="arabicPeriod"/>
            </a:pPr>
            <a:r>
              <a:rPr lang="es-ES" dirty="0"/>
              <a:t>Creación y ejecución de un script SQL -&gt; SELECT </a:t>
            </a:r>
            <a:r>
              <a:rPr lang="es-ES" dirty="0" err="1"/>
              <a:t>ename</a:t>
            </a:r>
            <a:r>
              <a:rPr lang="es-ES" dirty="0"/>
              <a:t>, </a:t>
            </a:r>
            <a:r>
              <a:rPr lang="es-ES" dirty="0" err="1"/>
              <a:t>job</a:t>
            </a:r>
            <a:r>
              <a:rPr lang="es-ES" dirty="0"/>
              <a:t>, sal FROM </a:t>
            </a:r>
            <a:r>
              <a:rPr lang="es-ES" dirty="0" err="1"/>
              <a:t>emp</a:t>
            </a:r>
            <a:r>
              <a:rPr lang="es-ES" dirty="0"/>
              <a:t> WHERE sal &lt; 2500;</a:t>
            </a:r>
          </a:p>
          <a:p>
            <a:pPr marL="228600" indent="-228600">
              <a:buAutoNum type="arabicPeriod"/>
            </a:pPr>
            <a:r>
              <a:rPr lang="es-ES" dirty="0"/>
              <a:t>Visualizar un script ya ejecutado</a:t>
            </a:r>
          </a:p>
          <a:p>
            <a:pPr marL="228600" indent="-228600">
              <a:buAutoNum type="arabicPeriod"/>
            </a:pPr>
            <a:r>
              <a:rPr lang="es-ES" dirty="0"/>
              <a:t>Exportar un script</a:t>
            </a:r>
          </a:p>
          <a:p>
            <a:pPr marL="228600" indent="-228600">
              <a:buAutoNum type="arabicPeriod"/>
            </a:pPr>
            <a:r>
              <a:rPr lang="es-ES" dirty="0"/>
              <a:t>Visualización de las utilidades disponible</a:t>
            </a:r>
          </a:p>
          <a:p>
            <a:pPr marL="228600" indent="-228600">
              <a:buAutoNum type="arabicPeriod"/>
            </a:pPr>
            <a:r>
              <a:rPr lang="es-ES" dirty="0"/>
              <a:t>Carga de datos usando el asistente</a:t>
            </a:r>
          </a:p>
          <a:p>
            <a:pPr marL="228600" indent="-228600">
              <a:buAutoNum type="arabicPeriod"/>
            </a:pPr>
            <a:r>
              <a:rPr lang="es-ES" dirty="0"/>
              <a:t>Descarga de datos usando el asistente</a:t>
            </a:r>
          </a:p>
          <a:p>
            <a:pPr marL="228600" indent="-228600">
              <a:buAutoNum type="arabicPeriod"/>
            </a:pPr>
            <a:endParaRPr lang="es-ES" dirty="0"/>
          </a:p>
          <a:p>
            <a:pPr marL="228600" indent="-228600">
              <a:buAutoNum type="arabicPeriod"/>
            </a:pPr>
            <a:endParaRPr lang="es-ES" dirty="0"/>
          </a:p>
        </p:txBody>
      </p:sp>
      <p:sp>
        <p:nvSpPr>
          <p:cNvPr id="4" name="Slide Number Placeholder 3"/>
          <p:cNvSpPr>
            <a:spLocks noGrp="1"/>
          </p:cNvSpPr>
          <p:nvPr>
            <p:ph type="sldNum" sz="quarter" idx="5"/>
          </p:nvPr>
        </p:nvSpPr>
        <p:spPr/>
        <p:txBody>
          <a:bodyPr/>
          <a:lstStyle/>
          <a:p>
            <a:fld id="{94CA0F3A-F690-4218-82F5-CECE1ED4036E}" type="slidenum">
              <a:rPr lang="en-GB" smtClean="0"/>
              <a:t>46</a:t>
            </a:fld>
            <a:endParaRPr lang="en-GB"/>
          </a:p>
        </p:txBody>
      </p:sp>
    </p:spTree>
    <p:extLst>
      <p:ext uri="{BB962C8B-B14F-4D97-AF65-F5344CB8AC3E}">
        <p14:creationId xmlns:p14="http://schemas.microsoft.com/office/powerpoint/2010/main" val="18532320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s-ES" dirty="0"/>
          </a:p>
          <a:p>
            <a:pPr marL="228600" indent="-228600">
              <a:buAutoNum type="arabicPeriod"/>
            </a:pPr>
            <a:r>
              <a:rPr lang="es-ES" dirty="0"/>
              <a:t>Explorar el lenguaje usado por Quick SQL</a:t>
            </a:r>
          </a:p>
          <a:p>
            <a:pPr marL="228600" indent="-228600">
              <a:buAutoNum type="arabicPeriod"/>
            </a:pPr>
            <a:r>
              <a:rPr lang="es-ES" dirty="0"/>
              <a:t>Cargar un modelo</a:t>
            </a:r>
          </a:p>
          <a:p>
            <a:pPr marL="228600" indent="-228600">
              <a:buAutoNum type="arabicPeriod"/>
            </a:pPr>
            <a:r>
              <a:rPr lang="es-ES" dirty="0"/>
              <a:t>Crear un modelo y explorar las opciones disponibles seleccionando opciones</a:t>
            </a:r>
          </a:p>
          <a:p>
            <a:pPr marL="228600" indent="-228600">
              <a:buAutoNum type="arabicPeriod"/>
            </a:pPr>
            <a:endParaRPr lang="es-ES" dirty="0"/>
          </a:p>
        </p:txBody>
      </p:sp>
      <p:sp>
        <p:nvSpPr>
          <p:cNvPr id="4" name="Slide Number Placeholder 3"/>
          <p:cNvSpPr>
            <a:spLocks noGrp="1"/>
          </p:cNvSpPr>
          <p:nvPr>
            <p:ph type="sldNum" sz="quarter" idx="5"/>
          </p:nvPr>
        </p:nvSpPr>
        <p:spPr/>
        <p:txBody>
          <a:bodyPr/>
          <a:lstStyle/>
          <a:p>
            <a:fld id="{94CA0F3A-F690-4218-82F5-CECE1ED4036E}" type="slidenum">
              <a:rPr lang="en-GB" smtClean="0"/>
              <a:t>49</a:t>
            </a:fld>
            <a:endParaRPr lang="en-GB"/>
          </a:p>
        </p:txBody>
      </p:sp>
    </p:spTree>
    <p:extLst>
      <p:ext uri="{BB962C8B-B14F-4D97-AF65-F5344CB8AC3E}">
        <p14:creationId xmlns:p14="http://schemas.microsoft.com/office/powerpoint/2010/main" val="109744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latin typeface="+mn-lt"/>
                <a:cs typeface="Arial" pitchFamily="34" charset="0"/>
              </a:rPr>
              <a:t>Una </a:t>
            </a:r>
            <a:r>
              <a:rPr lang="en-US" b="0" dirty="0" err="1">
                <a:latin typeface="+mn-lt"/>
                <a:cs typeface="Arial" pitchFamily="34" charset="0"/>
              </a:rPr>
              <a:t>aplicación</a:t>
            </a:r>
            <a:r>
              <a:rPr lang="en-US" b="0" dirty="0">
                <a:latin typeface="+mn-lt"/>
                <a:cs typeface="Arial" pitchFamily="34" charset="0"/>
              </a:rPr>
              <a:t> es una </a:t>
            </a:r>
            <a:r>
              <a:rPr lang="en-US" b="0" dirty="0" err="1">
                <a:latin typeface="+mn-lt"/>
                <a:cs typeface="Arial" pitchFamily="34" charset="0"/>
              </a:rPr>
              <a:t>interfaz</a:t>
            </a:r>
            <a:r>
              <a:rPr lang="en-US" b="0" dirty="0">
                <a:latin typeface="+mn-lt"/>
                <a:cs typeface="Arial" pitchFamily="34" charset="0"/>
              </a:rPr>
              <a:t> HTML que </a:t>
            </a:r>
            <a:r>
              <a:rPr lang="en-US" b="0" dirty="0" err="1">
                <a:latin typeface="+mn-lt"/>
                <a:cs typeface="Arial" pitchFamily="34" charset="0"/>
              </a:rPr>
              <a:t>existe</a:t>
            </a:r>
            <a:r>
              <a:rPr lang="en-US" b="0" dirty="0">
                <a:latin typeface="+mn-lt"/>
                <a:cs typeface="Arial" pitchFamily="34" charset="0"/>
              </a:rPr>
              <a:t> </a:t>
            </a:r>
            <a:r>
              <a:rPr lang="en-US" b="0" dirty="0" err="1">
                <a:latin typeface="+mn-lt"/>
                <a:cs typeface="Arial" pitchFamily="34" charset="0"/>
              </a:rPr>
              <a:t>sobre</a:t>
            </a:r>
            <a:r>
              <a:rPr lang="en-US" b="0" dirty="0">
                <a:latin typeface="+mn-lt"/>
                <a:cs typeface="Arial" pitchFamily="34" charset="0"/>
              </a:rPr>
              <a:t> </a:t>
            </a:r>
            <a:r>
              <a:rPr lang="en-US" b="0" dirty="0" err="1">
                <a:latin typeface="+mn-lt"/>
                <a:cs typeface="Arial" pitchFamily="34" charset="0"/>
              </a:rPr>
              <a:t>objetos</a:t>
            </a:r>
            <a:r>
              <a:rPr lang="en-US" b="0" dirty="0">
                <a:latin typeface="+mn-lt"/>
                <a:cs typeface="Arial" pitchFamily="34" charset="0"/>
              </a:rPr>
              <a:t> de base de </a:t>
            </a:r>
            <a:r>
              <a:rPr lang="en-US" b="0" dirty="0" err="1">
                <a:latin typeface="+mn-lt"/>
                <a:cs typeface="Arial" pitchFamily="34" charset="0"/>
              </a:rPr>
              <a:t>datos</a:t>
            </a:r>
            <a:r>
              <a:rPr lang="en-US" b="0" dirty="0">
                <a:latin typeface="+mn-lt"/>
                <a:cs typeface="Arial" pitchFamily="34" charset="0"/>
              </a:rPr>
              <a:t>, tales </a:t>
            </a:r>
            <a:r>
              <a:rPr lang="en-US" b="0" dirty="0" err="1">
                <a:latin typeface="+mn-lt"/>
                <a:cs typeface="Arial" pitchFamily="34" charset="0"/>
              </a:rPr>
              <a:t>como</a:t>
            </a:r>
            <a:r>
              <a:rPr lang="en-US" b="0" dirty="0">
                <a:latin typeface="+mn-lt"/>
                <a:cs typeface="Arial" pitchFamily="34" charset="0"/>
              </a:rPr>
              <a:t> </a:t>
            </a:r>
            <a:r>
              <a:rPr lang="en-US" b="0" dirty="0" err="1">
                <a:latin typeface="+mn-lt"/>
                <a:cs typeface="Arial" pitchFamily="34" charset="0"/>
              </a:rPr>
              <a:t>tablas</a:t>
            </a:r>
            <a:r>
              <a:rPr lang="en-US" b="0" dirty="0">
                <a:latin typeface="+mn-lt"/>
                <a:cs typeface="Arial" pitchFamily="34" charset="0"/>
              </a:rPr>
              <a:t> o </a:t>
            </a:r>
            <a:r>
              <a:rPr lang="en-US" b="0" dirty="0" err="1">
                <a:latin typeface="+mn-lt"/>
                <a:cs typeface="Arial" pitchFamily="34" charset="0"/>
              </a:rPr>
              <a:t>procedimientos</a:t>
            </a:r>
            <a:r>
              <a:rPr lang="en-US" b="0" dirty="0">
                <a:latin typeface="+mn-lt"/>
                <a:cs typeface="Arial" pitchFamily="34" charset="0"/>
              </a:rPr>
              <a:t>. Se </a:t>
            </a:r>
            <a:r>
              <a:rPr lang="en-US" b="0" dirty="0" err="1">
                <a:latin typeface="+mn-lt"/>
                <a:cs typeface="Arial" pitchFamily="34" charset="0"/>
              </a:rPr>
              <a:t>utiliza</a:t>
            </a:r>
            <a:r>
              <a:rPr lang="en-US" b="0" dirty="0">
                <a:latin typeface="+mn-lt"/>
                <a:cs typeface="Arial" pitchFamily="34" charset="0"/>
              </a:rPr>
              <a:t> App Builder para </a:t>
            </a:r>
            <a:r>
              <a:rPr lang="en-US" b="0" dirty="0" err="1">
                <a:latin typeface="+mn-lt"/>
                <a:cs typeface="Arial" pitchFamily="34" charset="0"/>
              </a:rPr>
              <a:t>generar</a:t>
            </a:r>
            <a:r>
              <a:rPr lang="en-US" b="0" dirty="0">
                <a:latin typeface="+mn-lt"/>
                <a:cs typeface="Arial" pitchFamily="34" charset="0"/>
              </a:rPr>
              <a:t> las </a:t>
            </a:r>
            <a:r>
              <a:rPr lang="en-US" b="0" dirty="0" err="1">
                <a:latin typeface="+mn-lt"/>
                <a:cs typeface="Arial" pitchFamily="34" charset="0"/>
              </a:rPr>
              <a:t>páginas</a:t>
            </a:r>
            <a:r>
              <a:rPr lang="en-US" b="0" dirty="0">
                <a:latin typeface="+mn-lt"/>
                <a:cs typeface="Arial" pitchFamily="34" charset="0"/>
              </a:rPr>
              <a:t> que component una </a:t>
            </a:r>
            <a:r>
              <a:rPr lang="en-US" b="0" dirty="0" err="1">
                <a:latin typeface="+mn-lt"/>
                <a:cs typeface="Arial" pitchFamily="34" charset="0"/>
              </a:rPr>
              <a:t>aplicación</a:t>
            </a:r>
            <a:r>
              <a:rPr lang="en-US" b="0" dirty="0">
                <a:latin typeface="+mn-lt"/>
                <a:cs typeface="Arial" pitchFamily="34" charset="0"/>
              </a:rPr>
              <a:t> Oracle Application Express. Antes de </a:t>
            </a:r>
            <a:r>
              <a:rPr lang="en-US" b="0" dirty="0" err="1">
                <a:latin typeface="+mn-lt"/>
                <a:cs typeface="Arial" pitchFamily="34" charset="0"/>
              </a:rPr>
              <a:t>poder</a:t>
            </a:r>
            <a:r>
              <a:rPr lang="en-US" b="0" dirty="0">
                <a:latin typeface="+mn-lt"/>
                <a:cs typeface="Arial" pitchFamily="34" charset="0"/>
              </a:rPr>
              <a:t> </a:t>
            </a:r>
            <a:r>
              <a:rPr lang="en-US" b="0" dirty="0" err="1">
                <a:latin typeface="+mn-lt"/>
                <a:cs typeface="Arial" pitchFamily="34" charset="0"/>
              </a:rPr>
              <a:t>utilizar</a:t>
            </a:r>
            <a:r>
              <a:rPr lang="en-US" b="0" dirty="0">
                <a:latin typeface="+mn-lt"/>
                <a:cs typeface="Arial" pitchFamily="34" charset="0"/>
              </a:rPr>
              <a:t> App Builder, es </a:t>
            </a:r>
            <a:r>
              <a:rPr lang="en-US" b="0" dirty="0" err="1">
                <a:latin typeface="+mn-lt"/>
                <a:cs typeface="Arial" pitchFamily="34" charset="0"/>
              </a:rPr>
              <a:t>importante</a:t>
            </a:r>
            <a:r>
              <a:rPr lang="en-US" b="0" dirty="0">
                <a:latin typeface="+mn-lt"/>
                <a:cs typeface="Arial" pitchFamily="34" charset="0"/>
              </a:rPr>
              <a:t> </a:t>
            </a:r>
            <a:r>
              <a:rPr lang="en-US" b="0" dirty="0" err="1">
                <a:latin typeface="+mn-lt"/>
                <a:cs typeface="Arial" pitchFamily="34" charset="0"/>
              </a:rPr>
              <a:t>entender</a:t>
            </a:r>
            <a:r>
              <a:rPr lang="en-US" b="0" dirty="0">
                <a:latin typeface="+mn-lt"/>
                <a:cs typeface="Arial" pitchFamily="34" charset="0"/>
              </a:rPr>
              <a:t> </a:t>
            </a:r>
            <a:r>
              <a:rPr lang="en-US" b="0" dirty="0" err="1">
                <a:latin typeface="+mn-lt"/>
                <a:cs typeface="Arial" pitchFamily="34" charset="0"/>
              </a:rPr>
              <a:t>algunos</a:t>
            </a:r>
            <a:r>
              <a:rPr lang="en-US" b="0" dirty="0">
                <a:latin typeface="+mn-lt"/>
                <a:cs typeface="Arial" pitchFamily="34" charset="0"/>
              </a:rPr>
              <a:t> </a:t>
            </a:r>
            <a:r>
              <a:rPr lang="en-US" b="0" dirty="0" err="1">
                <a:latin typeface="+mn-lt"/>
                <a:cs typeface="Arial" pitchFamily="34" charset="0"/>
              </a:rPr>
              <a:t>conceptos</a:t>
            </a:r>
            <a:r>
              <a:rPr lang="en-US" b="0" dirty="0">
                <a:latin typeface="+mn-lt"/>
                <a:cs typeface="Arial" pitchFamily="34" charset="0"/>
              </a:rPr>
              <a:t> </a:t>
            </a:r>
            <a:r>
              <a:rPr lang="en-US" b="0" dirty="0" err="1">
                <a:latin typeface="+mn-lt"/>
                <a:cs typeface="Arial" pitchFamily="34" charset="0"/>
              </a:rPr>
              <a:t>básicos</a:t>
            </a:r>
            <a:r>
              <a:rPr lang="en-US" b="0" dirty="0">
                <a:latin typeface="+mn-lt"/>
                <a:cs typeface="Arial" pitchFamily="34" charset="0"/>
              </a:rPr>
              <a:t> </a:t>
            </a:r>
            <a:r>
              <a:rPr lang="en-US" b="0" dirty="0" err="1">
                <a:latin typeface="+mn-lt"/>
                <a:cs typeface="Arial" pitchFamily="34" charset="0"/>
              </a:rPr>
              <a:t>sobre</a:t>
            </a:r>
            <a:r>
              <a:rPr lang="en-US" b="0" dirty="0">
                <a:latin typeface="+mn-lt"/>
                <a:cs typeface="Arial" pitchFamily="34" charset="0"/>
              </a:rPr>
              <a:t> las </a:t>
            </a:r>
            <a:r>
              <a:rPr lang="en-US" b="0" dirty="0" err="1">
                <a:latin typeface="+mn-lt"/>
                <a:cs typeface="Arial" pitchFamily="34" charset="0"/>
              </a:rPr>
              <a:t>applicaciones</a:t>
            </a:r>
            <a:r>
              <a:rPr lang="en-US" b="0" dirty="0">
                <a:latin typeface="+mn-lt"/>
                <a:cs typeface="Arial" pitchFamily="34" charset="0"/>
              </a:rPr>
              <a:t> de </a:t>
            </a:r>
            <a:r>
              <a:rPr lang="en-US" b="0" dirty="0" err="1">
                <a:latin typeface="+mn-lt"/>
                <a:cs typeface="Arial" pitchFamily="34" charset="0"/>
              </a:rPr>
              <a:t>Oralce</a:t>
            </a:r>
            <a:r>
              <a:rPr lang="en-US" b="0" dirty="0">
                <a:latin typeface="+mn-lt"/>
                <a:cs typeface="Arial" pitchFamily="34" charset="0"/>
              </a:rPr>
              <a:t> Application Express, </a:t>
            </a:r>
            <a:r>
              <a:rPr lang="en-US" b="0" dirty="0" err="1">
                <a:latin typeface="+mn-lt"/>
                <a:cs typeface="Arial" pitchFamily="34" charset="0"/>
              </a:rPr>
              <a:t>observando</a:t>
            </a:r>
            <a:r>
              <a:rPr lang="en-US" b="0" dirty="0">
                <a:latin typeface="+mn-lt"/>
                <a:cs typeface="Arial" pitchFamily="34" charset="0"/>
              </a:rPr>
              <a:t> </a:t>
            </a:r>
            <a:r>
              <a:rPr lang="en-US" b="0" dirty="0" err="1">
                <a:latin typeface="+mn-lt"/>
                <a:cs typeface="Arial" pitchFamily="34" charset="0"/>
              </a:rPr>
              <a:t>páginas</a:t>
            </a:r>
            <a:r>
              <a:rPr lang="en-US" b="0" dirty="0">
                <a:latin typeface="+mn-lt"/>
                <a:cs typeface="Arial" pitchFamily="34" charset="0"/>
              </a:rPr>
              <a:t> </a:t>
            </a:r>
            <a:r>
              <a:rPr lang="en-US" b="0" dirty="0" err="1">
                <a:latin typeface="+mn-lt"/>
                <a:cs typeface="Arial" pitchFamily="34" charset="0"/>
              </a:rPr>
              <a:t>renderizadas</a:t>
            </a:r>
            <a:r>
              <a:rPr lang="en-US" b="0" dirty="0">
                <a:latin typeface="+mn-lt"/>
                <a:cs typeface="Arial" pitchFamily="34" charset="0"/>
              </a:rPr>
              <a:t> de la </a:t>
            </a:r>
            <a:r>
              <a:rPr lang="en-US" b="0" dirty="0" err="1">
                <a:latin typeface="+mn-lt"/>
                <a:cs typeface="Arial" pitchFamily="34" charset="0"/>
              </a:rPr>
              <a:t>aplicación</a:t>
            </a:r>
            <a:r>
              <a:rPr lang="en-US" b="0" dirty="0">
                <a:latin typeface="+mn-lt"/>
                <a:cs typeface="Arial" pitchFamily="34" charset="0"/>
              </a:rPr>
              <a:t>, </a:t>
            </a:r>
            <a:r>
              <a:rPr lang="en-US" b="0" dirty="0" err="1">
                <a:latin typeface="+mn-lt"/>
                <a:cs typeface="Arial" pitchFamily="34" charset="0"/>
              </a:rPr>
              <a:t>gestionando</a:t>
            </a:r>
            <a:r>
              <a:rPr lang="en-US" b="0" dirty="0">
                <a:latin typeface="+mn-lt"/>
                <a:cs typeface="Arial" pitchFamily="34" charset="0"/>
              </a:rPr>
              <a:t> el </a:t>
            </a:r>
            <a:r>
              <a:rPr lang="en-US" b="0" dirty="0" err="1">
                <a:latin typeface="+mn-lt"/>
                <a:cs typeface="Arial" pitchFamily="34" charset="0"/>
              </a:rPr>
              <a:t>estado</a:t>
            </a:r>
            <a:r>
              <a:rPr lang="en-US" b="0" dirty="0">
                <a:latin typeface="+mn-lt"/>
                <a:cs typeface="Arial" pitchFamily="34" charset="0"/>
              </a:rPr>
              <a:t> de session y </a:t>
            </a:r>
            <a:r>
              <a:rPr lang="en-US" b="0" dirty="0" err="1">
                <a:latin typeface="+mn-lt"/>
                <a:cs typeface="Arial" pitchFamily="34" charset="0"/>
              </a:rPr>
              <a:t>entendiendo</a:t>
            </a:r>
            <a:r>
              <a:rPr lang="en-US" b="0" dirty="0">
                <a:latin typeface="+mn-lt"/>
                <a:cs typeface="Arial" pitchFamily="34" charset="0"/>
              </a:rPr>
              <a:t> la URL. </a:t>
            </a:r>
          </a:p>
          <a:p>
            <a:pPr marL="171450" indent="-171450">
              <a:buFont typeface="Arial" panose="020B0604020202020204" pitchFamily="34" charset="0"/>
              <a:buChar char="•"/>
            </a:pPr>
            <a:r>
              <a:rPr lang="en-US" b="1" dirty="0" err="1">
                <a:latin typeface="+mn-lt"/>
                <a:cs typeface="Arial" pitchFamily="34" charset="0"/>
              </a:rPr>
              <a:t>Aplicación</a:t>
            </a:r>
            <a:r>
              <a:rPr lang="en-US" b="1" dirty="0">
                <a:latin typeface="+mn-lt"/>
                <a:cs typeface="Arial" pitchFamily="34" charset="0"/>
              </a:rPr>
              <a:t> Application</a:t>
            </a:r>
            <a:r>
              <a:rPr lang="en-US" dirty="0">
                <a:latin typeface="+mn-lt"/>
                <a:cs typeface="Arial" pitchFamily="34" charset="0"/>
              </a:rPr>
              <a:t> </a:t>
            </a:r>
            <a:r>
              <a:rPr lang="en-US" b="1" dirty="0">
                <a:latin typeface="+mn-lt"/>
                <a:cs typeface="Arial" pitchFamily="34" charset="0"/>
              </a:rPr>
              <a:t>Express</a:t>
            </a:r>
            <a:br>
              <a:rPr lang="en-US" dirty="0">
                <a:latin typeface="+mn-lt"/>
                <a:cs typeface="Arial" pitchFamily="34" charset="0"/>
              </a:rPr>
            </a:br>
            <a:r>
              <a:rPr lang="en-US" dirty="0">
                <a:latin typeface="+mn-lt"/>
                <a:cs typeface="Arial" pitchFamily="34" charset="0"/>
              </a:rPr>
              <a:t>Una </a:t>
            </a:r>
            <a:r>
              <a:rPr lang="en-US" dirty="0" err="1">
                <a:latin typeface="+mn-lt"/>
                <a:cs typeface="Arial" pitchFamily="34" charset="0"/>
              </a:rPr>
              <a:t>aplicación</a:t>
            </a:r>
            <a:r>
              <a:rPr lang="en-US" dirty="0">
                <a:latin typeface="+mn-lt"/>
                <a:cs typeface="Arial" pitchFamily="34" charset="0"/>
              </a:rPr>
              <a:t> es una </a:t>
            </a:r>
            <a:r>
              <a:rPr lang="en-US" dirty="0" err="1">
                <a:latin typeface="+mn-lt"/>
                <a:cs typeface="Arial" pitchFamily="34" charset="0"/>
              </a:rPr>
              <a:t>interfaz</a:t>
            </a:r>
            <a:r>
              <a:rPr lang="en-US" dirty="0">
                <a:latin typeface="+mn-lt"/>
                <a:cs typeface="Arial" pitchFamily="34" charset="0"/>
              </a:rPr>
              <a:t> HTML que </a:t>
            </a:r>
            <a:r>
              <a:rPr lang="en-US" dirty="0" err="1">
                <a:latin typeface="+mn-lt"/>
                <a:cs typeface="Arial" pitchFamily="34" charset="0"/>
              </a:rPr>
              <a:t>existe</a:t>
            </a:r>
            <a:r>
              <a:rPr lang="en-US" dirty="0">
                <a:latin typeface="+mn-lt"/>
                <a:cs typeface="Arial" pitchFamily="34" charset="0"/>
              </a:rPr>
              <a:t> </a:t>
            </a:r>
            <a:r>
              <a:rPr lang="en-US" dirty="0" err="1">
                <a:latin typeface="+mn-lt"/>
                <a:cs typeface="Arial" pitchFamily="34" charset="0"/>
              </a:rPr>
              <a:t>sobre</a:t>
            </a:r>
            <a:r>
              <a:rPr lang="en-US" dirty="0">
                <a:latin typeface="+mn-lt"/>
                <a:cs typeface="Arial" pitchFamily="34" charset="0"/>
              </a:rPr>
              <a:t> </a:t>
            </a:r>
            <a:r>
              <a:rPr lang="en-US" dirty="0" err="1">
                <a:latin typeface="+mn-lt"/>
                <a:cs typeface="Arial" pitchFamily="34" charset="0"/>
              </a:rPr>
              <a:t>objetos</a:t>
            </a:r>
            <a:r>
              <a:rPr lang="en-US" dirty="0">
                <a:latin typeface="+mn-lt"/>
                <a:cs typeface="Arial" pitchFamily="34" charset="0"/>
              </a:rPr>
              <a:t> de base de </a:t>
            </a:r>
            <a:r>
              <a:rPr lang="en-US" dirty="0" err="1">
                <a:latin typeface="+mn-lt"/>
                <a:cs typeface="Arial" pitchFamily="34" charset="0"/>
              </a:rPr>
              <a:t>datos</a:t>
            </a:r>
            <a:r>
              <a:rPr lang="en-US" dirty="0">
                <a:latin typeface="+mn-lt"/>
                <a:cs typeface="Arial" pitchFamily="34" charset="0"/>
              </a:rPr>
              <a:t>, tales </a:t>
            </a:r>
            <a:r>
              <a:rPr lang="en-US" dirty="0" err="1">
                <a:latin typeface="+mn-lt"/>
                <a:cs typeface="Arial" pitchFamily="34" charset="0"/>
              </a:rPr>
              <a:t>como</a:t>
            </a:r>
            <a:r>
              <a:rPr lang="en-US" dirty="0">
                <a:latin typeface="+mn-lt"/>
                <a:cs typeface="Arial" pitchFamily="34" charset="0"/>
              </a:rPr>
              <a:t> </a:t>
            </a:r>
            <a:r>
              <a:rPr lang="en-US" dirty="0" err="1">
                <a:latin typeface="+mn-lt"/>
                <a:cs typeface="Arial" pitchFamily="34" charset="0"/>
              </a:rPr>
              <a:t>tablas</a:t>
            </a:r>
            <a:r>
              <a:rPr lang="en-US" dirty="0">
                <a:latin typeface="+mn-lt"/>
                <a:cs typeface="Arial" pitchFamily="34" charset="0"/>
              </a:rPr>
              <a:t> o </a:t>
            </a:r>
            <a:r>
              <a:rPr lang="en-US" dirty="0" err="1">
                <a:latin typeface="+mn-lt"/>
                <a:cs typeface="Arial" pitchFamily="34" charset="0"/>
              </a:rPr>
              <a:t>procedimientos</a:t>
            </a:r>
            <a:r>
              <a:rPr lang="en-US" dirty="0">
                <a:latin typeface="+mn-lt"/>
                <a:cs typeface="Arial" pitchFamily="34" charset="0"/>
              </a:rPr>
              <a:t>. Como </a:t>
            </a:r>
            <a:r>
              <a:rPr lang="en-US" dirty="0" err="1">
                <a:latin typeface="+mn-lt"/>
                <a:cs typeface="Arial" pitchFamily="34" charset="0"/>
              </a:rPr>
              <a:t>desarrollador</a:t>
            </a:r>
            <a:r>
              <a:rPr lang="en-US" dirty="0">
                <a:latin typeface="+mn-lt"/>
                <a:cs typeface="Arial" pitchFamily="34" charset="0"/>
              </a:rPr>
              <a:t>, se </a:t>
            </a:r>
            <a:r>
              <a:rPr lang="en-US" dirty="0" err="1">
                <a:latin typeface="+mn-lt"/>
                <a:cs typeface="Arial" pitchFamily="34" charset="0"/>
              </a:rPr>
              <a:t>utiliza</a:t>
            </a:r>
            <a:r>
              <a:rPr lang="en-US" dirty="0">
                <a:latin typeface="+mn-lt"/>
                <a:cs typeface="Arial" pitchFamily="34" charset="0"/>
              </a:rPr>
              <a:t> App Builder para </a:t>
            </a:r>
            <a:r>
              <a:rPr lang="en-US" dirty="0" err="1">
                <a:latin typeface="+mn-lt"/>
                <a:cs typeface="Arial" pitchFamily="34" charset="0"/>
              </a:rPr>
              <a:t>construir</a:t>
            </a:r>
            <a:r>
              <a:rPr lang="en-US" dirty="0">
                <a:latin typeface="+mn-lt"/>
                <a:cs typeface="Arial" pitchFamily="34" charset="0"/>
              </a:rPr>
              <a:t> las </a:t>
            </a:r>
            <a:r>
              <a:rPr lang="en-US" dirty="0" err="1">
                <a:latin typeface="+mn-lt"/>
                <a:cs typeface="Arial" pitchFamily="34" charset="0"/>
              </a:rPr>
              <a:t>páginas</a:t>
            </a:r>
            <a:r>
              <a:rPr lang="en-US" dirty="0">
                <a:latin typeface="+mn-lt"/>
                <a:cs typeface="Arial" pitchFamily="34" charset="0"/>
              </a:rPr>
              <a:t> que component una </a:t>
            </a:r>
            <a:r>
              <a:rPr lang="en-US" dirty="0" err="1">
                <a:latin typeface="+mn-lt"/>
                <a:cs typeface="Arial" pitchFamily="34" charset="0"/>
              </a:rPr>
              <a:t>aplicación</a:t>
            </a:r>
            <a:r>
              <a:rPr lang="en-US" dirty="0">
                <a:latin typeface="+mn-lt"/>
                <a:cs typeface="Arial" pitchFamily="34" charset="0"/>
              </a:rPr>
              <a:t> Oracle APEX. </a:t>
            </a:r>
          </a:p>
          <a:p>
            <a:pPr marL="171450" indent="-171450">
              <a:buFont typeface="Arial" panose="020B0604020202020204" pitchFamily="34" charset="0"/>
              <a:buChar char="•"/>
            </a:pPr>
            <a:r>
              <a:rPr lang="en-US" b="1" dirty="0" err="1">
                <a:latin typeface="+mn-lt"/>
                <a:cs typeface="Arial" pitchFamily="34" charset="0"/>
              </a:rPr>
              <a:t>Página</a:t>
            </a:r>
            <a:r>
              <a:rPr lang="en-US" b="1" dirty="0">
                <a:latin typeface="+mn-lt"/>
                <a:cs typeface="Arial" pitchFamily="34" charset="0"/>
              </a:rPr>
              <a:t> </a:t>
            </a:r>
            <a:r>
              <a:rPr lang="en-US" b="1" dirty="0" err="1">
                <a:latin typeface="+mn-lt"/>
                <a:cs typeface="Arial" pitchFamily="34" charset="0"/>
              </a:rPr>
              <a:t>Aplicación</a:t>
            </a:r>
            <a:br>
              <a:rPr lang="en-US" dirty="0">
                <a:latin typeface="+mn-lt"/>
                <a:cs typeface="Arial" pitchFamily="34" charset="0"/>
              </a:rPr>
            </a:br>
            <a:r>
              <a:rPr lang="en-US" dirty="0">
                <a:latin typeface="+mn-lt"/>
                <a:cs typeface="Arial" pitchFamily="34" charset="0"/>
              </a:rPr>
              <a:t>Una </a:t>
            </a:r>
            <a:r>
              <a:rPr lang="en-US" dirty="0" err="1">
                <a:latin typeface="+mn-lt"/>
                <a:cs typeface="Arial" pitchFamily="34" charset="0"/>
              </a:rPr>
              <a:t>página</a:t>
            </a:r>
            <a:r>
              <a:rPr lang="en-US" dirty="0">
                <a:latin typeface="+mn-lt"/>
                <a:cs typeface="Arial" pitchFamily="34" charset="0"/>
              </a:rPr>
              <a:t> es la </a:t>
            </a:r>
            <a:r>
              <a:rPr lang="en-US" dirty="0" err="1">
                <a:latin typeface="+mn-lt"/>
                <a:cs typeface="Arial" pitchFamily="34" charset="0"/>
              </a:rPr>
              <a:t>unidad</a:t>
            </a:r>
            <a:r>
              <a:rPr lang="en-US" dirty="0">
                <a:latin typeface="+mn-lt"/>
                <a:cs typeface="Arial" pitchFamily="34" charset="0"/>
              </a:rPr>
              <a:t> o el </a:t>
            </a:r>
            <a:r>
              <a:rPr lang="en-US" dirty="0" err="1">
                <a:latin typeface="+mn-lt"/>
                <a:cs typeface="Arial" pitchFamily="34" charset="0"/>
              </a:rPr>
              <a:t>bloque</a:t>
            </a:r>
            <a:r>
              <a:rPr lang="en-US" dirty="0">
                <a:latin typeface="+mn-lt"/>
                <a:cs typeface="Arial" pitchFamily="34" charset="0"/>
              </a:rPr>
              <a:t> </a:t>
            </a:r>
            <a:r>
              <a:rPr lang="en-US" dirty="0" err="1">
                <a:latin typeface="+mn-lt"/>
                <a:cs typeface="Arial" pitchFamily="34" charset="0"/>
              </a:rPr>
              <a:t>básico</a:t>
            </a:r>
            <a:r>
              <a:rPr lang="en-US" dirty="0">
                <a:latin typeface="+mn-lt"/>
                <a:cs typeface="Arial" pitchFamily="34" charset="0"/>
              </a:rPr>
              <a:t> de una </a:t>
            </a:r>
            <a:r>
              <a:rPr lang="en-US" dirty="0" err="1">
                <a:latin typeface="+mn-lt"/>
                <a:cs typeface="Arial" pitchFamily="34" charset="0"/>
              </a:rPr>
              <a:t>aplicación</a:t>
            </a:r>
            <a:r>
              <a:rPr lang="en-US" dirty="0">
                <a:latin typeface="+mn-lt"/>
                <a:cs typeface="Arial" pitchFamily="34" charset="0"/>
              </a:rPr>
              <a:t>. </a:t>
            </a:r>
            <a:r>
              <a:rPr lang="en-US" dirty="0" err="1">
                <a:latin typeface="+mn-lt"/>
                <a:cs typeface="Arial" pitchFamily="34" charset="0"/>
              </a:rPr>
              <a:t>Todas</a:t>
            </a:r>
            <a:r>
              <a:rPr lang="en-US" dirty="0">
                <a:latin typeface="+mn-lt"/>
                <a:cs typeface="Arial" pitchFamily="34" charset="0"/>
              </a:rPr>
              <a:t> las </a:t>
            </a:r>
            <a:r>
              <a:rPr lang="en-US" dirty="0" err="1">
                <a:latin typeface="+mn-lt"/>
                <a:cs typeface="Arial" pitchFamily="34" charset="0"/>
              </a:rPr>
              <a:t>aplicaciones</a:t>
            </a:r>
            <a:r>
              <a:rPr lang="en-US" dirty="0">
                <a:latin typeface="+mn-lt"/>
                <a:cs typeface="Arial" pitchFamily="34" charset="0"/>
              </a:rPr>
              <a:t> se component de una o multiples </a:t>
            </a:r>
            <a:r>
              <a:rPr lang="en-US" dirty="0" err="1">
                <a:latin typeface="+mn-lt"/>
                <a:cs typeface="Arial" pitchFamily="34" charset="0"/>
              </a:rPr>
              <a:t>páginas</a:t>
            </a:r>
            <a:r>
              <a:rPr lang="en-US" dirty="0">
                <a:latin typeface="+mn-lt"/>
                <a:cs typeface="Arial" pitchFamily="34" charset="0"/>
              </a:rPr>
              <a:t>. </a:t>
            </a:r>
            <a:r>
              <a:rPr lang="en-US" dirty="0" err="1">
                <a:latin typeface="+mn-lt"/>
                <a:cs typeface="Arial" pitchFamily="34" charset="0"/>
              </a:rPr>
              <a:t>Cada</a:t>
            </a:r>
            <a:r>
              <a:rPr lang="en-US" dirty="0">
                <a:latin typeface="+mn-lt"/>
                <a:cs typeface="Arial" pitchFamily="34" charset="0"/>
              </a:rPr>
              <a:t> </a:t>
            </a:r>
            <a:r>
              <a:rPr lang="en-US" dirty="0" err="1">
                <a:latin typeface="+mn-lt"/>
                <a:cs typeface="Arial" pitchFamily="34" charset="0"/>
              </a:rPr>
              <a:t>página</a:t>
            </a:r>
            <a:r>
              <a:rPr lang="en-US" dirty="0">
                <a:latin typeface="+mn-lt"/>
                <a:cs typeface="Arial" pitchFamily="34" charset="0"/>
              </a:rPr>
              <a:t> se </a:t>
            </a:r>
            <a:r>
              <a:rPr lang="en-US" dirty="0" err="1">
                <a:latin typeface="+mn-lt"/>
                <a:cs typeface="Arial" pitchFamily="34" charset="0"/>
              </a:rPr>
              <a:t>compone</a:t>
            </a:r>
            <a:r>
              <a:rPr lang="en-US" dirty="0">
                <a:latin typeface="+mn-lt"/>
                <a:cs typeface="Arial" pitchFamily="34" charset="0"/>
              </a:rPr>
              <a:t> a </a:t>
            </a:r>
            <a:r>
              <a:rPr lang="en-US" dirty="0" err="1">
                <a:latin typeface="+mn-lt"/>
                <a:cs typeface="Arial" pitchFamily="34" charset="0"/>
              </a:rPr>
              <a:t>su</a:t>
            </a:r>
            <a:r>
              <a:rPr lang="en-US" dirty="0">
                <a:latin typeface="+mn-lt"/>
                <a:cs typeface="Arial" pitchFamily="34" charset="0"/>
              </a:rPr>
              <a:t> </a:t>
            </a:r>
            <a:r>
              <a:rPr lang="en-US" dirty="0" err="1">
                <a:latin typeface="+mn-lt"/>
                <a:cs typeface="Arial" pitchFamily="34" charset="0"/>
              </a:rPr>
              <a:t>vez</a:t>
            </a:r>
            <a:r>
              <a:rPr lang="en-US" dirty="0">
                <a:latin typeface="+mn-lt"/>
                <a:cs typeface="Arial" pitchFamily="34" charset="0"/>
              </a:rPr>
              <a:t> de </a:t>
            </a:r>
            <a:r>
              <a:rPr lang="en-US" dirty="0" err="1">
                <a:latin typeface="+mn-lt"/>
                <a:cs typeface="Arial" pitchFamily="34" charset="0"/>
              </a:rPr>
              <a:t>botones</a:t>
            </a:r>
            <a:r>
              <a:rPr lang="en-US" dirty="0">
                <a:latin typeface="+mn-lt"/>
                <a:cs typeface="Arial" pitchFamily="34" charset="0"/>
              </a:rPr>
              <a:t> y </a:t>
            </a:r>
            <a:r>
              <a:rPr lang="en-US" dirty="0" err="1">
                <a:latin typeface="+mn-lt"/>
                <a:cs typeface="Arial" pitchFamily="34" charset="0"/>
              </a:rPr>
              <a:t>campos</a:t>
            </a:r>
            <a:r>
              <a:rPr lang="en-US" dirty="0">
                <a:latin typeface="+mn-lt"/>
                <a:cs typeface="Arial" pitchFamily="34" charset="0"/>
              </a:rPr>
              <a:t> (</a:t>
            </a:r>
            <a:r>
              <a:rPr lang="en-US" dirty="0" err="1">
                <a:latin typeface="+mn-lt"/>
                <a:cs typeface="Arial" pitchFamily="34" charset="0"/>
              </a:rPr>
              <a:t>llamados</a:t>
            </a:r>
            <a:r>
              <a:rPr lang="en-US" dirty="0">
                <a:latin typeface="+mn-lt"/>
                <a:cs typeface="Arial" pitchFamily="34" charset="0"/>
              </a:rPr>
              <a:t> items), </a:t>
            </a:r>
            <a:r>
              <a:rPr lang="en-US" dirty="0" err="1">
                <a:latin typeface="+mn-lt"/>
                <a:cs typeface="Arial" pitchFamily="34" charset="0"/>
              </a:rPr>
              <a:t>agrupados</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a:t>
            </a:r>
            <a:r>
              <a:rPr lang="en-US" dirty="0" err="1">
                <a:latin typeface="+mn-lt"/>
                <a:cs typeface="Arial" pitchFamily="34" charset="0"/>
              </a:rPr>
              <a:t>contenedores</a:t>
            </a:r>
            <a:r>
              <a:rPr lang="en-US" dirty="0">
                <a:latin typeface="+mn-lt"/>
                <a:cs typeface="Arial" pitchFamily="34" charset="0"/>
              </a:rPr>
              <a:t> </a:t>
            </a:r>
            <a:r>
              <a:rPr lang="en-US" dirty="0" err="1">
                <a:latin typeface="+mn-lt"/>
                <a:cs typeface="Arial" pitchFamily="34" charset="0"/>
              </a:rPr>
              <a:t>llamados</a:t>
            </a:r>
            <a:r>
              <a:rPr lang="en-US" dirty="0">
                <a:latin typeface="+mn-lt"/>
                <a:cs typeface="Arial" pitchFamily="34" charset="0"/>
              </a:rPr>
              <a:t> regions. Las </a:t>
            </a:r>
            <a:r>
              <a:rPr lang="en-US" dirty="0" err="1">
                <a:latin typeface="+mn-lt"/>
                <a:cs typeface="Arial" pitchFamily="34" charset="0"/>
              </a:rPr>
              <a:t>distintas</a:t>
            </a:r>
            <a:r>
              <a:rPr lang="en-US" dirty="0">
                <a:latin typeface="+mn-lt"/>
                <a:cs typeface="Arial" pitchFamily="34" charset="0"/>
              </a:rPr>
              <a:t> </a:t>
            </a:r>
            <a:r>
              <a:rPr lang="en-US" dirty="0" err="1">
                <a:latin typeface="+mn-lt"/>
                <a:cs typeface="Arial" pitchFamily="34" charset="0"/>
              </a:rPr>
              <a:t>páginas</a:t>
            </a:r>
            <a:r>
              <a:rPr lang="en-US" dirty="0">
                <a:latin typeface="+mn-lt"/>
                <a:cs typeface="Arial" pitchFamily="34" charset="0"/>
              </a:rPr>
              <a:t> </a:t>
            </a:r>
            <a:r>
              <a:rPr lang="en-US" dirty="0" err="1">
                <a:latin typeface="+mn-lt"/>
                <a:cs typeface="Arial" pitchFamily="34" charset="0"/>
              </a:rPr>
              <a:t>pueden</a:t>
            </a:r>
            <a:r>
              <a:rPr lang="en-US" dirty="0">
                <a:latin typeface="+mn-lt"/>
                <a:cs typeface="Arial" pitchFamily="34" charset="0"/>
              </a:rPr>
              <a:t> </a:t>
            </a:r>
            <a:r>
              <a:rPr lang="en-US" dirty="0" err="1">
                <a:latin typeface="+mn-lt"/>
                <a:cs typeface="Arial" pitchFamily="34" charset="0"/>
              </a:rPr>
              <a:t>contener</a:t>
            </a:r>
            <a:r>
              <a:rPr lang="en-US" dirty="0">
                <a:latin typeface="+mn-lt"/>
                <a:cs typeface="Arial" pitchFamily="34" charset="0"/>
              </a:rPr>
              <a:t> </a:t>
            </a:r>
            <a:r>
              <a:rPr lang="en-US" dirty="0" err="1">
                <a:latin typeface="+mn-lt"/>
                <a:cs typeface="Arial" pitchFamily="34" charset="0"/>
              </a:rPr>
              <a:t>lógica</a:t>
            </a:r>
            <a:r>
              <a:rPr lang="en-US" dirty="0">
                <a:latin typeface="+mn-lt"/>
                <a:cs typeface="Arial" pitchFamily="34" charset="0"/>
              </a:rPr>
              <a:t> de </a:t>
            </a:r>
            <a:r>
              <a:rPr lang="en-US" dirty="0" err="1">
                <a:latin typeface="+mn-lt"/>
                <a:cs typeface="Arial" pitchFamily="34" charset="0"/>
              </a:rPr>
              <a:t>negocio</a:t>
            </a:r>
            <a:r>
              <a:rPr lang="en-US" dirty="0">
                <a:latin typeface="+mn-lt"/>
                <a:cs typeface="Arial" pitchFamily="34" charset="0"/>
              </a:rPr>
              <a:t> (o </a:t>
            </a:r>
            <a:r>
              <a:rPr lang="en-US" dirty="0" err="1">
                <a:latin typeface="+mn-lt"/>
                <a:cs typeface="Arial" pitchFamily="34" charset="0"/>
              </a:rPr>
              <a:t>procesos</a:t>
            </a:r>
            <a:r>
              <a:rPr lang="en-US" dirty="0">
                <a:latin typeface="+mn-lt"/>
                <a:cs typeface="Arial" pitchFamily="34" charset="0"/>
              </a:rPr>
              <a:t>). Se </a:t>
            </a:r>
            <a:r>
              <a:rPr lang="en-US" dirty="0" err="1">
                <a:latin typeface="+mn-lt"/>
                <a:cs typeface="Arial" pitchFamily="34" charset="0"/>
              </a:rPr>
              <a:t>pueden</a:t>
            </a:r>
            <a:r>
              <a:rPr lang="en-US" dirty="0">
                <a:latin typeface="+mn-lt"/>
                <a:cs typeface="Arial" pitchFamily="34" charset="0"/>
              </a:rPr>
              <a:t> </a:t>
            </a:r>
            <a:r>
              <a:rPr lang="en-US" dirty="0" err="1">
                <a:latin typeface="+mn-lt"/>
                <a:cs typeface="Arial" pitchFamily="34" charset="0"/>
              </a:rPr>
              <a:t>crear</a:t>
            </a:r>
            <a:r>
              <a:rPr lang="en-US" dirty="0">
                <a:latin typeface="+mn-lt"/>
                <a:cs typeface="Arial" pitchFamily="34" charset="0"/>
              </a:rPr>
              <a:t> </a:t>
            </a:r>
            <a:r>
              <a:rPr lang="en-US" dirty="0" err="1">
                <a:latin typeface="+mn-lt"/>
                <a:cs typeface="Arial" pitchFamily="34" charset="0"/>
              </a:rPr>
              <a:t>flujos</a:t>
            </a:r>
            <a:r>
              <a:rPr lang="en-US" dirty="0">
                <a:latin typeface="+mn-lt"/>
                <a:cs typeface="Arial" pitchFamily="34" charset="0"/>
              </a:rPr>
              <a:t> de </a:t>
            </a:r>
            <a:r>
              <a:rPr lang="en-US" dirty="0" err="1">
                <a:latin typeface="+mn-lt"/>
                <a:cs typeface="Arial" pitchFamily="34" charset="0"/>
              </a:rPr>
              <a:t>navegación</a:t>
            </a:r>
            <a:r>
              <a:rPr lang="en-US" dirty="0">
                <a:latin typeface="+mn-lt"/>
                <a:cs typeface="Arial" pitchFamily="34" charset="0"/>
              </a:rPr>
              <a:t> o branches de forma </a:t>
            </a:r>
            <a:r>
              <a:rPr lang="en-US" dirty="0" err="1">
                <a:latin typeface="+mn-lt"/>
                <a:cs typeface="Arial" pitchFamily="34" charset="0"/>
              </a:rPr>
              <a:t>condicionada</a:t>
            </a:r>
            <a:r>
              <a:rPr lang="en-US" dirty="0">
                <a:latin typeface="+mn-lt"/>
                <a:cs typeface="Arial" pitchFamily="34" charset="0"/>
              </a:rPr>
              <a:t>, </a:t>
            </a:r>
            <a:r>
              <a:rPr lang="en-US" dirty="0" err="1">
                <a:latin typeface="+mn-lt"/>
                <a:cs typeface="Arial" pitchFamily="34" charset="0"/>
              </a:rPr>
              <a:t>ejecutar</a:t>
            </a:r>
            <a:r>
              <a:rPr lang="en-US" dirty="0">
                <a:latin typeface="+mn-lt"/>
                <a:cs typeface="Arial" pitchFamily="34" charset="0"/>
              </a:rPr>
              <a:t> </a:t>
            </a:r>
            <a:r>
              <a:rPr lang="en-US" dirty="0" err="1">
                <a:latin typeface="+mn-lt"/>
                <a:cs typeface="Arial" pitchFamily="34" charset="0"/>
              </a:rPr>
              <a:t>cálculos</a:t>
            </a:r>
            <a:r>
              <a:rPr lang="en-US" dirty="0">
                <a:latin typeface="+mn-lt"/>
                <a:cs typeface="Arial" pitchFamily="34" charset="0"/>
              </a:rPr>
              <a:t> (</a:t>
            </a:r>
            <a:r>
              <a:rPr lang="en-US" dirty="0" err="1">
                <a:latin typeface="+mn-lt"/>
                <a:cs typeface="Arial" pitchFamily="34" charset="0"/>
              </a:rPr>
              <a:t>llamados</a:t>
            </a:r>
            <a:r>
              <a:rPr lang="en-US" dirty="0">
                <a:latin typeface="+mn-lt"/>
                <a:cs typeface="Arial" pitchFamily="34" charset="0"/>
              </a:rPr>
              <a:t> </a:t>
            </a:r>
            <a:r>
              <a:rPr lang="en-US" dirty="0" err="1">
                <a:latin typeface="+mn-lt"/>
                <a:cs typeface="Arial" pitchFamily="34" charset="0"/>
              </a:rPr>
              <a:t>computaciones</a:t>
            </a:r>
            <a:r>
              <a:rPr lang="en-US" dirty="0">
                <a:latin typeface="+mn-lt"/>
                <a:cs typeface="Arial" pitchFamily="34" charset="0"/>
              </a:rPr>
              <a:t>), </a:t>
            </a:r>
            <a:r>
              <a:rPr lang="en-US" dirty="0" err="1">
                <a:latin typeface="+mn-lt"/>
                <a:cs typeface="Arial" pitchFamily="34" charset="0"/>
              </a:rPr>
              <a:t>ejecutar</a:t>
            </a:r>
            <a:r>
              <a:rPr lang="en-US" dirty="0">
                <a:latin typeface="+mn-lt"/>
                <a:cs typeface="Arial" pitchFamily="34" charset="0"/>
              </a:rPr>
              <a:t> </a:t>
            </a:r>
            <a:r>
              <a:rPr lang="en-US" dirty="0" err="1">
                <a:latin typeface="+mn-lt"/>
                <a:cs typeface="Arial" pitchFamily="34" charset="0"/>
              </a:rPr>
              <a:t>validaciones</a:t>
            </a:r>
            <a:r>
              <a:rPr lang="en-US" dirty="0">
                <a:latin typeface="+mn-lt"/>
                <a:cs typeface="Arial" pitchFamily="34" charset="0"/>
              </a:rPr>
              <a:t> (tales </a:t>
            </a:r>
            <a:r>
              <a:rPr lang="en-US" dirty="0" err="1">
                <a:latin typeface="+mn-lt"/>
                <a:cs typeface="Arial" pitchFamily="34" charset="0"/>
              </a:rPr>
              <a:t>como</a:t>
            </a:r>
            <a:r>
              <a:rPr lang="en-US" dirty="0">
                <a:latin typeface="+mn-lt"/>
                <a:cs typeface="Arial" pitchFamily="34" charset="0"/>
              </a:rPr>
              <a:t> </a:t>
            </a:r>
            <a:r>
              <a:rPr lang="en-US" dirty="0" err="1">
                <a:latin typeface="+mn-lt"/>
                <a:cs typeface="Arial" pitchFamily="34" charset="0"/>
              </a:rPr>
              <a:t>verificaciones</a:t>
            </a:r>
            <a:r>
              <a:rPr lang="en-US" dirty="0">
                <a:latin typeface="+mn-lt"/>
                <a:cs typeface="Arial" pitchFamily="34" charset="0"/>
              </a:rPr>
              <a:t> de </a:t>
            </a:r>
            <a:r>
              <a:rPr lang="en-US" dirty="0" err="1">
                <a:latin typeface="+mn-lt"/>
                <a:cs typeface="Arial" pitchFamily="34" charset="0"/>
              </a:rPr>
              <a:t>edición</a:t>
            </a:r>
            <a:r>
              <a:rPr lang="en-US" dirty="0">
                <a:latin typeface="+mn-lt"/>
                <a:cs typeface="Arial" pitchFamily="34" charset="0"/>
              </a:rPr>
              <a:t>), </a:t>
            </a:r>
            <a:r>
              <a:rPr lang="en-US" dirty="0" err="1">
                <a:latin typeface="+mn-lt"/>
                <a:cs typeface="Arial" pitchFamily="34" charset="0"/>
              </a:rPr>
              <a:t>mostrar</a:t>
            </a:r>
            <a:r>
              <a:rPr lang="en-US" dirty="0">
                <a:latin typeface="+mn-lt"/>
                <a:cs typeface="Arial" pitchFamily="34" charset="0"/>
              </a:rPr>
              <a:t> </a:t>
            </a:r>
            <a:r>
              <a:rPr lang="en-US" dirty="0" err="1">
                <a:latin typeface="+mn-lt"/>
                <a:cs typeface="Arial" pitchFamily="34" charset="0"/>
              </a:rPr>
              <a:t>informes</a:t>
            </a:r>
            <a:r>
              <a:rPr lang="en-US" dirty="0">
                <a:latin typeface="+mn-lt"/>
                <a:cs typeface="Arial" pitchFamily="34" charset="0"/>
              </a:rPr>
              <a:t>, </a:t>
            </a:r>
            <a:r>
              <a:rPr lang="en-US" dirty="0" err="1">
                <a:latin typeface="+mn-lt"/>
                <a:cs typeface="Arial" pitchFamily="34" charset="0"/>
              </a:rPr>
              <a:t>calendarios</a:t>
            </a:r>
            <a:r>
              <a:rPr lang="en-US" dirty="0">
                <a:latin typeface="+mn-lt"/>
                <a:cs typeface="Arial" pitchFamily="34" charset="0"/>
              </a:rPr>
              <a:t> y </a:t>
            </a:r>
            <a:r>
              <a:rPr lang="en-US" dirty="0" err="1">
                <a:latin typeface="+mn-lt"/>
                <a:cs typeface="Arial" pitchFamily="34" charset="0"/>
              </a:rPr>
              <a:t>gráficos</a:t>
            </a:r>
            <a:r>
              <a:rPr lang="en-US" dirty="0">
                <a:latin typeface="+mn-lt"/>
                <a:cs typeface="Arial" pitchFamily="34" charset="0"/>
              </a:rPr>
              <a:t>. Se </a:t>
            </a:r>
            <a:r>
              <a:rPr lang="en-US" dirty="0" err="1">
                <a:latin typeface="+mn-lt"/>
                <a:cs typeface="Arial" pitchFamily="34" charset="0"/>
              </a:rPr>
              <a:t>puede</a:t>
            </a:r>
            <a:r>
              <a:rPr lang="en-US" dirty="0">
                <a:latin typeface="+mn-lt"/>
                <a:cs typeface="Arial" pitchFamily="34" charset="0"/>
              </a:rPr>
              <a:t> </a:t>
            </a:r>
            <a:r>
              <a:rPr lang="en-US" dirty="0" err="1">
                <a:latin typeface="+mn-lt"/>
                <a:cs typeface="Arial" pitchFamily="34" charset="0"/>
              </a:rPr>
              <a:t>ver</a:t>
            </a:r>
            <a:r>
              <a:rPr lang="en-US" dirty="0">
                <a:latin typeface="+mn-lt"/>
                <a:cs typeface="Arial" pitchFamily="34" charset="0"/>
              </a:rPr>
              <a:t> y </a:t>
            </a:r>
            <a:r>
              <a:rPr lang="en-US" dirty="0" err="1">
                <a:latin typeface="+mn-lt"/>
                <a:cs typeface="Arial" pitchFamily="34" charset="0"/>
              </a:rPr>
              <a:t>editar</a:t>
            </a:r>
            <a:r>
              <a:rPr lang="en-US" dirty="0">
                <a:latin typeface="+mn-lt"/>
                <a:cs typeface="Arial" pitchFamily="34" charset="0"/>
              </a:rPr>
              <a:t> </a:t>
            </a:r>
            <a:r>
              <a:rPr lang="en-US" dirty="0" err="1">
                <a:latin typeface="+mn-lt"/>
                <a:cs typeface="Arial" pitchFamily="34" charset="0"/>
              </a:rPr>
              <a:t>cada</a:t>
            </a:r>
            <a:r>
              <a:rPr lang="en-US" dirty="0">
                <a:latin typeface="+mn-lt"/>
                <a:cs typeface="Arial" pitchFamily="34" charset="0"/>
              </a:rPr>
              <a:t> una de </a:t>
            </a:r>
            <a:r>
              <a:rPr lang="en-US" dirty="0" err="1">
                <a:latin typeface="+mn-lt"/>
                <a:cs typeface="Arial" pitchFamily="34" charset="0"/>
              </a:rPr>
              <a:t>estas</a:t>
            </a:r>
            <a:r>
              <a:rPr lang="en-US" dirty="0">
                <a:latin typeface="+mn-lt"/>
                <a:cs typeface="Arial" pitchFamily="34" charset="0"/>
              </a:rPr>
              <a:t> </a:t>
            </a:r>
            <a:r>
              <a:rPr lang="en-US" dirty="0" err="1">
                <a:latin typeface="+mn-lt"/>
                <a:cs typeface="Arial" pitchFamily="34" charset="0"/>
              </a:rPr>
              <a:t>páginas</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Page Designer. Page Designer es el </a:t>
            </a:r>
            <a:r>
              <a:rPr lang="en-US" dirty="0" err="1">
                <a:latin typeface="+mn-lt"/>
                <a:cs typeface="Arial" pitchFamily="34" charset="0"/>
              </a:rPr>
              <a:t>entorno</a:t>
            </a:r>
            <a:r>
              <a:rPr lang="en-US" dirty="0">
                <a:latin typeface="+mn-lt"/>
                <a:cs typeface="Arial" pitchFamily="34" charset="0"/>
              </a:rPr>
              <a:t> </a:t>
            </a:r>
            <a:r>
              <a:rPr lang="en-US" dirty="0" err="1">
                <a:latin typeface="+mn-lt"/>
                <a:cs typeface="Arial" pitchFamily="34" charset="0"/>
              </a:rPr>
              <a:t>integrado</a:t>
            </a:r>
            <a:r>
              <a:rPr lang="en-US" dirty="0">
                <a:latin typeface="+mn-lt"/>
                <a:cs typeface="Arial" pitchFamily="34" charset="0"/>
              </a:rPr>
              <a:t> de Desarrollo (Integrated Development Environment / IDE), </a:t>
            </a:r>
            <a:r>
              <a:rPr lang="en-US" dirty="0" err="1">
                <a:latin typeface="+mn-lt"/>
                <a:cs typeface="Arial" pitchFamily="34" charset="0"/>
              </a:rPr>
              <a:t>diseñado</a:t>
            </a:r>
            <a:r>
              <a:rPr lang="en-US" dirty="0">
                <a:latin typeface="+mn-lt"/>
                <a:cs typeface="Arial" pitchFamily="34" charset="0"/>
              </a:rPr>
              <a:t> para </a:t>
            </a:r>
            <a:r>
              <a:rPr lang="en-US" dirty="0" err="1">
                <a:latin typeface="+mn-lt"/>
                <a:cs typeface="Arial" pitchFamily="34" charset="0"/>
              </a:rPr>
              <a:t>maximizar</a:t>
            </a:r>
            <a:r>
              <a:rPr lang="en-US" dirty="0">
                <a:latin typeface="+mn-lt"/>
                <a:cs typeface="Arial" pitchFamily="34" charset="0"/>
              </a:rPr>
              <a:t> la </a:t>
            </a:r>
            <a:r>
              <a:rPr lang="en-US" dirty="0" err="1">
                <a:latin typeface="+mn-lt"/>
                <a:cs typeface="Arial" pitchFamily="34" charset="0"/>
              </a:rPr>
              <a:t>productividad</a:t>
            </a:r>
            <a:r>
              <a:rPr lang="en-US" dirty="0">
                <a:latin typeface="+mn-lt"/>
                <a:cs typeface="Arial" pitchFamily="34" charset="0"/>
              </a:rPr>
              <a:t> de Desarrollo </a:t>
            </a:r>
            <a:r>
              <a:rPr lang="en-US" dirty="0" err="1">
                <a:latin typeface="+mn-lt"/>
                <a:cs typeface="Arial" pitchFamily="34" charset="0"/>
              </a:rPr>
              <a:t>manteniendo</a:t>
            </a:r>
            <a:r>
              <a:rPr lang="en-US" dirty="0">
                <a:latin typeface="+mn-lt"/>
                <a:cs typeface="Arial" pitchFamily="34" charset="0"/>
              </a:rPr>
              <a:t> la </a:t>
            </a:r>
            <a:r>
              <a:rPr lang="en-US" dirty="0" err="1">
                <a:latin typeface="+mn-lt"/>
                <a:cs typeface="Arial" pitchFamily="34" charset="0"/>
              </a:rPr>
              <a:t>aplicación</a:t>
            </a:r>
            <a:r>
              <a:rPr lang="en-US" dirty="0">
                <a:latin typeface="+mn-lt"/>
                <a:cs typeface="Arial" pitchFamily="34" charset="0"/>
              </a:rPr>
              <a:t>. El motor de Application Express </a:t>
            </a:r>
            <a:r>
              <a:rPr lang="en-US" dirty="0" err="1">
                <a:latin typeface="+mn-lt"/>
                <a:cs typeface="Arial" pitchFamily="34" charset="0"/>
              </a:rPr>
              <a:t>renderiza</a:t>
            </a:r>
            <a:r>
              <a:rPr lang="en-US" dirty="0">
                <a:latin typeface="+mn-lt"/>
                <a:cs typeface="Arial" pitchFamily="34" charset="0"/>
              </a:rPr>
              <a:t> de forma </a:t>
            </a:r>
            <a:r>
              <a:rPr lang="en-US" dirty="0" err="1">
                <a:latin typeface="+mn-lt"/>
                <a:cs typeface="Arial" pitchFamily="34" charset="0"/>
              </a:rPr>
              <a:t>dinámica</a:t>
            </a:r>
            <a:r>
              <a:rPr lang="en-US" dirty="0">
                <a:latin typeface="+mn-lt"/>
                <a:cs typeface="Arial" pitchFamily="34" charset="0"/>
              </a:rPr>
              <a:t> y </a:t>
            </a:r>
            <a:r>
              <a:rPr lang="en-US" dirty="0" err="1">
                <a:latin typeface="+mn-lt"/>
                <a:cs typeface="Arial" pitchFamily="34" charset="0"/>
              </a:rPr>
              <a:t>procesa</a:t>
            </a:r>
            <a:r>
              <a:rPr lang="en-US" dirty="0">
                <a:latin typeface="+mn-lt"/>
                <a:cs typeface="Arial" pitchFamily="34" charset="0"/>
              </a:rPr>
              <a:t> las </a:t>
            </a:r>
            <a:r>
              <a:rPr lang="en-US" dirty="0" err="1">
                <a:latin typeface="+mn-lt"/>
                <a:cs typeface="Arial" pitchFamily="34" charset="0"/>
              </a:rPr>
              <a:t>páginas</a:t>
            </a:r>
            <a:r>
              <a:rPr lang="en-US" dirty="0">
                <a:latin typeface="+mn-lt"/>
                <a:cs typeface="Arial" pitchFamily="34" charset="0"/>
              </a:rPr>
              <a:t>, </a:t>
            </a:r>
            <a:r>
              <a:rPr lang="en-US" dirty="0" err="1">
                <a:latin typeface="+mn-lt"/>
                <a:cs typeface="Arial" pitchFamily="34" charset="0"/>
              </a:rPr>
              <a:t>basandose</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los </a:t>
            </a:r>
            <a:r>
              <a:rPr lang="en-US" dirty="0" err="1">
                <a:latin typeface="+mn-lt"/>
                <a:cs typeface="Arial" pitchFamily="34" charset="0"/>
              </a:rPr>
              <a:t>datos</a:t>
            </a:r>
            <a:r>
              <a:rPr lang="en-US" dirty="0">
                <a:latin typeface="+mn-lt"/>
                <a:cs typeface="Arial" pitchFamily="34" charset="0"/>
              </a:rPr>
              <a:t> </a:t>
            </a:r>
            <a:r>
              <a:rPr lang="en-US" dirty="0" err="1">
                <a:latin typeface="+mn-lt"/>
                <a:cs typeface="Arial" pitchFamily="34" charset="0"/>
              </a:rPr>
              <a:t>almacenados</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las </a:t>
            </a:r>
            <a:r>
              <a:rPr lang="en-US" dirty="0" err="1">
                <a:latin typeface="+mn-lt"/>
                <a:cs typeface="Arial" pitchFamily="34" charset="0"/>
              </a:rPr>
              <a:t>tablas</a:t>
            </a:r>
            <a:r>
              <a:rPr lang="en-US" dirty="0">
                <a:latin typeface="+mn-lt"/>
                <a:cs typeface="Arial" pitchFamily="34" charset="0"/>
              </a:rPr>
              <a:t> de la BD. Para visualizer una version </a:t>
            </a:r>
            <a:r>
              <a:rPr lang="en-US" dirty="0" err="1">
                <a:latin typeface="+mn-lt"/>
                <a:cs typeface="Arial" pitchFamily="34" charset="0"/>
              </a:rPr>
              <a:t>renderizada</a:t>
            </a:r>
            <a:r>
              <a:rPr lang="en-US" dirty="0">
                <a:latin typeface="+mn-lt"/>
                <a:cs typeface="Arial" pitchFamily="34" charset="0"/>
              </a:rPr>
              <a:t> de la </a:t>
            </a:r>
            <a:r>
              <a:rPr lang="en-US" dirty="0" err="1">
                <a:latin typeface="+mn-lt"/>
                <a:cs typeface="Arial" pitchFamily="34" charset="0"/>
              </a:rPr>
              <a:t>aplicación</a:t>
            </a:r>
            <a:r>
              <a:rPr lang="en-US" dirty="0">
                <a:latin typeface="+mn-lt"/>
                <a:cs typeface="Arial" pitchFamily="34" charset="0"/>
              </a:rPr>
              <a:t>, se debe </a:t>
            </a:r>
            <a:r>
              <a:rPr lang="en-US" dirty="0" err="1">
                <a:latin typeface="+mn-lt"/>
                <a:cs typeface="Arial" pitchFamily="34" charset="0"/>
              </a:rPr>
              <a:t>ejecutar</a:t>
            </a:r>
            <a:r>
              <a:rPr lang="en-US" dirty="0">
                <a:latin typeface="+mn-lt"/>
                <a:cs typeface="Arial" pitchFamily="34" charset="0"/>
              </a:rPr>
              <a:t> o </a:t>
            </a:r>
            <a:r>
              <a:rPr lang="en-US" dirty="0" err="1">
                <a:latin typeface="+mn-lt"/>
                <a:cs typeface="Arial" pitchFamily="34" charset="0"/>
              </a:rPr>
              <a:t>correr</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el motor de </a:t>
            </a:r>
            <a:r>
              <a:rPr lang="en-US" dirty="0" err="1">
                <a:latin typeface="+mn-lt"/>
                <a:cs typeface="Arial" pitchFamily="34" charset="0"/>
              </a:rPr>
              <a:t>Applicaton</a:t>
            </a:r>
            <a:r>
              <a:rPr lang="en-US" dirty="0">
                <a:latin typeface="+mn-lt"/>
                <a:cs typeface="Arial" pitchFamily="34" charset="0"/>
              </a:rPr>
              <a:t> Express. Al </a:t>
            </a:r>
            <a:r>
              <a:rPr lang="en-US" dirty="0" err="1">
                <a:latin typeface="+mn-lt"/>
                <a:cs typeface="Arial" pitchFamily="34" charset="0"/>
              </a:rPr>
              <a:t>crear</a:t>
            </a:r>
            <a:r>
              <a:rPr lang="en-US" dirty="0">
                <a:latin typeface="+mn-lt"/>
                <a:cs typeface="Arial" pitchFamily="34" charset="0"/>
              </a:rPr>
              <a:t> </a:t>
            </a:r>
            <a:r>
              <a:rPr lang="en-US" dirty="0" err="1">
                <a:latin typeface="+mn-lt"/>
                <a:cs typeface="Arial" pitchFamily="34" charset="0"/>
              </a:rPr>
              <a:t>nuevas</a:t>
            </a:r>
            <a:r>
              <a:rPr lang="en-US" dirty="0">
                <a:latin typeface="+mn-lt"/>
                <a:cs typeface="Arial" pitchFamily="34" charset="0"/>
              </a:rPr>
              <a:t> </a:t>
            </a:r>
            <a:r>
              <a:rPr lang="en-US" dirty="0" err="1">
                <a:latin typeface="+mn-lt"/>
                <a:cs typeface="Arial" pitchFamily="34" charset="0"/>
              </a:rPr>
              <a:t>páginas</a:t>
            </a:r>
            <a:r>
              <a:rPr lang="en-US" dirty="0">
                <a:latin typeface="+mn-lt"/>
                <a:cs typeface="Arial" pitchFamily="34" charset="0"/>
              </a:rPr>
              <a:t>, se </a:t>
            </a:r>
            <a:r>
              <a:rPr lang="en-US" dirty="0" err="1">
                <a:latin typeface="+mn-lt"/>
                <a:cs typeface="Arial" pitchFamily="34" charset="0"/>
              </a:rPr>
              <a:t>pueden</a:t>
            </a:r>
            <a:r>
              <a:rPr lang="en-US" dirty="0">
                <a:latin typeface="+mn-lt"/>
                <a:cs typeface="Arial" pitchFamily="34" charset="0"/>
              </a:rPr>
              <a:t> </a:t>
            </a:r>
            <a:r>
              <a:rPr lang="en-US" dirty="0" err="1">
                <a:latin typeface="+mn-lt"/>
                <a:cs typeface="Arial" pitchFamily="34" charset="0"/>
              </a:rPr>
              <a:t>ejecutar</a:t>
            </a:r>
            <a:r>
              <a:rPr lang="en-US" dirty="0">
                <a:latin typeface="+mn-lt"/>
                <a:cs typeface="Arial" pitchFamily="34" charset="0"/>
              </a:rPr>
              <a:t> de forma individual o </a:t>
            </a:r>
            <a:r>
              <a:rPr lang="en-US" dirty="0" err="1">
                <a:latin typeface="+mn-lt"/>
                <a:cs typeface="Arial" pitchFamily="34" charset="0"/>
              </a:rPr>
              <a:t>ejecutar</a:t>
            </a:r>
            <a:r>
              <a:rPr lang="en-US" dirty="0">
                <a:latin typeface="+mn-lt"/>
                <a:cs typeface="Arial" pitchFamily="34" charset="0"/>
              </a:rPr>
              <a:t> la </a:t>
            </a:r>
            <a:r>
              <a:rPr lang="en-US" dirty="0" err="1">
                <a:latin typeface="+mn-lt"/>
                <a:cs typeface="Arial" pitchFamily="34" charset="0"/>
              </a:rPr>
              <a:t>aplicación</a:t>
            </a:r>
            <a:r>
              <a:rPr lang="en-US" dirty="0">
                <a:latin typeface="+mn-lt"/>
                <a:cs typeface="Arial" pitchFamily="34" charset="0"/>
              </a:rPr>
              <a:t> </a:t>
            </a:r>
            <a:r>
              <a:rPr lang="en-US" dirty="0" err="1">
                <a:latin typeface="+mn-lt"/>
                <a:cs typeface="Arial" pitchFamily="34" charset="0"/>
              </a:rPr>
              <a:t>completa</a:t>
            </a:r>
            <a:r>
              <a:rPr lang="en-US" dirty="0">
                <a:latin typeface="+mn-lt"/>
                <a:cs typeface="Arial" pitchFamily="34" charset="0"/>
              </a:rPr>
              <a:t>.</a:t>
            </a:r>
            <a:endParaRPr lang="en-US" b="1" dirty="0">
              <a:latin typeface="+mn-lt"/>
              <a:cs typeface="Arial" pitchFamily="34" charset="0"/>
            </a:endParaRPr>
          </a:p>
          <a:p>
            <a:pPr marL="171450" indent="-171450">
              <a:buFont typeface="Arial" panose="020B0604020202020204" pitchFamily="34" charset="0"/>
              <a:buChar char="•"/>
            </a:pPr>
            <a:r>
              <a:rPr lang="en-US" b="1" dirty="0" err="1">
                <a:latin typeface="+mn-lt"/>
                <a:cs typeface="Arial" pitchFamily="34" charset="0"/>
              </a:rPr>
              <a:t>Interfaz</a:t>
            </a:r>
            <a:r>
              <a:rPr lang="en-US" b="1" dirty="0">
                <a:latin typeface="+mn-lt"/>
                <a:cs typeface="Arial" pitchFamily="34" charset="0"/>
              </a:rPr>
              <a:t> de </a:t>
            </a:r>
            <a:r>
              <a:rPr lang="en-US" b="1" dirty="0" err="1">
                <a:latin typeface="+mn-lt"/>
                <a:cs typeface="Arial" pitchFamily="34" charset="0"/>
              </a:rPr>
              <a:t>Usuario</a:t>
            </a:r>
            <a:r>
              <a:rPr lang="en-US" b="1" dirty="0">
                <a:latin typeface="+mn-lt"/>
                <a:cs typeface="Arial" pitchFamily="34" charset="0"/>
              </a:rPr>
              <a:t> de la </a:t>
            </a:r>
            <a:r>
              <a:rPr lang="en-US" b="1" dirty="0" err="1">
                <a:latin typeface="+mn-lt"/>
                <a:cs typeface="Arial" pitchFamily="34" charset="0"/>
              </a:rPr>
              <a:t>Aplicación</a:t>
            </a:r>
            <a:br>
              <a:rPr lang="en-US" dirty="0">
                <a:latin typeface="+mn-lt"/>
                <a:cs typeface="Arial" pitchFamily="34" charset="0"/>
              </a:rPr>
            </a:br>
            <a:r>
              <a:rPr lang="en-US" dirty="0">
                <a:latin typeface="+mn-lt"/>
                <a:cs typeface="Arial" pitchFamily="34" charset="0"/>
              </a:rPr>
              <a:t>App Builder </a:t>
            </a:r>
            <a:r>
              <a:rPr lang="en-US" dirty="0" err="1">
                <a:latin typeface="+mn-lt"/>
                <a:cs typeface="Arial" pitchFamily="34" charset="0"/>
              </a:rPr>
              <a:t>soporta</a:t>
            </a:r>
            <a:r>
              <a:rPr lang="en-US" dirty="0">
                <a:latin typeface="+mn-lt"/>
                <a:cs typeface="Arial" pitchFamily="34" charset="0"/>
              </a:rPr>
              <a:t> multiples interfaces de </a:t>
            </a:r>
            <a:r>
              <a:rPr lang="en-US" dirty="0" err="1">
                <a:latin typeface="+mn-lt"/>
                <a:cs typeface="Arial" pitchFamily="34" charset="0"/>
              </a:rPr>
              <a:t>usuario</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una </a:t>
            </a:r>
            <a:r>
              <a:rPr lang="en-US" dirty="0" err="1">
                <a:latin typeface="+mn-lt"/>
                <a:cs typeface="Arial" pitchFamily="34" charset="0"/>
              </a:rPr>
              <a:t>misma</a:t>
            </a:r>
            <a:r>
              <a:rPr lang="en-US" dirty="0">
                <a:latin typeface="+mn-lt"/>
                <a:cs typeface="Arial" pitchFamily="34" charset="0"/>
              </a:rPr>
              <a:t> </a:t>
            </a:r>
            <a:r>
              <a:rPr lang="en-US" dirty="0" err="1">
                <a:latin typeface="+mn-lt"/>
                <a:cs typeface="Arial" pitchFamily="34" charset="0"/>
              </a:rPr>
              <a:t>aplicación</a:t>
            </a:r>
            <a:r>
              <a:rPr lang="en-US" dirty="0">
                <a:latin typeface="+mn-lt"/>
                <a:cs typeface="Arial" pitchFamily="34" charset="0"/>
              </a:rPr>
              <a:t>. </a:t>
            </a:r>
            <a:r>
              <a:rPr lang="en-US" dirty="0" err="1">
                <a:latin typeface="+mn-lt"/>
                <a:cs typeface="Arial" pitchFamily="34" charset="0"/>
              </a:rPr>
              <a:t>Puedes</a:t>
            </a:r>
            <a:r>
              <a:rPr lang="en-US" dirty="0">
                <a:latin typeface="+mn-lt"/>
                <a:cs typeface="Arial" pitchFamily="34" charset="0"/>
              </a:rPr>
              <a:t> </a:t>
            </a:r>
            <a:r>
              <a:rPr lang="en-US" dirty="0" err="1">
                <a:latin typeface="+mn-lt"/>
                <a:cs typeface="Arial" pitchFamily="34" charset="0"/>
              </a:rPr>
              <a:t>elegir</a:t>
            </a:r>
            <a:r>
              <a:rPr lang="en-US" dirty="0">
                <a:latin typeface="+mn-lt"/>
                <a:cs typeface="Arial" pitchFamily="34" charset="0"/>
              </a:rPr>
              <a:t> </a:t>
            </a:r>
            <a:r>
              <a:rPr lang="en-US" dirty="0" err="1">
                <a:latin typeface="+mn-lt"/>
                <a:cs typeface="Arial" pitchFamily="34" charset="0"/>
              </a:rPr>
              <a:t>crear</a:t>
            </a:r>
            <a:r>
              <a:rPr lang="en-US" dirty="0">
                <a:latin typeface="+mn-lt"/>
                <a:cs typeface="Arial" pitchFamily="34" charset="0"/>
              </a:rPr>
              <a:t> una </a:t>
            </a:r>
            <a:r>
              <a:rPr lang="en-US" dirty="0" err="1">
                <a:latin typeface="+mn-lt"/>
                <a:cs typeface="Arial" pitchFamily="34" charset="0"/>
              </a:rPr>
              <a:t>aplicación</a:t>
            </a:r>
            <a:r>
              <a:rPr lang="en-US" dirty="0">
                <a:latin typeface="+mn-lt"/>
                <a:cs typeface="Arial" pitchFamily="34" charset="0"/>
              </a:rPr>
              <a:t> para </a:t>
            </a:r>
            <a:r>
              <a:rPr lang="en-US" dirty="0" err="1">
                <a:latin typeface="+mn-lt"/>
                <a:cs typeface="Arial" pitchFamily="34" charset="0"/>
              </a:rPr>
              <a:t>escritorio</a:t>
            </a:r>
            <a:r>
              <a:rPr lang="en-US" dirty="0">
                <a:latin typeface="+mn-lt"/>
                <a:cs typeface="Arial" pitchFamily="34" charset="0"/>
              </a:rPr>
              <a:t>, para un </a:t>
            </a:r>
            <a:r>
              <a:rPr lang="en-US" dirty="0" err="1">
                <a:latin typeface="+mn-lt"/>
                <a:cs typeface="Arial" pitchFamily="34" charset="0"/>
              </a:rPr>
              <a:t>dispositivo</a:t>
            </a:r>
            <a:r>
              <a:rPr lang="en-US" dirty="0">
                <a:latin typeface="+mn-lt"/>
                <a:cs typeface="Arial" pitchFamily="34" charset="0"/>
              </a:rPr>
              <a:t> </a:t>
            </a:r>
            <a:r>
              <a:rPr lang="en-US" dirty="0" err="1">
                <a:latin typeface="+mn-lt"/>
                <a:cs typeface="Arial" pitchFamily="34" charset="0"/>
              </a:rPr>
              <a:t>móvil</a:t>
            </a:r>
            <a:r>
              <a:rPr lang="en-US" dirty="0">
                <a:latin typeface="+mn-lt"/>
                <a:cs typeface="Arial" pitchFamily="34" charset="0"/>
              </a:rPr>
              <a:t> o para </a:t>
            </a:r>
            <a:r>
              <a:rPr lang="en-US" dirty="0" err="1">
                <a:latin typeface="+mn-lt"/>
                <a:cs typeface="Arial" pitchFamily="34" charset="0"/>
              </a:rPr>
              <a:t>ambas</a:t>
            </a:r>
            <a:r>
              <a:rPr lang="en-US" dirty="0">
                <a:latin typeface="+mn-lt"/>
                <a:cs typeface="Arial" pitchFamily="34" charset="0"/>
              </a:rPr>
              <a:t>. </a:t>
            </a:r>
            <a:r>
              <a:rPr lang="en-US" dirty="0" err="1">
                <a:latin typeface="+mn-lt"/>
                <a:cs typeface="Arial" pitchFamily="34" charset="0"/>
              </a:rPr>
              <a:t>Cada</a:t>
            </a:r>
            <a:r>
              <a:rPr lang="en-US" dirty="0">
                <a:latin typeface="+mn-lt"/>
                <a:cs typeface="Arial" pitchFamily="34" charset="0"/>
              </a:rPr>
              <a:t> </a:t>
            </a:r>
            <a:r>
              <a:rPr lang="en-US" dirty="0" err="1">
                <a:latin typeface="+mn-lt"/>
                <a:cs typeface="Arial" pitchFamily="34" charset="0"/>
              </a:rPr>
              <a:t>interfaz</a:t>
            </a:r>
            <a:r>
              <a:rPr lang="en-US" dirty="0">
                <a:latin typeface="+mn-lt"/>
                <a:cs typeface="Arial" pitchFamily="34" charset="0"/>
              </a:rPr>
              <a:t> </a:t>
            </a:r>
            <a:r>
              <a:rPr lang="en-US" dirty="0" err="1">
                <a:latin typeface="+mn-lt"/>
                <a:cs typeface="Arial" pitchFamily="34" charset="0"/>
              </a:rPr>
              <a:t>definida</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la </a:t>
            </a:r>
            <a:r>
              <a:rPr lang="en-US" dirty="0" err="1">
                <a:latin typeface="+mn-lt"/>
                <a:cs typeface="Arial" pitchFamily="34" charset="0"/>
              </a:rPr>
              <a:t>aplicación</a:t>
            </a:r>
            <a:r>
              <a:rPr lang="en-US" dirty="0">
                <a:latin typeface="+mn-lt"/>
                <a:cs typeface="Arial" pitchFamily="34" charset="0"/>
              </a:rPr>
              <a:t> </a:t>
            </a:r>
            <a:r>
              <a:rPr lang="en-US" dirty="0" err="1">
                <a:latin typeface="+mn-lt"/>
                <a:cs typeface="Arial" pitchFamily="34" charset="0"/>
              </a:rPr>
              <a:t>puede</a:t>
            </a:r>
            <a:r>
              <a:rPr lang="en-US" dirty="0">
                <a:latin typeface="+mn-lt"/>
                <a:cs typeface="Arial" pitchFamily="34" charset="0"/>
              </a:rPr>
              <a:t> </a:t>
            </a:r>
            <a:r>
              <a:rPr lang="en-US" dirty="0" err="1">
                <a:latin typeface="+mn-lt"/>
                <a:cs typeface="Arial" pitchFamily="34" charset="0"/>
              </a:rPr>
              <a:t>contar</a:t>
            </a:r>
            <a:r>
              <a:rPr lang="en-US" dirty="0">
                <a:latin typeface="+mn-lt"/>
                <a:cs typeface="Arial" pitchFamily="34" charset="0"/>
              </a:rPr>
              <a:t> con </a:t>
            </a:r>
            <a:r>
              <a:rPr lang="en-US" dirty="0" err="1">
                <a:latin typeface="+mn-lt"/>
                <a:cs typeface="Arial" pitchFamily="34" charset="0"/>
              </a:rPr>
              <a:t>su</a:t>
            </a:r>
            <a:r>
              <a:rPr lang="en-US" dirty="0">
                <a:latin typeface="+mn-lt"/>
                <a:cs typeface="Arial" pitchFamily="34" charset="0"/>
              </a:rPr>
              <a:t> </a:t>
            </a:r>
            <a:r>
              <a:rPr lang="en-US" dirty="0" err="1">
                <a:latin typeface="+mn-lt"/>
                <a:cs typeface="Arial" pitchFamily="34" charset="0"/>
              </a:rPr>
              <a:t>propio</a:t>
            </a:r>
            <a:r>
              <a:rPr lang="en-US" dirty="0">
                <a:latin typeface="+mn-lt"/>
                <a:cs typeface="Arial" pitchFamily="34" charset="0"/>
              </a:rPr>
              <a:t> </a:t>
            </a:r>
            <a:r>
              <a:rPr lang="en-US" dirty="0" err="1">
                <a:latin typeface="+mn-lt"/>
                <a:cs typeface="Arial" pitchFamily="34" charset="0"/>
              </a:rPr>
              <a:t>tema</a:t>
            </a:r>
            <a:r>
              <a:rPr lang="en-US" dirty="0">
                <a:latin typeface="+mn-lt"/>
                <a:cs typeface="Arial" pitchFamily="34" charset="0"/>
              </a:rPr>
              <a:t>, </a:t>
            </a:r>
            <a:r>
              <a:rPr lang="en-US" dirty="0" err="1">
                <a:latin typeface="+mn-lt"/>
                <a:cs typeface="Arial" pitchFamily="34" charset="0"/>
              </a:rPr>
              <a:t>página</a:t>
            </a:r>
            <a:r>
              <a:rPr lang="en-US" dirty="0">
                <a:latin typeface="+mn-lt"/>
                <a:cs typeface="Arial" pitchFamily="34" charset="0"/>
              </a:rPr>
              <a:t> de login, </a:t>
            </a:r>
            <a:r>
              <a:rPr lang="en-US" dirty="0" err="1">
                <a:latin typeface="+mn-lt"/>
                <a:cs typeface="Arial" pitchFamily="34" charset="0"/>
              </a:rPr>
              <a:t>página</a:t>
            </a:r>
            <a:r>
              <a:rPr lang="en-US" dirty="0">
                <a:latin typeface="+mn-lt"/>
                <a:cs typeface="Arial" pitchFamily="34" charset="0"/>
              </a:rPr>
              <a:t> principal y </a:t>
            </a:r>
            <a:r>
              <a:rPr lang="en-US" dirty="0" err="1">
                <a:latin typeface="+mn-lt"/>
                <a:cs typeface="Arial" pitchFamily="34" charset="0"/>
              </a:rPr>
              <a:t>página</a:t>
            </a:r>
            <a:r>
              <a:rPr lang="en-US" dirty="0">
                <a:latin typeface="+mn-lt"/>
                <a:cs typeface="Arial" pitchFamily="34" charset="0"/>
              </a:rPr>
              <a:t> global. Al </a:t>
            </a:r>
            <a:r>
              <a:rPr lang="en-US" dirty="0" err="1">
                <a:latin typeface="+mn-lt"/>
                <a:cs typeface="Arial" pitchFamily="34" charset="0"/>
              </a:rPr>
              <a:t>crear</a:t>
            </a:r>
            <a:r>
              <a:rPr lang="en-US" dirty="0">
                <a:latin typeface="+mn-lt"/>
                <a:cs typeface="Arial" pitchFamily="34" charset="0"/>
              </a:rPr>
              <a:t> una </a:t>
            </a:r>
            <a:r>
              <a:rPr lang="en-US" dirty="0" err="1">
                <a:latin typeface="+mn-lt"/>
                <a:cs typeface="Arial" pitchFamily="34" charset="0"/>
              </a:rPr>
              <a:t>página</a:t>
            </a:r>
            <a:r>
              <a:rPr lang="en-US" dirty="0">
                <a:latin typeface="+mn-lt"/>
                <a:cs typeface="Arial" pitchFamily="34" charset="0"/>
              </a:rPr>
              <a:t>, es </a:t>
            </a:r>
            <a:r>
              <a:rPr lang="en-US" dirty="0" err="1">
                <a:latin typeface="+mn-lt"/>
                <a:cs typeface="Arial" pitchFamily="34" charset="0"/>
              </a:rPr>
              <a:t>preciso</a:t>
            </a:r>
            <a:r>
              <a:rPr lang="en-US" dirty="0">
                <a:latin typeface="+mn-lt"/>
                <a:cs typeface="Arial" pitchFamily="34" charset="0"/>
              </a:rPr>
              <a:t> </a:t>
            </a:r>
            <a:r>
              <a:rPr lang="en-US" dirty="0" err="1">
                <a:latin typeface="+mn-lt"/>
                <a:cs typeface="Arial" pitchFamily="34" charset="0"/>
              </a:rPr>
              <a:t>especificar</a:t>
            </a:r>
            <a:r>
              <a:rPr lang="en-US" dirty="0">
                <a:latin typeface="+mn-lt"/>
                <a:cs typeface="Arial" pitchFamily="34" charset="0"/>
              </a:rPr>
              <a:t> la UI </a:t>
            </a:r>
            <a:r>
              <a:rPr lang="en-US" dirty="0" err="1">
                <a:latin typeface="+mn-lt"/>
                <a:cs typeface="Arial" pitchFamily="34" charset="0"/>
              </a:rPr>
              <a:t>asociada</a:t>
            </a:r>
            <a:r>
              <a:rPr lang="en-US" dirty="0">
                <a:latin typeface="+mn-lt"/>
                <a:cs typeface="Arial" pitchFamily="34" charset="0"/>
              </a:rPr>
              <a:t> a </a:t>
            </a:r>
            <a:r>
              <a:rPr lang="en-US" dirty="0" err="1">
                <a:latin typeface="+mn-lt"/>
                <a:cs typeface="Arial" pitchFamily="34" charset="0"/>
              </a:rPr>
              <a:t>esa</a:t>
            </a:r>
            <a:r>
              <a:rPr lang="en-US" dirty="0">
                <a:latin typeface="+mn-lt"/>
                <a:cs typeface="Arial" pitchFamily="34" charset="0"/>
              </a:rPr>
              <a:t> </a:t>
            </a:r>
            <a:r>
              <a:rPr lang="en-US" dirty="0" err="1">
                <a:latin typeface="+mn-lt"/>
                <a:cs typeface="Arial" pitchFamily="34" charset="0"/>
              </a:rPr>
              <a:t>página</a:t>
            </a:r>
            <a:r>
              <a:rPr lang="en-US" dirty="0">
                <a:latin typeface="+mn-lt"/>
                <a:cs typeface="Arial" pitchFamily="34" charset="0"/>
              </a:rPr>
              <a:t>. La </a:t>
            </a:r>
            <a:r>
              <a:rPr lang="en-US" dirty="0" err="1">
                <a:latin typeface="+mn-lt"/>
                <a:cs typeface="Arial" pitchFamily="34" charset="0"/>
              </a:rPr>
              <a:t>interfaz</a:t>
            </a:r>
            <a:r>
              <a:rPr lang="en-US" dirty="0">
                <a:latin typeface="+mn-lt"/>
                <a:cs typeface="Arial" pitchFamily="34" charset="0"/>
              </a:rPr>
              <a:t> de </a:t>
            </a:r>
            <a:r>
              <a:rPr lang="en-US" dirty="0" err="1">
                <a:latin typeface="+mn-lt"/>
                <a:cs typeface="Arial" pitchFamily="34" charset="0"/>
              </a:rPr>
              <a:t>usuario</a:t>
            </a:r>
            <a:r>
              <a:rPr lang="en-US" dirty="0">
                <a:latin typeface="+mn-lt"/>
                <a:cs typeface="Arial" pitchFamily="34" charset="0"/>
              </a:rPr>
              <a:t> que se </a:t>
            </a:r>
            <a:r>
              <a:rPr lang="en-US" dirty="0" err="1">
                <a:latin typeface="+mn-lt"/>
                <a:cs typeface="Arial" pitchFamily="34" charset="0"/>
              </a:rPr>
              <a:t>selecione</a:t>
            </a:r>
            <a:r>
              <a:rPr lang="en-US" dirty="0">
                <a:latin typeface="+mn-lt"/>
                <a:cs typeface="Arial" pitchFamily="34" charset="0"/>
              </a:rPr>
              <a:t> </a:t>
            </a:r>
            <a:r>
              <a:rPr lang="en-US" dirty="0" err="1">
                <a:latin typeface="+mn-lt"/>
                <a:cs typeface="Arial" pitchFamily="34" charset="0"/>
              </a:rPr>
              <a:t>determina</a:t>
            </a:r>
            <a:r>
              <a:rPr lang="en-US" dirty="0">
                <a:latin typeface="+mn-lt"/>
                <a:cs typeface="Arial" pitchFamily="34" charset="0"/>
              </a:rPr>
              <a:t> las </a:t>
            </a:r>
            <a:r>
              <a:rPr lang="en-US" dirty="0" err="1">
                <a:latin typeface="+mn-lt"/>
                <a:cs typeface="Arial" pitchFamily="34" charset="0"/>
              </a:rPr>
              <a:t>opciones</a:t>
            </a:r>
            <a:r>
              <a:rPr lang="en-US" dirty="0">
                <a:latin typeface="+mn-lt"/>
                <a:cs typeface="Arial" pitchFamily="34" charset="0"/>
              </a:rPr>
              <a:t> </a:t>
            </a:r>
            <a:r>
              <a:rPr lang="en-US" dirty="0" err="1">
                <a:latin typeface="+mn-lt"/>
                <a:cs typeface="Arial" pitchFamily="34" charset="0"/>
              </a:rPr>
              <a:t>disponibles</a:t>
            </a:r>
            <a:r>
              <a:rPr lang="en-US" dirty="0">
                <a:latin typeface="+mn-lt"/>
                <a:cs typeface="Arial" pitchFamily="34" charset="0"/>
              </a:rPr>
              <a:t> al </a:t>
            </a:r>
            <a:r>
              <a:rPr lang="en-US" dirty="0" err="1">
                <a:latin typeface="+mn-lt"/>
                <a:cs typeface="Arial" pitchFamily="34" charset="0"/>
              </a:rPr>
              <a:t>crear</a:t>
            </a:r>
            <a:r>
              <a:rPr lang="en-US" dirty="0">
                <a:latin typeface="+mn-lt"/>
                <a:cs typeface="Arial" pitchFamily="34" charset="0"/>
              </a:rPr>
              <a:t> </a:t>
            </a:r>
            <a:r>
              <a:rPr lang="en-US" dirty="0" err="1">
                <a:latin typeface="+mn-lt"/>
                <a:cs typeface="Arial" pitchFamily="34" charset="0"/>
              </a:rPr>
              <a:t>páginas</a:t>
            </a:r>
            <a:r>
              <a:rPr lang="en-US" dirty="0">
                <a:latin typeface="+mn-lt"/>
                <a:cs typeface="Arial" pitchFamily="34" charset="0"/>
              </a:rPr>
              <a:t> y regions. Por </a:t>
            </a:r>
            <a:r>
              <a:rPr lang="en-US" dirty="0" err="1">
                <a:latin typeface="+mn-lt"/>
                <a:cs typeface="Arial" pitchFamily="34" charset="0"/>
              </a:rPr>
              <a:t>ejemplo</a:t>
            </a:r>
            <a:r>
              <a:rPr lang="en-US" dirty="0">
                <a:latin typeface="+mn-lt"/>
                <a:cs typeface="Arial" pitchFamily="34" charset="0"/>
              </a:rPr>
              <a:t>, solo la </a:t>
            </a:r>
            <a:r>
              <a:rPr lang="en-US" dirty="0" err="1">
                <a:latin typeface="+mn-lt"/>
                <a:cs typeface="Arial" pitchFamily="34" charset="0"/>
              </a:rPr>
              <a:t>interfaz</a:t>
            </a:r>
            <a:r>
              <a:rPr lang="en-US" dirty="0">
                <a:latin typeface="+mn-lt"/>
                <a:cs typeface="Arial" pitchFamily="34" charset="0"/>
              </a:rPr>
              <a:t> de </a:t>
            </a:r>
            <a:r>
              <a:rPr lang="en-US" dirty="0" err="1">
                <a:latin typeface="+mn-lt"/>
                <a:cs typeface="Arial" pitchFamily="34" charset="0"/>
              </a:rPr>
              <a:t>escritorio</a:t>
            </a:r>
            <a:r>
              <a:rPr lang="en-US" dirty="0">
                <a:latin typeface="+mn-lt"/>
                <a:cs typeface="Arial" pitchFamily="34" charset="0"/>
              </a:rPr>
              <a:t> </a:t>
            </a:r>
            <a:r>
              <a:rPr lang="en-US" dirty="0" err="1">
                <a:latin typeface="+mn-lt"/>
                <a:cs typeface="Arial" pitchFamily="34" charset="0"/>
              </a:rPr>
              <a:t>soporta</a:t>
            </a:r>
            <a:r>
              <a:rPr lang="en-US" dirty="0">
                <a:latin typeface="+mn-lt"/>
                <a:cs typeface="Arial" pitchFamily="34" charset="0"/>
              </a:rPr>
              <a:t> </a:t>
            </a:r>
            <a:r>
              <a:rPr lang="en-US" dirty="0" err="1">
                <a:latin typeface="+mn-lt"/>
                <a:cs typeface="Arial" pitchFamily="34" charset="0"/>
              </a:rPr>
              <a:t>mapas</a:t>
            </a:r>
            <a:r>
              <a:rPr lang="en-US" dirty="0">
                <a:latin typeface="+mn-lt"/>
                <a:cs typeface="Arial" pitchFamily="34" charset="0"/>
              </a:rPr>
              <a:t>, </a:t>
            </a:r>
            <a:r>
              <a:rPr lang="en-US" dirty="0" err="1">
                <a:latin typeface="+mn-lt"/>
                <a:cs typeface="Arial" pitchFamily="34" charset="0"/>
              </a:rPr>
              <a:t>carga</a:t>
            </a:r>
            <a:r>
              <a:rPr lang="en-US" dirty="0">
                <a:latin typeface="+mn-lt"/>
                <a:cs typeface="Arial" pitchFamily="34" charset="0"/>
              </a:rPr>
              <a:t> de </a:t>
            </a:r>
            <a:r>
              <a:rPr lang="en-US" dirty="0" err="1">
                <a:latin typeface="+mn-lt"/>
                <a:cs typeface="Arial" pitchFamily="34" charset="0"/>
              </a:rPr>
              <a:t>datos</a:t>
            </a:r>
            <a:r>
              <a:rPr lang="en-US" dirty="0">
                <a:latin typeface="+mn-lt"/>
                <a:cs typeface="Arial" pitchFamily="34" charset="0"/>
              </a:rPr>
              <a:t> e </a:t>
            </a:r>
            <a:r>
              <a:rPr lang="en-US" dirty="0" err="1">
                <a:latin typeface="+mn-lt"/>
                <a:cs typeface="Arial" pitchFamily="34" charset="0"/>
              </a:rPr>
              <a:t>informes</a:t>
            </a:r>
            <a:r>
              <a:rPr lang="en-US" dirty="0">
                <a:latin typeface="+mn-lt"/>
                <a:cs typeface="Arial" pitchFamily="34" charset="0"/>
              </a:rPr>
              <a:t> </a:t>
            </a:r>
            <a:r>
              <a:rPr lang="en-US" dirty="0" err="1">
                <a:latin typeface="+mn-lt"/>
                <a:cs typeface="Arial" pitchFamily="34" charset="0"/>
              </a:rPr>
              <a:t>interactivos</a:t>
            </a:r>
            <a:r>
              <a:rPr lang="en-US" dirty="0">
                <a:latin typeface="+mn-lt"/>
                <a:cs typeface="Arial" pitchFamily="34" charset="0"/>
              </a:rPr>
              <a:t>. De forma similar, las </a:t>
            </a:r>
            <a:r>
              <a:rPr lang="en-US" dirty="0" err="1">
                <a:latin typeface="+mn-lt"/>
                <a:cs typeface="Arial" pitchFamily="34" charset="0"/>
              </a:rPr>
              <a:t>páginas</a:t>
            </a:r>
            <a:r>
              <a:rPr lang="en-US" dirty="0">
                <a:latin typeface="+mn-lt"/>
                <a:cs typeface="Arial" pitchFamily="34" charset="0"/>
              </a:rPr>
              <a:t> con </a:t>
            </a:r>
            <a:r>
              <a:rPr lang="en-US" dirty="0" err="1">
                <a:latin typeface="+mn-lt"/>
                <a:cs typeface="Arial" pitchFamily="34" charset="0"/>
              </a:rPr>
              <a:t>interfaz</a:t>
            </a:r>
            <a:r>
              <a:rPr lang="en-US" dirty="0">
                <a:latin typeface="+mn-lt"/>
                <a:cs typeface="Arial" pitchFamily="34" charset="0"/>
              </a:rPr>
              <a:t> para </a:t>
            </a:r>
            <a:r>
              <a:rPr lang="en-US" dirty="0" err="1">
                <a:latin typeface="+mn-lt"/>
                <a:cs typeface="Arial" pitchFamily="34" charset="0"/>
              </a:rPr>
              <a:t>móviles</a:t>
            </a:r>
            <a:r>
              <a:rPr lang="en-US" dirty="0">
                <a:latin typeface="+mn-lt"/>
                <a:cs typeface="Arial" pitchFamily="34" charset="0"/>
              </a:rPr>
              <a:t> </a:t>
            </a:r>
            <a:r>
              <a:rPr lang="en-US" dirty="0" err="1">
                <a:latin typeface="+mn-lt"/>
                <a:cs typeface="Arial" pitchFamily="34" charset="0"/>
              </a:rPr>
              <a:t>suelen</a:t>
            </a:r>
            <a:r>
              <a:rPr lang="en-US" dirty="0">
                <a:latin typeface="+mn-lt"/>
                <a:cs typeface="Arial" pitchFamily="34" charset="0"/>
              </a:rPr>
              <a:t> </a:t>
            </a:r>
            <a:r>
              <a:rPr lang="en-US" dirty="0" err="1">
                <a:latin typeface="+mn-lt"/>
                <a:cs typeface="Arial" pitchFamily="34" charset="0"/>
              </a:rPr>
              <a:t>constuir</a:t>
            </a:r>
            <a:r>
              <a:rPr lang="en-US" dirty="0">
                <a:latin typeface="+mn-lt"/>
                <a:cs typeface="Arial" pitchFamily="34" charset="0"/>
              </a:rPr>
              <a:t> </a:t>
            </a:r>
            <a:r>
              <a:rPr lang="en-US" dirty="0" err="1">
                <a:latin typeface="+mn-lt"/>
                <a:cs typeface="Arial" pitchFamily="34" charset="0"/>
              </a:rPr>
              <a:t>listas</a:t>
            </a:r>
            <a:r>
              <a:rPr lang="en-US" dirty="0">
                <a:latin typeface="+mn-lt"/>
                <a:cs typeface="Arial" pitchFamily="34" charset="0"/>
              </a:rPr>
              <a:t> y </a:t>
            </a:r>
            <a:r>
              <a:rPr lang="en-US" dirty="0" err="1">
                <a:latin typeface="+mn-lt"/>
                <a:cs typeface="Arial" pitchFamily="34" charset="0"/>
              </a:rPr>
              <a:t>formularios</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a:t>
            </a:r>
            <a:r>
              <a:rPr lang="en-US" dirty="0" err="1">
                <a:latin typeface="+mn-lt"/>
                <a:cs typeface="Arial" pitchFamily="34" charset="0"/>
              </a:rPr>
              <a:t>lugar</a:t>
            </a:r>
            <a:r>
              <a:rPr lang="en-US" dirty="0">
                <a:latin typeface="+mn-lt"/>
                <a:cs typeface="Arial" pitchFamily="34" charset="0"/>
              </a:rPr>
              <a:t> de </a:t>
            </a:r>
            <a:r>
              <a:rPr lang="en-US" dirty="0" err="1">
                <a:latin typeface="+mn-lt"/>
                <a:cs typeface="Arial" pitchFamily="34" charset="0"/>
              </a:rPr>
              <a:t>informes</a:t>
            </a:r>
            <a:r>
              <a:rPr lang="en-US" dirty="0">
                <a:latin typeface="+mn-lt"/>
                <a:cs typeface="Arial" pitchFamily="34" charset="0"/>
              </a:rPr>
              <a:t> con </a:t>
            </a:r>
            <a:r>
              <a:rPr lang="en-US" dirty="0" err="1">
                <a:latin typeface="+mn-lt"/>
                <a:cs typeface="Arial" pitchFamily="34" charset="0"/>
              </a:rPr>
              <a:t>formulario</a:t>
            </a:r>
            <a:r>
              <a:rPr lang="en-US" dirty="0">
                <a:latin typeface="+mn-lt"/>
                <a:cs typeface="Arial" pitchFamily="34" charset="0"/>
              </a:rPr>
              <a:t>.</a:t>
            </a:r>
            <a:br>
              <a:rPr lang="en-US" dirty="0">
                <a:latin typeface="+mn-lt"/>
                <a:cs typeface="Arial" pitchFamily="34" charset="0"/>
              </a:rPr>
            </a:br>
            <a:r>
              <a:rPr lang="en-US" dirty="0">
                <a:latin typeface="+mn-lt"/>
                <a:cs typeface="Arial" pitchFamily="34" charset="0"/>
              </a:rPr>
              <a:t>No obstante, las </a:t>
            </a:r>
            <a:r>
              <a:rPr lang="en-US" dirty="0" err="1">
                <a:latin typeface="+mn-lt"/>
                <a:cs typeface="Arial" pitchFamily="34" charset="0"/>
              </a:rPr>
              <a:t>aplicaciones</a:t>
            </a:r>
            <a:r>
              <a:rPr lang="en-US" dirty="0">
                <a:latin typeface="+mn-lt"/>
                <a:cs typeface="Arial" pitchFamily="34" charset="0"/>
              </a:rPr>
              <a:t> </a:t>
            </a:r>
            <a:r>
              <a:rPr lang="en-US" dirty="0" err="1">
                <a:latin typeface="+mn-lt"/>
                <a:cs typeface="Arial" pitchFamily="34" charset="0"/>
              </a:rPr>
              <a:t>desarrolladas</a:t>
            </a:r>
            <a:r>
              <a:rPr lang="en-US" dirty="0">
                <a:latin typeface="+mn-lt"/>
                <a:cs typeface="Arial" pitchFamily="34" charset="0"/>
              </a:rPr>
              <a:t> </a:t>
            </a:r>
            <a:r>
              <a:rPr lang="en-US" dirty="0" err="1">
                <a:latin typeface="+mn-lt"/>
                <a:cs typeface="Arial" pitchFamily="34" charset="0"/>
              </a:rPr>
              <a:t>sobre</a:t>
            </a:r>
            <a:r>
              <a:rPr lang="en-US" dirty="0">
                <a:latin typeface="+mn-lt"/>
                <a:cs typeface="Arial" pitchFamily="34" charset="0"/>
              </a:rPr>
              <a:t> el </a:t>
            </a:r>
            <a:r>
              <a:rPr lang="en-US" dirty="0" err="1">
                <a:latin typeface="+mn-lt"/>
                <a:cs typeface="Arial" pitchFamily="34" charset="0"/>
              </a:rPr>
              <a:t>tema</a:t>
            </a:r>
            <a:r>
              <a:rPr lang="en-US" dirty="0">
                <a:latin typeface="+mn-lt"/>
                <a:cs typeface="Arial" pitchFamily="34" charset="0"/>
              </a:rPr>
              <a:t> de </a:t>
            </a:r>
            <a:r>
              <a:rPr lang="en-US" dirty="0" err="1">
                <a:latin typeface="+mn-lt"/>
                <a:cs typeface="Arial" pitchFamily="34" charset="0"/>
              </a:rPr>
              <a:t>escritorio</a:t>
            </a:r>
            <a:r>
              <a:rPr lang="en-US" dirty="0">
                <a:latin typeface="+mn-lt"/>
                <a:cs typeface="Arial" pitchFamily="34" charset="0"/>
              </a:rPr>
              <a:t> por </a:t>
            </a:r>
            <a:r>
              <a:rPr lang="en-US" dirty="0" err="1">
                <a:latin typeface="+mn-lt"/>
                <a:cs typeface="Arial" pitchFamily="34" charset="0"/>
              </a:rPr>
              <a:t>defecto</a:t>
            </a:r>
            <a:r>
              <a:rPr lang="en-US" dirty="0">
                <a:latin typeface="+mn-lt"/>
                <a:cs typeface="Arial" pitchFamily="34" charset="0"/>
              </a:rPr>
              <a:t>, Universal Theme, son </a:t>
            </a:r>
            <a:r>
              <a:rPr lang="en-US" dirty="0" err="1">
                <a:latin typeface="+mn-lt"/>
                <a:cs typeface="Arial" pitchFamily="34" charset="0"/>
              </a:rPr>
              <a:t>responsivas</a:t>
            </a:r>
            <a:r>
              <a:rPr lang="en-US" dirty="0">
                <a:latin typeface="+mn-lt"/>
                <a:cs typeface="Arial" pitchFamily="34" charset="0"/>
              </a:rPr>
              <a:t> y </a:t>
            </a:r>
            <a:r>
              <a:rPr lang="en-US" dirty="0" err="1">
                <a:latin typeface="+mn-lt"/>
                <a:cs typeface="Arial" pitchFamily="34" charset="0"/>
              </a:rPr>
              <a:t>están</a:t>
            </a:r>
            <a:r>
              <a:rPr lang="en-US" dirty="0">
                <a:latin typeface="+mn-lt"/>
                <a:cs typeface="Arial" pitchFamily="34" charset="0"/>
              </a:rPr>
              <a:t> </a:t>
            </a:r>
            <a:r>
              <a:rPr lang="en-US" dirty="0" err="1">
                <a:latin typeface="+mn-lt"/>
                <a:cs typeface="Arial" pitchFamily="34" charset="0"/>
              </a:rPr>
              <a:t>listas</a:t>
            </a:r>
            <a:r>
              <a:rPr lang="en-US" dirty="0">
                <a:latin typeface="+mn-lt"/>
                <a:cs typeface="Arial" pitchFamily="34" charset="0"/>
              </a:rPr>
              <a:t> para ser </a:t>
            </a:r>
            <a:r>
              <a:rPr lang="en-US" dirty="0" err="1">
                <a:latin typeface="+mn-lt"/>
                <a:cs typeface="Arial" pitchFamily="34" charset="0"/>
              </a:rPr>
              <a:t>utilizadas</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a:t>
            </a:r>
            <a:r>
              <a:rPr lang="en-US" dirty="0" err="1">
                <a:latin typeface="+mn-lt"/>
                <a:cs typeface="Arial" pitchFamily="34" charset="0"/>
              </a:rPr>
              <a:t>cualquier</a:t>
            </a:r>
            <a:r>
              <a:rPr lang="en-US" dirty="0">
                <a:latin typeface="+mn-lt"/>
                <a:cs typeface="Arial" pitchFamily="34" charset="0"/>
              </a:rPr>
              <a:t> </a:t>
            </a:r>
            <a:r>
              <a:rPr lang="en-US" dirty="0" err="1">
                <a:latin typeface="+mn-lt"/>
                <a:cs typeface="Arial" pitchFamily="34" charset="0"/>
              </a:rPr>
              <a:t>dispositivo</a:t>
            </a:r>
            <a:r>
              <a:rPr lang="en-US" dirty="0">
                <a:latin typeface="+mn-lt"/>
                <a:cs typeface="Arial" pitchFamily="34" charset="0"/>
              </a:rPr>
              <a:t>, </a:t>
            </a:r>
            <a:r>
              <a:rPr lang="en-US" dirty="0" err="1">
                <a:latin typeface="+mn-lt"/>
                <a:cs typeface="Arial" pitchFamily="34" charset="0"/>
              </a:rPr>
              <a:t>incluyendo</a:t>
            </a:r>
            <a:r>
              <a:rPr lang="en-US" dirty="0">
                <a:latin typeface="+mn-lt"/>
                <a:cs typeface="Arial" pitchFamily="34" charset="0"/>
              </a:rPr>
              <a:t> tablets y smartphones. </a:t>
            </a:r>
            <a:r>
              <a:rPr lang="en-US" dirty="0" err="1">
                <a:latin typeface="+mn-lt"/>
                <a:cs typeface="Arial" pitchFamily="34" charset="0"/>
              </a:rPr>
              <a:t>Desarrollar</a:t>
            </a:r>
            <a:r>
              <a:rPr lang="en-US" dirty="0">
                <a:latin typeface="+mn-lt"/>
                <a:cs typeface="Arial" pitchFamily="34" charset="0"/>
              </a:rPr>
              <a:t> </a:t>
            </a:r>
            <a:r>
              <a:rPr lang="en-US" dirty="0" err="1">
                <a:latin typeface="+mn-lt"/>
                <a:cs typeface="Arial" pitchFamily="34" charset="0"/>
              </a:rPr>
              <a:t>páginas</a:t>
            </a:r>
            <a:r>
              <a:rPr lang="en-US" dirty="0">
                <a:latin typeface="+mn-lt"/>
                <a:cs typeface="Arial" pitchFamily="34" charset="0"/>
              </a:rPr>
              <a:t> </a:t>
            </a:r>
            <a:r>
              <a:rPr lang="en-US" dirty="0" err="1">
                <a:latin typeface="+mn-lt"/>
                <a:cs typeface="Arial" pitchFamily="34" charset="0"/>
              </a:rPr>
              <a:t>especificas</a:t>
            </a:r>
            <a:r>
              <a:rPr lang="en-US" dirty="0">
                <a:latin typeface="+mn-lt"/>
                <a:cs typeface="Arial" pitchFamily="34" charset="0"/>
              </a:rPr>
              <a:t> para </a:t>
            </a:r>
            <a:r>
              <a:rPr lang="en-US" dirty="0" err="1">
                <a:latin typeface="+mn-lt"/>
                <a:cs typeface="Arial" pitchFamily="34" charset="0"/>
              </a:rPr>
              <a:t>dispositivos</a:t>
            </a:r>
            <a:r>
              <a:rPr lang="en-US" dirty="0">
                <a:latin typeface="+mn-lt"/>
                <a:cs typeface="Arial" pitchFamily="34" charset="0"/>
              </a:rPr>
              <a:t> </a:t>
            </a:r>
            <a:r>
              <a:rPr lang="en-US" dirty="0" err="1">
                <a:latin typeface="+mn-lt"/>
                <a:cs typeface="Arial" pitchFamily="34" charset="0"/>
              </a:rPr>
              <a:t>móviles</a:t>
            </a:r>
            <a:r>
              <a:rPr lang="en-US" dirty="0">
                <a:latin typeface="+mn-lt"/>
                <a:cs typeface="Arial" pitchFamily="34" charset="0"/>
              </a:rPr>
              <a:t> solo se </a:t>
            </a:r>
            <a:r>
              <a:rPr lang="en-US" dirty="0" err="1">
                <a:latin typeface="+mn-lt"/>
                <a:cs typeface="Arial" pitchFamily="34" charset="0"/>
              </a:rPr>
              <a:t>recomienda</a:t>
            </a:r>
            <a:r>
              <a:rPr lang="en-US" dirty="0">
                <a:latin typeface="+mn-lt"/>
                <a:cs typeface="Arial" pitchFamily="34" charset="0"/>
              </a:rPr>
              <a:t> </a:t>
            </a:r>
            <a:r>
              <a:rPr lang="en-US" dirty="0" err="1">
                <a:latin typeface="+mn-lt"/>
                <a:cs typeface="Arial" pitchFamily="34" charset="0"/>
              </a:rPr>
              <a:t>cuando</a:t>
            </a:r>
            <a:r>
              <a:rPr lang="en-US" dirty="0">
                <a:latin typeface="+mn-lt"/>
                <a:cs typeface="Arial" pitchFamily="34" charset="0"/>
              </a:rPr>
              <a:t> los </a:t>
            </a:r>
            <a:r>
              <a:rPr lang="en-US" dirty="0" err="1">
                <a:latin typeface="+mn-lt"/>
                <a:cs typeface="Arial" pitchFamily="34" charset="0"/>
              </a:rPr>
              <a:t>usuarios</a:t>
            </a:r>
            <a:r>
              <a:rPr lang="en-US" dirty="0">
                <a:latin typeface="+mn-lt"/>
                <a:cs typeface="Arial" pitchFamily="34" charset="0"/>
              </a:rPr>
              <a:t> finales van a realizer entradas de </a:t>
            </a:r>
            <a:r>
              <a:rPr lang="en-US" dirty="0" err="1">
                <a:latin typeface="+mn-lt"/>
                <a:cs typeface="Arial" pitchFamily="34" charset="0"/>
              </a:rPr>
              <a:t>datos</a:t>
            </a:r>
            <a:r>
              <a:rPr lang="en-US" dirty="0">
                <a:latin typeface="+mn-lt"/>
                <a:cs typeface="Arial" pitchFamily="34" charset="0"/>
              </a:rPr>
              <a:t> </a:t>
            </a:r>
            <a:r>
              <a:rPr lang="en-US" dirty="0" err="1">
                <a:latin typeface="+mn-lt"/>
                <a:cs typeface="Arial" pitchFamily="34" charset="0"/>
              </a:rPr>
              <a:t>muy</a:t>
            </a:r>
            <a:r>
              <a:rPr lang="en-US" dirty="0">
                <a:latin typeface="+mn-lt"/>
                <a:cs typeface="Arial" pitchFamily="34" charset="0"/>
              </a:rPr>
              <a:t> </a:t>
            </a:r>
            <a:r>
              <a:rPr lang="en-US" dirty="0" err="1">
                <a:latin typeface="+mn-lt"/>
                <a:cs typeface="Arial" pitchFamily="34" charset="0"/>
              </a:rPr>
              <a:t>extensivas</a:t>
            </a:r>
            <a:r>
              <a:rPr lang="en-US" dirty="0">
                <a:latin typeface="+mn-lt"/>
                <a:cs typeface="Arial" pitchFamily="34" charset="0"/>
              </a:rPr>
              <a:t> </a:t>
            </a:r>
            <a:r>
              <a:rPr lang="en-US" dirty="0" err="1">
                <a:latin typeface="+mn-lt"/>
                <a:cs typeface="Arial" pitchFamily="34" charset="0"/>
              </a:rPr>
              <a:t>desde</a:t>
            </a:r>
            <a:r>
              <a:rPr lang="en-US" dirty="0">
                <a:latin typeface="+mn-lt"/>
                <a:cs typeface="Arial" pitchFamily="34" charset="0"/>
              </a:rPr>
              <a:t> un </a:t>
            </a:r>
            <a:r>
              <a:rPr lang="en-US" dirty="0" err="1">
                <a:latin typeface="+mn-lt"/>
                <a:cs typeface="Arial" pitchFamily="34" charset="0"/>
              </a:rPr>
              <a:t>dispositivo</a:t>
            </a:r>
            <a:r>
              <a:rPr lang="en-US" dirty="0">
                <a:latin typeface="+mn-lt"/>
                <a:cs typeface="Arial" pitchFamily="34" charset="0"/>
              </a:rPr>
              <a:t> </a:t>
            </a:r>
            <a:r>
              <a:rPr lang="en-US" dirty="0" err="1">
                <a:latin typeface="+mn-lt"/>
                <a:cs typeface="Arial" pitchFamily="34" charset="0"/>
              </a:rPr>
              <a:t>móvil</a:t>
            </a:r>
            <a:r>
              <a:rPr lang="en-US" dirty="0">
                <a:latin typeface="+mn-lt"/>
                <a:cs typeface="Arial" pitchFamily="34" charset="0"/>
              </a:rPr>
              <a:t>. </a:t>
            </a:r>
            <a:r>
              <a:rPr lang="en-US" dirty="0" err="1">
                <a:latin typeface="+mn-lt"/>
                <a:cs typeface="Arial" pitchFamily="34" charset="0"/>
              </a:rPr>
              <a:t>Ya</a:t>
            </a:r>
            <a:r>
              <a:rPr lang="en-US" dirty="0">
                <a:latin typeface="+mn-lt"/>
                <a:cs typeface="Arial" pitchFamily="34" charset="0"/>
              </a:rPr>
              <a:t> que las apps </a:t>
            </a:r>
            <a:r>
              <a:rPr lang="en-US" dirty="0" err="1">
                <a:latin typeface="+mn-lt"/>
                <a:cs typeface="Arial" pitchFamily="34" charset="0"/>
              </a:rPr>
              <a:t>móviles</a:t>
            </a:r>
            <a:r>
              <a:rPr lang="en-US" dirty="0">
                <a:latin typeface="+mn-lt"/>
                <a:cs typeface="Arial" pitchFamily="34" charset="0"/>
              </a:rPr>
              <a:t> </a:t>
            </a:r>
            <a:r>
              <a:rPr lang="en-US" dirty="0" err="1">
                <a:latin typeface="+mn-lt"/>
                <a:cs typeface="Arial" pitchFamily="34" charset="0"/>
              </a:rPr>
              <a:t>estan</a:t>
            </a:r>
            <a:r>
              <a:rPr lang="en-US" dirty="0">
                <a:latin typeface="+mn-lt"/>
                <a:cs typeface="Arial" pitchFamily="34" charset="0"/>
              </a:rPr>
              <a:t> </a:t>
            </a:r>
            <a:r>
              <a:rPr lang="en-US" dirty="0" err="1">
                <a:latin typeface="+mn-lt"/>
                <a:cs typeface="Arial" pitchFamily="34" charset="0"/>
              </a:rPr>
              <a:t>desarrolladas</a:t>
            </a:r>
            <a:r>
              <a:rPr lang="en-US" dirty="0">
                <a:latin typeface="+mn-lt"/>
                <a:cs typeface="Arial" pitchFamily="34" charset="0"/>
              </a:rPr>
              <a:t> para </a:t>
            </a:r>
            <a:r>
              <a:rPr lang="en-US" dirty="0" err="1">
                <a:latin typeface="+mn-lt"/>
                <a:cs typeface="Arial" pitchFamily="34" charset="0"/>
              </a:rPr>
              <a:t>ejecutarse</a:t>
            </a:r>
            <a:r>
              <a:rPr lang="en-US" dirty="0">
                <a:latin typeface="+mn-lt"/>
                <a:cs typeface="Arial" pitchFamily="34" charset="0"/>
              </a:rPr>
              <a:t> de forma </a:t>
            </a:r>
            <a:r>
              <a:rPr lang="en-US" dirty="0" err="1">
                <a:latin typeface="+mn-lt"/>
                <a:cs typeface="Arial" pitchFamily="34" charset="0"/>
              </a:rPr>
              <a:t>especifica</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a:t>
            </a:r>
            <a:r>
              <a:rPr lang="en-US" dirty="0" err="1">
                <a:latin typeface="+mn-lt"/>
                <a:cs typeface="Arial" pitchFamily="34" charset="0"/>
              </a:rPr>
              <a:t>dispositivos</a:t>
            </a:r>
            <a:r>
              <a:rPr lang="en-US" dirty="0">
                <a:latin typeface="+mn-lt"/>
                <a:cs typeface="Arial" pitchFamily="34" charset="0"/>
              </a:rPr>
              <a:t> </a:t>
            </a:r>
            <a:r>
              <a:rPr lang="en-US" dirty="0" err="1">
                <a:latin typeface="+mn-lt"/>
                <a:cs typeface="Arial" pitchFamily="34" charset="0"/>
              </a:rPr>
              <a:t>móviles</a:t>
            </a:r>
            <a:r>
              <a:rPr lang="en-US" dirty="0">
                <a:latin typeface="+mn-lt"/>
                <a:cs typeface="Arial" pitchFamily="34" charset="0"/>
              </a:rPr>
              <a:t> se </a:t>
            </a:r>
            <a:r>
              <a:rPr lang="en-US" dirty="0" err="1">
                <a:latin typeface="+mn-lt"/>
                <a:cs typeface="Arial" pitchFamily="34" charset="0"/>
              </a:rPr>
              <a:t>construyen</a:t>
            </a:r>
            <a:r>
              <a:rPr lang="en-US" dirty="0">
                <a:latin typeface="+mn-lt"/>
                <a:cs typeface="Arial" pitchFamily="34" charset="0"/>
              </a:rPr>
              <a:t> de forma </a:t>
            </a:r>
            <a:r>
              <a:rPr lang="en-US" dirty="0" err="1">
                <a:latin typeface="+mn-lt"/>
                <a:cs typeface="Arial" pitchFamily="34" charset="0"/>
              </a:rPr>
              <a:t>extremamente</a:t>
            </a:r>
            <a:r>
              <a:rPr lang="en-US" dirty="0">
                <a:latin typeface="+mn-lt"/>
                <a:cs typeface="Arial" pitchFamily="34" charset="0"/>
              </a:rPr>
              <a:t> minima, la </a:t>
            </a:r>
            <a:r>
              <a:rPr lang="en-US" dirty="0" err="1">
                <a:latin typeface="+mn-lt"/>
                <a:cs typeface="Arial" pitchFamily="34" charset="0"/>
              </a:rPr>
              <a:t>semántica</a:t>
            </a:r>
            <a:r>
              <a:rPr lang="en-US" dirty="0">
                <a:latin typeface="+mn-lt"/>
                <a:cs typeface="Arial" pitchFamily="34" charset="0"/>
              </a:rPr>
              <a:t> HTML </a:t>
            </a:r>
            <a:r>
              <a:rPr lang="en-US" dirty="0" err="1">
                <a:latin typeface="+mn-lt"/>
                <a:cs typeface="Arial" pitchFamily="34" charset="0"/>
              </a:rPr>
              <a:t>está</a:t>
            </a:r>
            <a:r>
              <a:rPr lang="en-US" dirty="0">
                <a:latin typeface="+mn-lt"/>
                <a:cs typeface="Arial" pitchFamily="34" charset="0"/>
              </a:rPr>
              <a:t> </a:t>
            </a:r>
            <a:r>
              <a:rPr lang="en-US" dirty="0" err="1">
                <a:latin typeface="+mn-lt"/>
                <a:cs typeface="Arial" pitchFamily="34" charset="0"/>
              </a:rPr>
              <a:t>optimizada</a:t>
            </a:r>
            <a:r>
              <a:rPr lang="en-US" dirty="0">
                <a:latin typeface="+mn-lt"/>
                <a:cs typeface="Arial" pitchFamily="34" charset="0"/>
              </a:rPr>
              <a:t> para </a:t>
            </a:r>
            <a:r>
              <a:rPr lang="en-US" dirty="0" err="1">
                <a:latin typeface="+mn-lt"/>
                <a:cs typeface="Arial" pitchFamily="34" charset="0"/>
              </a:rPr>
              <a:t>conexiones</a:t>
            </a:r>
            <a:r>
              <a:rPr lang="en-US" dirty="0">
                <a:latin typeface="+mn-lt"/>
                <a:cs typeface="Arial" pitchFamily="34" charset="0"/>
              </a:rPr>
              <a:t> </a:t>
            </a:r>
            <a:r>
              <a:rPr lang="en-US" dirty="0" err="1">
                <a:latin typeface="+mn-lt"/>
                <a:cs typeface="Arial" pitchFamily="34" charset="0"/>
              </a:rPr>
              <a:t>móviles</a:t>
            </a:r>
            <a:r>
              <a:rPr lang="en-US" dirty="0">
                <a:latin typeface="+mn-lt"/>
                <a:cs typeface="Arial" pitchFamily="34" charset="0"/>
              </a:rPr>
              <a:t>. Las </a:t>
            </a:r>
            <a:r>
              <a:rPr lang="en-US" dirty="0" err="1">
                <a:latin typeface="+mn-lt"/>
                <a:cs typeface="Arial" pitchFamily="34" charset="0"/>
              </a:rPr>
              <a:t>aplicaciones</a:t>
            </a:r>
            <a:r>
              <a:rPr lang="en-US" dirty="0">
                <a:latin typeface="+mn-lt"/>
                <a:cs typeface="Arial" pitchFamily="34" charset="0"/>
              </a:rPr>
              <a:t> </a:t>
            </a:r>
            <a:r>
              <a:rPr lang="en-US" dirty="0" err="1">
                <a:latin typeface="+mn-lt"/>
                <a:cs typeface="Arial" pitchFamily="34" charset="0"/>
              </a:rPr>
              <a:t>móviles</a:t>
            </a:r>
            <a:r>
              <a:rPr lang="en-US" dirty="0">
                <a:latin typeface="+mn-lt"/>
                <a:cs typeface="Arial" pitchFamily="34" charset="0"/>
              </a:rPr>
              <a:t> </a:t>
            </a:r>
            <a:r>
              <a:rPr lang="en-US" dirty="0" err="1">
                <a:latin typeface="+mn-lt"/>
                <a:cs typeface="Arial" pitchFamily="34" charset="0"/>
              </a:rPr>
              <a:t>desarrolladas</a:t>
            </a:r>
            <a:r>
              <a:rPr lang="en-US" dirty="0">
                <a:latin typeface="+mn-lt"/>
                <a:cs typeface="Arial" pitchFamily="34" charset="0"/>
              </a:rPr>
              <a:t> con Oracle Application Express son </a:t>
            </a:r>
            <a:r>
              <a:rPr lang="en-US" dirty="0" err="1">
                <a:latin typeface="+mn-lt"/>
                <a:cs typeface="Arial" pitchFamily="34" charset="0"/>
              </a:rPr>
              <a:t>aplicaciones</a:t>
            </a:r>
            <a:r>
              <a:rPr lang="en-US" dirty="0">
                <a:latin typeface="+mn-lt"/>
                <a:cs typeface="Arial" pitchFamily="34" charset="0"/>
              </a:rPr>
              <a:t> </a:t>
            </a:r>
            <a:r>
              <a:rPr lang="en-US" dirty="0" err="1">
                <a:latin typeface="+mn-lt"/>
                <a:cs typeface="Arial" pitchFamily="34" charset="0"/>
              </a:rPr>
              <a:t>basadas</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el </a:t>
            </a:r>
            <a:r>
              <a:rPr lang="en-US" dirty="0" err="1">
                <a:latin typeface="+mn-lt"/>
                <a:cs typeface="Arial" pitchFamily="34" charset="0"/>
              </a:rPr>
              <a:t>navegador</a:t>
            </a:r>
            <a:r>
              <a:rPr lang="en-US" dirty="0">
                <a:latin typeface="+mn-lt"/>
                <a:cs typeface="Arial" pitchFamily="34" charset="0"/>
              </a:rPr>
              <a:t> del </a:t>
            </a:r>
            <a:r>
              <a:rPr lang="en-US" dirty="0" err="1">
                <a:latin typeface="+mn-lt"/>
                <a:cs typeface="Arial" pitchFamily="34" charset="0"/>
              </a:rPr>
              <a:t>dispositivo</a:t>
            </a:r>
            <a:r>
              <a:rPr lang="en-US" dirty="0">
                <a:latin typeface="+mn-lt"/>
                <a:cs typeface="Arial" pitchFamily="34" charset="0"/>
              </a:rPr>
              <a:t> </a:t>
            </a:r>
            <a:r>
              <a:rPr lang="en-US" dirty="0" err="1">
                <a:latin typeface="+mn-lt"/>
                <a:cs typeface="Arial" pitchFamily="34" charset="0"/>
              </a:rPr>
              <a:t>móvil</a:t>
            </a:r>
            <a:r>
              <a:rPr lang="en-US" dirty="0">
                <a:latin typeface="+mn-lt"/>
                <a:cs typeface="Arial" pitchFamily="34" charset="0"/>
              </a:rPr>
              <a:t>. </a:t>
            </a:r>
            <a:r>
              <a:rPr lang="en-US" dirty="0" err="1">
                <a:latin typeface="+mn-lt"/>
                <a:cs typeface="Arial" pitchFamily="34" charset="0"/>
              </a:rPr>
              <a:t>Además</a:t>
            </a:r>
            <a:r>
              <a:rPr lang="en-US" dirty="0">
                <a:latin typeface="+mn-lt"/>
                <a:cs typeface="Arial" pitchFamily="34" charset="0"/>
              </a:rPr>
              <a:t>, </a:t>
            </a:r>
            <a:r>
              <a:rPr lang="en-US" dirty="0" err="1">
                <a:latin typeface="+mn-lt"/>
                <a:cs typeface="Arial" pitchFamily="34" charset="0"/>
              </a:rPr>
              <a:t>estas</a:t>
            </a:r>
            <a:r>
              <a:rPr lang="en-US" dirty="0">
                <a:latin typeface="+mn-lt"/>
                <a:cs typeface="Arial" pitchFamily="34" charset="0"/>
              </a:rPr>
              <a:t> </a:t>
            </a:r>
            <a:r>
              <a:rPr lang="en-US" dirty="0" err="1">
                <a:latin typeface="+mn-lt"/>
                <a:cs typeface="Arial" pitchFamily="34" charset="0"/>
              </a:rPr>
              <a:t>aplicaciones</a:t>
            </a:r>
            <a:r>
              <a:rPr lang="en-US" dirty="0">
                <a:latin typeface="+mn-lt"/>
                <a:cs typeface="Arial" pitchFamily="34" charset="0"/>
              </a:rPr>
              <a:t> </a:t>
            </a:r>
            <a:r>
              <a:rPr lang="en-US" dirty="0" err="1">
                <a:latin typeface="+mn-lt"/>
                <a:cs typeface="Arial" pitchFamily="34" charset="0"/>
              </a:rPr>
              <a:t>precisan</a:t>
            </a:r>
            <a:r>
              <a:rPr lang="en-US" dirty="0">
                <a:latin typeface="+mn-lt"/>
                <a:cs typeface="Arial" pitchFamily="34" charset="0"/>
              </a:rPr>
              <a:t> de </a:t>
            </a:r>
            <a:r>
              <a:rPr lang="en-US" dirty="0" err="1">
                <a:latin typeface="+mn-lt"/>
                <a:cs typeface="Arial" pitchFamily="34" charset="0"/>
              </a:rPr>
              <a:t>conexión</a:t>
            </a:r>
            <a:r>
              <a:rPr lang="en-US" dirty="0">
                <a:latin typeface="+mn-lt"/>
                <a:cs typeface="Arial" pitchFamily="34" charset="0"/>
              </a:rPr>
              <a:t> para </a:t>
            </a:r>
            <a:r>
              <a:rPr lang="en-US" dirty="0" err="1">
                <a:latin typeface="+mn-lt"/>
                <a:cs typeface="Arial" pitchFamily="34" charset="0"/>
              </a:rPr>
              <a:t>comunicarse</a:t>
            </a:r>
            <a:r>
              <a:rPr lang="en-US" dirty="0">
                <a:latin typeface="+mn-lt"/>
                <a:cs typeface="Arial" pitchFamily="34" charset="0"/>
              </a:rPr>
              <a:t> con la Oracle DB y no </a:t>
            </a:r>
            <a:r>
              <a:rPr lang="en-US" dirty="0" err="1">
                <a:latin typeface="+mn-lt"/>
                <a:cs typeface="Arial" pitchFamily="34" charset="0"/>
              </a:rPr>
              <a:t>pueden</a:t>
            </a:r>
            <a:r>
              <a:rPr lang="en-US" dirty="0">
                <a:latin typeface="+mn-lt"/>
                <a:cs typeface="Arial" pitchFamily="34" charset="0"/>
              </a:rPr>
              <a:t> </a:t>
            </a:r>
            <a:r>
              <a:rPr lang="en-US" dirty="0" err="1">
                <a:latin typeface="+mn-lt"/>
                <a:cs typeface="Arial" pitchFamily="34" charset="0"/>
              </a:rPr>
              <a:t>operar</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un </a:t>
            </a:r>
            <a:r>
              <a:rPr lang="en-US" dirty="0" err="1">
                <a:latin typeface="+mn-lt"/>
                <a:cs typeface="Arial" pitchFamily="34" charset="0"/>
              </a:rPr>
              <a:t>entorno</a:t>
            </a:r>
            <a:r>
              <a:rPr lang="en-US" dirty="0">
                <a:latin typeface="+mn-lt"/>
                <a:cs typeface="Arial" pitchFamily="34" charset="0"/>
              </a:rPr>
              <a:t> </a:t>
            </a:r>
            <a:r>
              <a:rPr lang="en-US" dirty="0" err="1">
                <a:latin typeface="+mn-lt"/>
                <a:cs typeface="Arial" pitchFamily="34" charset="0"/>
              </a:rPr>
              <a:t>desconectado</a:t>
            </a:r>
            <a:r>
              <a:rPr lang="en-US" dirty="0">
                <a:latin typeface="+mn-lt"/>
                <a:cs typeface="Arial" pitchFamily="34" charset="0"/>
              </a:rPr>
              <a:t> (de forma </a:t>
            </a:r>
            <a:r>
              <a:rPr lang="en-US" dirty="0" err="1">
                <a:latin typeface="+mn-lt"/>
                <a:cs typeface="Arial" pitchFamily="34" charset="0"/>
              </a:rPr>
              <a:t>nativa</a:t>
            </a:r>
            <a:r>
              <a:rPr lang="en-US" dirty="0">
                <a:latin typeface="+mn-lt"/>
                <a:cs typeface="Arial" pitchFamily="34" charset="0"/>
              </a:rPr>
              <a:t>) </a:t>
            </a:r>
          </a:p>
          <a:p>
            <a:pPr marL="171450" indent="-171450">
              <a:buFont typeface="Arial" panose="020B0604020202020204" pitchFamily="34" charset="0"/>
              <a:buChar char="•"/>
            </a:pPr>
            <a:r>
              <a:rPr lang="en-US" b="1" dirty="0">
                <a:latin typeface="+mn-lt"/>
                <a:cs typeface="Arial" pitchFamily="34" charset="0"/>
              </a:rPr>
              <a:t>Estado de </a:t>
            </a:r>
            <a:r>
              <a:rPr lang="en-US" b="1" dirty="0" err="1">
                <a:latin typeface="+mn-lt"/>
                <a:cs typeface="Arial" pitchFamily="34" charset="0"/>
              </a:rPr>
              <a:t>Sesión</a:t>
            </a:r>
            <a:br>
              <a:rPr lang="en-US" dirty="0">
                <a:latin typeface="+mn-lt"/>
                <a:cs typeface="Arial" pitchFamily="34" charset="0"/>
              </a:rPr>
            </a:br>
            <a:r>
              <a:rPr lang="en-US" dirty="0">
                <a:latin typeface="+mn-lt"/>
                <a:cs typeface="Arial" pitchFamily="34" charset="0"/>
              </a:rPr>
              <a:t>Una session es una </a:t>
            </a:r>
            <a:r>
              <a:rPr lang="en-US" dirty="0" err="1">
                <a:latin typeface="+mn-lt"/>
                <a:cs typeface="Arial" pitchFamily="34" charset="0"/>
              </a:rPr>
              <a:t>construcción</a:t>
            </a:r>
            <a:r>
              <a:rPr lang="en-US" dirty="0">
                <a:latin typeface="+mn-lt"/>
                <a:cs typeface="Arial" pitchFamily="34" charset="0"/>
              </a:rPr>
              <a:t> </a:t>
            </a:r>
            <a:r>
              <a:rPr lang="en-US" dirty="0" err="1">
                <a:latin typeface="+mn-lt"/>
                <a:cs typeface="Arial" pitchFamily="34" charset="0"/>
              </a:rPr>
              <a:t>lógica</a:t>
            </a:r>
            <a:r>
              <a:rPr lang="en-US" dirty="0">
                <a:latin typeface="+mn-lt"/>
                <a:cs typeface="Arial" pitchFamily="34" charset="0"/>
              </a:rPr>
              <a:t> que </a:t>
            </a:r>
            <a:r>
              <a:rPr lang="en-US" dirty="0" err="1">
                <a:latin typeface="+mn-lt"/>
                <a:cs typeface="Arial" pitchFamily="34" charset="0"/>
              </a:rPr>
              <a:t>establece</a:t>
            </a:r>
            <a:r>
              <a:rPr lang="en-US" dirty="0">
                <a:latin typeface="+mn-lt"/>
                <a:cs typeface="Arial" pitchFamily="34" charset="0"/>
              </a:rPr>
              <a:t> </a:t>
            </a:r>
            <a:r>
              <a:rPr lang="en-US" dirty="0" err="1">
                <a:latin typeface="+mn-lt"/>
                <a:cs typeface="Arial" pitchFamily="34" charset="0"/>
              </a:rPr>
              <a:t>persistencia</a:t>
            </a:r>
            <a:r>
              <a:rPr lang="en-US" dirty="0">
                <a:latin typeface="+mn-lt"/>
                <a:cs typeface="Arial" pitchFamily="34" charset="0"/>
              </a:rPr>
              <a:t> (o </a:t>
            </a:r>
            <a:r>
              <a:rPr lang="en-US" dirty="0" err="1">
                <a:latin typeface="+mn-lt"/>
                <a:cs typeface="Arial" pitchFamily="34" charset="0"/>
              </a:rPr>
              <a:t>estado</a:t>
            </a:r>
            <a:r>
              <a:rPr lang="en-US" dirty="0">
                <a:latin typeface="+mn-lt"/>
                <a:cs typeface="Arial" pitchFamily="34" charset="0"/>
              </a:rPr>
              <a:t>) entre las </a:t>
            </a:r>
            <a:r>
              <a:rPr lang="en-US" dirty="0" err="1">
                <a:latin typeface="+mn-lt"/>
                <a:cs typeface="Arial" pitchFamily="34" charset="0"/>
              </a:rPr>
              <a:t>distintas</a:t>
            </a:r>
            <a:r>
              <a:rPr lang="en-US" dirty="0">
                <a:latin typeface="+mn-lt"/>
                <a:cs typeface="Arial" pitchFamily="34" charset="0"/>
              </a:rPr>
              <a:t> </a:t>
            </a:r>
            <a:r>
              <a:rPr lang="en-US" dirty="0" err="1">
                <a:latin typeface="+mn-lt"/>
                <a:cs typeface="Arial" pitchFamily="34" charset="0"/>
              </a:rPr>
              <a:t>visualizaciones</a:t>
            </a:r>
            <a:r>
              <a:rPr lang="en-US" dirty="0">
                <a:latin typeface="+mn-lt"/>
                <a:cs typeface="Arial" pitchFamily="34" charset="0"/>
              </a:rPr>
              <a:t> de </a:t>
            </a:r>
            <a:r>
              <a:rPr lang="en-US" dirty="0" err="1">
                <a:latin typeface="+mn-lt"/>
                <a:cs typeface="Arial" pitchFamily="34" charset="0"/>
              </a:rPr>
              <a:t>páginas</a:t>
            </a:r>
            <a:r>
              <a:rPr lang="en-US" dirty="0">
                <a:latin typeface="+mn-lt"/>
                <a:cs typeface="Arial" pitchFamily="34" charset="0"/>
              </a:rPr>
              <a:t>. </a:t>
            </a:r>
            <a:r>
              <a:rPr lang="en-US" dirty="0" err="1">
                <a:latin typeface="+mn-lt"/>
                <a:cs typeface="Arial" pitchFamily="34" charset="0"/>
              </a:rPr>
              <a:t>Cada</a:t>
            </a:r>
            <a:r>
              <a:rPr lang="en-US" dirty="0">
                <a:latin typeface="+mn-lt"/>
                <a:cs typeface="Arial" pitchFamily="34" charset="0"/>
              </a:rPr>
              <a:t> </a:t>
            </a:r>
            <a:r>
              <a:rPr lang="en-US" dirty="0" err="1">
                <a:latin typeface="+mn-lt"/>
                <a:cs typeface="Arial" pitchFamily="34" charset="0"/>
              </a:rPr>
              <a:t>sesión</a:t>
            </a:r>
            <a:r>
              <a:rPr lang="en-US" dirty="0">
                <a:latin typeface="+mn-lt"/>
                <a:cs typeface="Arial" pitchFamily="34" charset="0"/>
              </a:rPr>
              <a:t> </a:t>
            </a:r>
            <a:r>
              <a:rPr lang="en-US" dirty="0" err="1">
                <a:latin typeface="+mn-lt"/>
                <a:cs typeface="Arial" pitchFamily="34" charset="0"/>
              </a:rPr>
              <a:t>cuenta</a:t>
            </a:r>
            <a:r>
              <a:rPr lang="en-US" dirty="0">
                <a:latin typeface="+mn-lt"/>
                <a:cs typeface="Arial" pitchFamily="34" charset="0"/>
              </a:rPr>
              <a:t> con un </a:t>
            </a:r>
            <a:r>
              <a:rPr lang="en-US" dirty="0" err="1">
                <a:latin typeface="+mn-lt"/>
                <a:cs typeface="Arial" pitchFamily="34" charset="0"/>
              </a:rPr>
              <a:t>indentificador</a:t>
            </a:r>
            <a:r>
              <a:rPr lang="en-US" dirty="0">
                <a:latin typeface="+mn-lt"/>
                <a:cs typeface="Arial" pitchFamily="34" charset="0"/>
              </a:rPr>
              <a:t> </a:t>
            </a:r>
            <a:r>
              <a:rPr lang="en-US" dirty="0" err="1">
                <a:latin typeface="+mn-lt"/>
                <a:cs typeface="Arial" pitchFamily="34" charset="0"/>
              </a:rPr>
              <a:t>único</a:t>
            </a:r>
            <a:r>
              <a:rPr lang="en-US" dirty="0">
                <a:latin typeface="+mn-lt"/>
                <a:cs typeface="Arial" pitchFamily="34" charset="0"/>
              </a:rPr>
              <a:t>. El motor de APEX </a:t>
            </a:r>
            <a:r>
              <a:rPr lang="en-US" dirty="0" err="1">
                <a:latin typeface="+mn-lt"/>
                <a:cs typeface="Arial" pitchFamily="34" charset="0"/>
              </a:rPr>
              <a:t>utiliza</a:t>
            </a:r>
            <a:r>
              <a:rPr lang="en-US" dirty="0">
                <a:latin typeface="+mn-lt"/>
                <a:cs typeface="Arial" pitchFamily="34" charset="0"/>
              </a:rPr>
              <a:t> </a:t>
            </a:r>
            <a:r>
              <a:rPr lang="en-US" dirty="0" err="1">
                <a:latin typeface="+mn-lt"/>
                <a:cs typeface="Arial" pitchFamily="34" charset="0"/>
              </a:rPr>
              <a:t>este</a:t>
            </a:r>
            <a:r>
              <a:rPr lang="en-US" dirty="0">
                <a:latin typeface="+mn-lt"/>
                <a:cs typeface="Arial" pitchFamily="34" charset="0"/>
              </a:rPr>
              <a:t> </a:t>
            </a:r>
            <a:r>
              <a:rPr lang="en-US" dirty="0" err="1">
                <a:latin typeface="+mn-lt"/>
                <a:cs typeface="Arial" pitchFamily="34" charset="0"/>
              </a:rPr>
              <a:t>identificador</a:t>
            </a:r>
            <a:r>
              <a:rPr lang="en-US" dirty="0">
                <a:latin typeface="+mn-lt"/>
                <a:cs typeface="Arial" pitchFamily="34" charset="0"/>
              </a:rPr>
              <a:t> ( o session ID) para </a:t>
            </a:r>
            <a:r>
              <a:rPr lang="en-US" dirty="0" err="1">
                <a:latin typeface="+mn-lt"/>
                <a:cs typeface="Arial" pitchFamily="34" charset="0"/>
              </a:rPr>
              <a:t>almacenar</a:t>
            </a:r>
            <a:r>
              <a:rPr lang="en-US" dirty="0">
                <a:latin typeface="+mn-lt"/>
                <a:cs typeface="Arial" pitchFamily="34" charset="0"/>
              </a:rPr>
              <a:t> y </a:t>
            </a:r>
            <a:r>
              <a:rPr lang="en-US" dirty="0" err="1">
                <a:latin typeface="+mn-lt"/>
                <a:cs typeface="Arial" pitchFamily="34" charset="0"/>
              </a:rPr>
              <a:t>recibir</a:t>
            </a:r>
            <a:r>
              <a:rPr lang="en-US" dirty="0">
                <a:latin typeface="+mn-lt"/>
                <a:cs typeface="Arial" pitchFamily="34" charset="0"/>
              </a:rPr>
              <a:t> </a:t>
            </a:r>
            <a:r>
              <a:rPr lang="en-US" dirty="0" err="1">
                <a:latin typeface="+mn-lt"/>
                <a:cs typeface="Arial" pitchFamily="34" charset="0"/>
              </a:rPr>
              <a:t>ciertos</a:t>
            </a:r>
            <a:r>
              <a:rPr lang="en-US" dirty="0">
                <a:latin typeface="+mn-lt"/>
                <a:cs typeface="Arial" pitchFamily="34" charset="0"/>
              </a:rPr>
              <a:t> </a:t>
            </a:r>
            <a:r>
              <a:rPr lang="en-US" dirty="0" err="1">
                <a:latin typeface="+mn-lt"/>
                <a:cs typeface="Arial" pitchFamily="34" charset="0"/>
              </a:rPr>
              <a:t>datos</a:t>
            </a:r>
            <a:r>
              <a:rPr lang="en-US" dirty="0">
                <a:latin typeface="+mn-lt"/>
                <a:cs typeface="Arial" pitchFamily="34" charset="0"/>
              </a:rPr>
              <a:t> de la </a:t>
            </a:r>
            <a:r>
              <a:rPr lang="en-US" dirty="0" err="1">
                <a:latin typeface="+mn-lt"/>
                <a:cs typeface="Arial" pitchFamily="34" charset="0"/>
              </a:rPr>
              <a:t>carga</a:t>
            </a:r>
            <a:r>
              <a:rPr lang="en-US" dirty="0">
                <a:latin typeface="+mn-lt"/>
                <a:cs typeface="Arial" pitchFamily="34" charset="0"/>
              </a:rPr>
              <a:t> de la </a:t>
            </a:r>
            <a:r>
              <a:rPr lang="en-US" dirty="0" err="1">
                <a:latin typeface="+mn-lt"/>
                <a:cs typeface="Arial" pitchFamily="34" charset="0"/>
              </a:rPr>
              <a:t>aplicación</a:t>
            </a:r>
            <a:r>
              <a:rPr lang="en-US" dirty="0">
                <a:latin typeface="+mn-lt"/>
                <a:cs typeface="Arial" pitchFamily="34" charset="0"/>
              </a:rPr>
              <a:t> (</a:t>
            </a:r>
            <a:r>
              <a:rPr lang="en-US" dirty="0" err="1">
                <a:latin typeface="+mn-lt"/>
                <a:cs typeface="Arial" pitchFamily="34" charset="0"/>
              </a:rPr>
              <a:t>estado</a:t>
            </a:r>
            <a:r>
              <a:rPr lang="en-US" dirty="0">
                <a:latin typeface="+mn-lt"/>
                <a:cs typeface="Arial" pitchFamily="34" charset="0"/>
              </a:rPr>
              <a:t> de </a:t>
            </a:r>
            <a:r>
              <a:rPr lang="en-US" dirty="0" err="1">
                <a:latin typeface="+mn-lt"/>
                <a:cs typeface="Arial" pitchFamily="34" charset="0"/>
              </a:rPr>
              <a:t>sesion</a:t>
            </a:r>
            <a:r>
              <a:rPr lang="en-US" dirty="0">
                <a:latin typeface="+mn-lt"/>
                <a:cs typeface="Arial" pitchFamily="34" charset="0"/>
              </a:rPr>
              <a:t>) antes y </a:t>
            </a:r>
            <a:r>
              <a:rPr lang="en-US" dirty="0" err="1">
                <a:latin typeface="+mn-lt"/>
                <a:cs typeface="Arial" pitchFamily="34" charset="0"/>
              </a:rPr>
              <a:t>despues</a:t>
            </a:r>
            <a:r>
              <a:rPr lang="en-US" dirty="0">
                <a:latin typeface="+mn-lt"/>
                <a:cs typeface="Arial" pitchFamily="34" charset="0"/>
              </a:rPr>
              <a:t> de la </a:t>
            </a:r>
            <a:r>
              <a:rPr lang="en-US" dirty="0" err="1">
                <a:latin typeface="+mn-lt"/>
                <a:cs typeface="Arial" pitchFamily="34" charset="0"/>
              </a:rPr>
              <a:t>visualización</a:t>
            </a:r>
            <a:r>
              <a:rPr lang="en-US" dirty="0">
                <a:latin typeface="+mn-lt"/>
                <a:cs typeface="Arial" pitchFamily="34" charset="0"/>
              </a:rPr>
              <a:t> de </a:t>
            </a:r>
            <a:r>
              <a:rPr lang="en-US" dirty="0" err="1">
                <a:latin typeface="+mn-lt"/>
                <a:cs typeface="Arial" pitchFamily="34" charset="0"/>
              </a:rPr>
              <a:t>cada</a:t>
            </a:r>
            <a:r>
              <a:rPr lang="en-US" dirty="0">
                <a:latin typeface="+mn-lt"/>
                <a:cs typeface="Arial" pitchFamily="34" charset="0"/>
              </a:rPr>
              <a:t> </a:t>
            </a:r>
            <a:r>
              <a:rPr lang="en-US" dirty="0" err="1">
                <a:latin typeface="+mn-lt"/>
                <a:cs typeface="Arial" pitchFamily="34" charset="0"/>
              </a:rPr>
              <a:t>página</a:t>
            </a:r>
            <a:r>
              <a:rPr lang="en-US" dirty="0">
                <a:latin typeface="+mn-lt"/>
                <a:cs typeface="Arial" pitchFamily="34" charset="0"/>
              </a:rPr>
              <a:t>. </a:t>
            </a:r>
            <a:r>
              <a:rPr lang="en-US" dirty="0" err="1">
                <a:latin typeface="+mn-lt"/>
                <a:cs typeface="Arial" pitchFamily="34" charset="0"/>
              </a:rPr>
              <a:t>Ya</a:t>
            </a:r>
            <a:r>
              <a:rPr lang="en-US" dirty="0">
                <a:latin typeface="+mn-lt"/>
                <a:cs typeface="Arial" pitchFamily="34" charset="0"/>
              </a:rPr>
              <a:t> que las </a:t>
            </a:r>
            <a:r>
              <a:rPr lang="en-US" dirty="0" err="1">
                <a:latin typeface="+mn-lt"/>
                <a:cs typeface="Arial" pitchFamily="34" charset="0"/>
              </a:rPr>
              <a:t>sesiones</a:t>
            </a:r>
            <a:r>
              <a:rPr lang="en-US" dirty="0">
                <a:latin typeface="+mn-lt"/>
                <a:cs typeface="Arial" pitchFamily="34" charset="0"/>
              </a:rPr>
              <a:t> son </a:t>
            </a:r>
            <a:r>
              <a:rPr lang="en-US" dirty="0" err="1">
                <a:latin typeface="+mn-lt"/>
                <a:cs typeface="Arial" pitchFamily="34" charset="0"/>
              </a:rPr>
              <a:t>completamente</a:t>
            </a:r>
            <a:r>
              <a:rPr lang="en-US" dirty="0">
                <a:latin typeface="+mn-lt"/>
                <a:cs typeface="Arial" pitchFamily="34" charset="0"/>
              </a:rPr>
              <a:t> </a:t>
            </a:r>
            <a:r>
              <a:rPr lang="en-US" dirty="0" err="1">
                <a:latin typeface="+mn-lt"/>
                <a:cs typeface="Arial" pitchFamily="34" charset="0"/>
              </a:rPr>
              <a:t>independientes</a:t>
            </a:r>
            <a:r>
              <a:rPr lang="en-US" dirty="0">
                <a:latin typeface="+mn-lt"/>
                <a:cs typeface="Arial" pitchFamily="34" charset="0"/>
              </a:rPr>
              <a:t> una de </a:t>
            </a:r>
            <a:r>
              <a:rPr lang="en-US" dirty="0" err="1">
                <a:latin typeface="+mn-lt"/>
                <a:cs typeface="Arial" pitchFamily="34" charset="0"/>
              </a:rPr>
              <a:t>otra</a:t>
            </a:r>
            <a:r>
              <a:rPr lang="en-US" dirty="0">
                <a:latin typeface="+mn-lt"/>
                <a:cs typeface="Arial" pitchFamily="34" charset="0"/>
              </a:rPr>
              <a:t>, </a:t>
            </a:r>
            <a:r>
              <a:rPr lang="en-US" dirty="0" err="1">
                <a:latin typeface="+mn-lt"/>
                <a:cs typeface="Arial" pitchFamily="34" charset="0"/>
              </a:rPr>
              <a:t>cualquier</a:t>
            </a:r>
            <a:r>
              <a:rPr lang="en-US" dirty="0">
                <a:latin typeface="+mn-lt"/>
                <a:cs typeface="Arial" pitchFamily="34" charset="0"/>
              </a:rPr>
              <a:t> </a:t>
            </a:r>
            <a:r>
              <a:rPr lang="en-US" dirty="0" err="1">
                <a:latin typeface="+mn-lt"/>
                <a:cs typeface="Arial" pitchFamily="34" charset="0"/>
              </a:rPr>
              <a:t>número</a:t>
            </a:r>
            <a:r>
              <a:rPr lang="en-US" dirty="0">
                <a:latin typeface="+mn-lt"/>
                <a:cs typeface="Arial" pitchFamily="34" charset="0"/>
              </a:rPr>
              <a:t> de </a:t>
            </a:r>
            <a:r>
              <a:rPr lang="en-US" dirty="0" err="1">
                <a:latin typeface="+mn-lt"/>
                <a:cs typeface="Arial" pitchFamily="34" charset="0"/>
              </a:rPr>
              <a:t>sesiones</a:t>
            </a:r>
            <a:r>
              <a:rPr lang="en-US" dirty="0">
                <a:latin typeface="+mn-lt"/>
                <a:cs typeface="Arial" pitchFamily="34" charset="0"/>
              </a:rPr>
              <a:t> </a:t>
            </a:r>
            <a:r>
              <a:rPr lang="en-US" dirty="0" err="1">
                <a:latin typeface="+mn-lt"/>
                <a:cs typeface="Arial" pitchFamily="34" charset="0"/>
              </a:rPr>
              <a:t>puede</a:t>
            </a:r>
            <a:r>
              <a:rPr lang="en-US" dirty="0">
                <a:latin typeface="+mn-lt"/>
                <a:cs typeface="Arial" pitchFamily="34" charset="0"/>
              </a:rPr>
              <a:t> </a:t>
            </a:r>
            <a:r>
              <a:rPr lang="en-US" dirty="0" err="1">
                <a:latin typeface="+mn-lt"/>
                <a:cs typeface="Arial" pitchFamily="34" charset="0"/>
              </a:rPr>
              <a:t>existir</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la base de </a:t>
            </a:r>
            <a:r>
              <a:rPr lang="en-US" dirty="0" err="1">
                <a:latin typeface="+mn-lt"/>
                <a:cs typeface="Arial" pitchFamily="34" charset="0"/>
              </a:rPr>
              <a:t>datos</a:t>
            </a:r>
            <a:r>
              <a:rPr lang="en-US" dirty="0">
                <a:latin typeface="+mn-lt"/>
                <a:cs typeface="Arial" pitchFamily="34" charset="0"/>
              </a:rPr>
              <a:t> a la </a:t>
            </a:r>
            <a:r>
              <a:rPr lang="en-US" dirty="0" err="1">
                <a:latin typeface="+mn-lt"/>
                <a:cs typeface="Arial" pitchFamily="34" charset="0"/>
              </a:rPr>
              <a:t>vez</a:t>
            </a:r>
            <a:r>
              <a:rPr lang="en-US" dirty="0">
                <a:latin typeface="+mn-lt"/>
                <a:cs typeface="Arial" pitchFamily="34" charset="0"/>
              </a:rPr>
              <a:t>. Un </a:t>
            </a:r>
            <a:r>
              <a:rPr lang="en-US" dirty="0" err="1">
                <a:latin typeface="+mn-lt"/>
                <a:cs typeface="Arial" pitchFamily="34" charset="0"/>
              </a:rPr>
              <a:t>usuario</a:t>
            </a:r>
            <a:r>
              <a:rPr lang="en-US" dirty="0">
                <a:latin typeface="+mn-lt"/>
                <a:cs typeface="Arial" pitchFamily="34" charset="0"/>
              </a:rPr>
              <a:t> </a:t>
            </a:r>
            <a:r>
              <a:rPr lang="en-US" dirty="0" err="1">
                <a:latin typeface="+mn-lt"/>
                <a:cs typeface="Arial" pitchFamily="34" charset="0"/>
              </a:rPr>
              <a:t>también</a:t>
            </a:r>
            <a:r>
              <a:rPr lang="en-US" dirty="0">
                <a:latin typeface="+mn-lt"/>
                <a:cs typeface="Arial" pitchFamily="34" charset="0"/>
              </a:rPr>
              <a:t> </a:t>
            </a:r>
            <a:r>
              <a:rPr lang="en-US" dirty="0" err="1">
                <a:latin typeface="+mn-lt"/>
                <a:cs typeface="Arial" pitchFamily="34" charset="0"/>
              </a:rPr>
              <a:t>puede</a:t>
            </a:r>
            <a:r>
              <a:rPr lang="en-US" dirty="0">
                <a:latin typeface="+mn-lt"/>
                <a:cs typeface="Arial" pitchFamily="34" charset="0"/>
              </a:rPr>
              <a:t> </a:t>
            </a:r>
            <a:r>
              <a:rPr lang="en-US" dirty="0" err="1">
                <a:latin typeface="+mn-lt"/>
                <a:cs typeface="Arial" pitchFamily="34" charset="0"/>
              </a:rPr>
              <a:t>ejecutar</a:t>
            </a:r>
            <a:r>
              <a:rPr lang="en-US" dirty="0">
                <a:latin typeface="+mn-lt"/>
                <a:cs typeface="Arial" pitchFamily="34" charset="0"/>
              </a:rPr>
              <a:t> multiples </a:t>
            </a:r>
            <a:r>
              <a:rPr lang="en-US" dirty="0" err="1">
                <a:latin typeface="+mn-lt"/>
                <a:cs typeface="Arial" pitchFamily="34" charset="0"/>
              </a:rPr>
              <a:t>instancias</a:t>
            </a:r>
            <a:r>
              <a:rPr lang="en-US" dirty="0">
                <a:latin typeface="+mn-lt"/>
                <a:cs typeface="Arial" pitchFamily="34" charset="0"/>
              </a:rPr>
              <a:t> de una </a:t>
            </a:r>
            <a:r>
              <a:rPr lang="en-US" dirty="0" err="1">
                <a:latin typeface="+mn-lt"/>
                <a:cs typeface="Arial" pitchFamily="34" charset="0"/>
              </a:rPr>
              <a:t>aplicación</a:t>
            </a:r>
            <a:r>
              <a:rPr lang="en-US" dirty="0">
                <a:latin typeface="+mn-lt"/>
                <a:cs typeface="Arial" pitchFamily="34" charset="0"/>
              </a:rPr>
              <a:t> de forma </a:t>
            </a:r>
            <a:r>
              <a:rPr lang="en-US" dirty="0" err="1">
                <a:latin typeface="+mn-lt"/>
                <a:cs typeface="Arial" pitchFamily="34" charset="0"/>
              </a:rPr>
              <a:t>simultánea</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a:t>
            </a:r>
            <a:r>
              <a:rPr lang="en-US" dirty="0" err="1">
                <a:latin typeface="+mn-lt"/>
                <a:cs typeface="Arial" pitchFamily="34" charset="0"/>
              </a:rPr>
              <a:t>distintos</a:t>
            </a:r>
            <a:r>
              <a:rPr lang="en-US" dirty="0">
                <a:latin typeface="+mn-lt"/>
                <a:cs typeface="Arial" pitchFamily="34" charset="0"/>
              </a:rPr>
              <a:t> </a:t>
            </a:r>
            <a:r>
              <a:rPr lang="en-US" dirty="0" err="1">
                <a:latin typeface="+mn-lt"/>
                <a:cs typeface="Arial" pitchFamily="34" charset="0"/>
              </a:rPr>
              <a:t>navegadores</a:t>
            </a:r>
            <a:r>
              <a:rPr lang="en-US" dirty="0">
                <a:latin typeface="+mn-lt"/>
                <a:cs typeface="Arial" pitchFamily="34" charset="0"/>
              </a:rPr>
              <a:t>.</a:t>
            </a:r>
            <a:br>
              <a:rPr lang="en-US" dirty="0">
                <a:latin typeface="+mn-lt"/>
                <a:cs typeface="Arial" pitchFamily="34" charset="0"/>
              </a:rPr>
            </a:br>
            <a:r>
              <a:rPr lang="en-US" dirty="0" err="1">
                <a:latin typeface="+mn-lt"/>
                <a:cs typeface="Arial" pitchFamily="34" charset="0"/>
              </a:rPr>
              <a:t>Estas</a:t>
            </a:r>
            <a:r>
              <a:rPr lang="en-US" dirty="0">
                <a:latin typeface="+mn-lt"/>
                <a:cs typeface="Arial" pitchFamily="34" charset="0"/>
              </a:rPr>
              <a:t> </a:t>
            </a:r>
            <a:r>
              <a:rPr lang="en-US" dirty="0" err="1">
                <a:latin typeface="+mn-lt"/>
                <a:cs typeface="Arial" pitchFamily="34" charset="0"/>
              </a:rPr>
              <a:t>sesiones</a:t>
            </a:r>
            <a:r>
              <a:rPr lang="en-US" dirty="0">
                <a:latin typeface="+mn-lt"/>
                <a:cs typeface="Arial" pitchFamily="34" charset="0"/>
              </a:rPr>
              <a:t> de APEX son </a:t>
            </a:r>
            <a:r>
              <a:rPr lang="en-US" dirty="0" err="1">
                <a:latin typeface="+mn-lt"/>
                <a:cs typeface="Arial" pitchFamily="34" charset="0"/>
              </a:rPr>
              <a:t>lógica</a:t>
            </a:r>
            <a:r>
              <a:rPr lang="en-US" dirty="0">
                <a:latin typeface="+mn-lt"/>
                <a:cs typeface="Arial" pitchFamily="34" charset="0"/>
              </a:rPr>
              <a:t> y </a:t>
            </a:r>
            <a:r>
              <a:rPr lang="en-US" dirty="0" err="1">
                <a:latin typeface="+mn-lt"/>
                <a:cs typeface="Arial" pitchFamily="34" charset="0"/>
              </a:rPr>
              <a:t>físicamente</a:t>
            </a:r>
            <a:r>
              <a:rPr lang="en-US" dirty="0">
                <a:latin typeface="+mn-lt"/>
                <a:cs typeface="Arial" pitchFamily="34" charset="0"/>
              </a:rPr>
              <a:t> </a:t>
            </a:r>
            <a:r>
              <a:rPr lang="en-US" dirty="0" err="1">
                <a:latin typeface="+mn-lt"/>
                <a:cs typeface="Arial" pitchFamily="34" charset="0"/>
              </a:rPr>
              <a:t>distintas</a:t>
            </a:r>
            <a:r>
              <a:rPr lang="en-US" dirty="0">
                <a:latin typeface="+mn-lt"/>
                <a:cs typeface="Arial" pitchFamily="34" charset="0"/>
              </a:rPr>
              <a:t> de las </a:t>
            </a:r>
            <a:r>
              <a:rPr lang="en-US" dirty="0" err="1">
                <a:latin typeface="+mn-lt"/>
                <a:cs typeface="Arial" pitchFamily="34" charset="0"/>
              </a:rPr>
              <a:t>sesiones</a:t>
            </a:r>
            <a:r>
              <a:rPr lang="en-US" dirty="0">
                <a:latin typeface="+mn-lt"/>
                <a:cs typeface="Arial" pitchFamily="34" charset="0"/>
              </a:rPr>
              <a:t> de base de </a:t>
            </a:r>
            <a:r>
              <a:rPr lang="en-US" dirty="0" err="1">
                <a:latin typeface="+mn-lt"/>
                <a:cs typeface="Arial" pitchFamily="34" charset="0"/>
              </a:rPr>
              <a:t>datos</a:t>
            </a:r>
            <a:r>
              <a:rPr lang="en-US" dirty="0">
                <a:latin typeface="+mn-lt"/>
                <a:cs typeface="Arial" pitchFamily="34" charset="0"/>
              </a:rPr>
              <a:t> </a:t>
            </a:r>
            <a:r>
              <a:rPr lang="en-US" dirty="0" err="1">
                <a:latin typeface="+mn-lt"/>
                <a:cs typeface="Arial" pitchFamily="34" charset="0"/>
              </a:rPr>
              <a:t>utilizadas</a:t>
            </a:r>
            <a:r>
              <a:rPr lang="en-US" dirty="0">
                <a:latin typeface="+mn-lt"/>
                <a:cs typeface="Arial" pitchFamily="34" charset="0"/>
              </a:rPr>
              <a:t> para </a:t>
            </a:r>
            <a:r>
              <a:rPr lang="en-US" dirty="0" err="1">
                <a:latin typeface="+mn-lt"/>
                <a:cs typeface="Arial" pitchFamily="34" charset="0"/>
              </a:rPr>
              <a:t>solicitar</a:t>
            </a:r>
            <a:r>
              <a:rPr lang="en-US" dirty="0">
                <a:latin typeface="+mn-lt"/>
                <a:cs typeface="Arial" pitchFamily="34" charset="0"/>
              </a:rPr>
              <a:t> los </a:t>
            </a:r>
            <a:r>
              <a:rPr lang="en-US" dirty="0" err="1">
                <a:latin typeface="+mn-lt"/>
                <a:cs typeface="Arial" pitchFamily="34" charset="0"/>
              </a:rPr>
              <a:t>servicios</a:t>
            </a:r>
            <a:r>
              <a:rPr lang="en-US" dirty="0">
                <a:latin typeface="+mn-lt"/>
                <a:cs typeface="Arial" pitchFamily="34" charset="0"/>
              </a:rPr>
              <a:t> de </a:t>
            </a:r>
            <a:r>
              <a:rPr lang="en-US" dirty="0" err="1">
                <a:latin typeface="+mn-lt"/>
                <a:cs typeface="Arial" pitchFamily="34" charset="0"/>
              </a:rPr>
              <a:t>página</a:t>
            </a:r>
            <a:r>
              <a:rPr lang="en-US" dirty="0">
                <a:latin typeface="+mn-lt"/>
                <a:cs typeface="Arial" pitchFamily="34" charset="0"/>
              </a:rPr>
              <a:t>. Un </a:t>
            </a:r>
            <a:r>
              <a:rPr lang="en-US" dirty="0" err="1">
                <a:latin typeface="+mn-lt"/>
                <a:cs typeface="Arial" pitchFamily="34" charset="0"/>
              </a:rPr>
              <a:t>usuario</a:t>
            </a:r>
            <a:r>
              <a:rPr lang="en-US" dirty="0">
                <a:latin typeface="+mn-lt"/>
                <a:cs typeface="Arial" pitchFamily="34" charset="0"/>
              </a:rPr>
              <a:t> </a:t>
            </a:r>
            <a:r>
              <a:rPr lang="en-US" dirty="0" err="1">
                <a:latin typeface="+mn-lt"/>
                <a:cs typeface="Arial" pitchFamily="34" charset="0"/>
              </a:rPr>
              <a:t>ejecuta</a:t>
            </a:r>
            <a:r>
              <a:rPr lang="en-US" dirty="0">
                <a:latin typeface="+mn-lt"/>
                <a:cs typeface="Arial" pitchFamily="34" charset="0"/>
              </a:rPr>
              <a:t> una </a:t>
            </a:r>
            <a:r>
              <a:rPr lang="en-US" dirty="0" err="1">
                <a:latin typeface="+mn-lt"/>
                <a:cs typeface="Arial" pitchFamily="34" charset="0"/>
              </a:rPr>
              <a:t>aplicación</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una session </a:t>
            </a:r>
            <a:br>
              <a:rPr lang="en-US" dirty="0">
                <a:latin typeface="+mn-lt"/>
                <a:cs typeface="Arial" pitchFamily="34" charset="0"/>
              </a:rPr>
            </a:br>
            <a:r>
              <a:rPr lang="en-US" dirty="0">
                <a:latin typeface="+mn-lt"/>
                <a:cs typeface="Arial" pitchFamily="34" charset="0"/>
              </a:rPr>
              <a:t>Sessions are logically and physically distinct from Oracle database sessions used to service page requests. A user runs an application in a single Oracle Application Express session from sign in to sign out with a typical duration measured in minutes or hours. Each page requested during that session results in the Application Express engine creating or reusing an Oracle database session to access database resources. Often these database sessions last just a fraction of a second.</a:t>
            </a:r>
            <a:br>
              <a:rPr lang="en-US" dirty="0">
                <a:latin typeface="+mn-lt"/>
                <a:cs typeface="Arial" pitchFamily="34" charset="0"/>
              </a:rPr>
            </a:br>
            <a:r>
              <a:rPr lang="en-US" b="1" dirty="0">
                <a:latin typeface="+mn-lt"/>
                <a:cs typeface="Arial" pitchFamily="34" charset="0"/>
              </a:rPr>
              <a:t>Page Processing and Page Rendering</a:t>
            </a:r>
            <a:br>
              <a:rPr lang="en-US" dirty="0">
                <a:latin typeface="+mn-lt"/>
                <a:cs typeface="Arial" pitchFamily="34" charset="0"/>
              </a:rPr>
            </a:br>
            <a:r>
              <a:rPr lang="en-US" dirty="0">
                <a:latin typeface="+mn-lt"/>
                <a:cs typeface="Arial" pitchFamily="34" charset="0"/>
              </a:rPr>
              <a:t>When you create an application in Application Builder, you link pages together using tabs, navigation menus, buttons, or hypertext links. Each page can have buttons and items and can include application logic. You can branch from one page to the next using conditional navigation, perform calculations and validations, and display reports, calendars, and charts. You can generate reports, charts, and forms using built-in wizards, static HTML, or deliver more custom rendering with PL/SQL programming.</a:t>
            </a:r>
            <a:br>
              <a:rPr lang="en-US" dirty="0">
                <a:latin typeface="+mn-lt"/>
                <a:cs typeface="Arial" pitchFamily="34" charset="0"/>
              </a:rPr>
            </a:br>
            <a:r>
              <a:rPr lang="en-US" dirty="0">
                <a:latin typeface="+mn-lt"/>
                <a:cs typeface="Arial" pitchFamily="34" charset="0"/>
              </a:rPr>
              <a:t>The Application Express engine dynamically renders and processes pages based on data stored in Oracle database tables. To view a rendered version of your application, you request it from the Application Express engine with a URL. When you run an application, the Application Express engine relies on two processes: </a:t>
            </a:r>
            <a:r>
              <a:rPr lang="en-US" b="1" dirty="0">
                <a:latin typeface="+mn-lt"/>
                <a:cs typeface="Arial" pitchFamily="34" charset="0"/>
              </a:rPr>
              <a:t>Show Page</a:t>
            </a:r>
            <a:r>
              <a:rPr lang="en-US" dirty="0">
                <a:latin typeface="+mn-lt"/>
                <a:cs typeface="Arial" pitchFamily="34" charset="0"/>
              </a:rPr>
              <a:t> is the page rendering process. It assembles all the page attributes (including regions, items, and buttons) into a viewable HTML page.</a:t>
            </a:r>
          </a:p>
          <a:p>
            <a:r>
              <a:rPr lang="en-US" b="1" dirty="0">
                <a:latin typeface="+mn-lt"/>
                <a:cs typeface="Arial" pitchFamily="34" charset="0"/>
              </a:rPr>
              <a:t>Accept Page</a:t>
            </a:r>
            <a:r>
              <a:rPr lang="en-US" dirty="0">
                <a:latin typeface="+mn-lt"/>
                <a:cs typeface="Arial" pitchFamily="34" charset="0"/>
              </a:rPr>
              <a:t> performs page processing. It performs any computations, validations, processes, and branching.</a:t>
            </a:r>
          </a:p>
          <a:p>
            <a:r>
              <a:rPr lang="en-US" dirty="0">
                <a:latin typeface="+mn-lt"/>
                <a:cs typeface="Arial" pitchFamily="34" charset="0"/>
              </a:rPr>
              <a:t>When you request a page using a URL, the engine is running Show Page. When you submit a page, the Application Express engine is running Accept Page or performing page processing during which it saves the submitted values in the session cache and then performs any computations, validations, or processes.</a:t>
            </a:r>
            <a:br>
              <a:rPr lang="en-US" dirty="0">
                <a:latin typeface="+mn-lt"/>
                <a:cs typeface="Arial" pitchFamily="34" charset="0"/>
              </a:rPr>
            </a:br>
            <a:r>
              <a:rPr lang="en-US" b="1" dirty="0">
                <a:latin typeface="+mn-lt"/>
                <a:cs typeface="Arial" pitchFamily="34" charset="0"/>
              </a:rPr>
              <a:t>Application URL Syntax</a:t>
            </a:r>
            <a:br>
              <a:rPr lang="en-US" dirty="0">
                <a:latin typeface="+mn-lt"/>
                <a:cs typeface="Arial" pitchFamily="34" charset="0"/>
              </a:rPr>
            </a:br>
            <a:r>
              <a:rPr lang="en-US" dirty="0">
                <a:latin typeface="+mn-lt"/>
                <a:cs typeface="Arial" pitchFamily="34" charset="0"/>
              </a:rPr>
              <a:t>When you run a page, the URL that displays in your browser indicates the location of Oracle Application Express and identifies the address of Oracle Application Express, the application ID, page number, and session ID. For example:</a:t>
            </a:r>
          </a:p>
          <a:p>
            <a:r>
              <a:rPr lang="en-US" dirty="0">
                <a:latin typeface="+mn-lt"/>
                <a:cs typeface="Arial" pitchFamily="34" charset="0"/>
              </a:rPr>
              <a:t>http://apex.somewhere.com/pls/apex/f?p=4952:1:220883407765693447 This example indicates:</a:t>
            </a:r>
          </a:p>
          <a:p>
            <a:r>
              <a:rPr lang="en-US" dirty="0">
                <a:latin typeface="+mn-lt"/>
                <a:cs typeface="Arial" pitchFamily="34" charset="0"/>
              </a:rPr>
              <a:t>http: is the scheme.</a:t>
            </a:r>
          </a:p>
          <a:p>
            <a:r>
              <a:rPr lang="en-US" dirty="0">
                <a:latin typeface="+mn-lt"/>
                <a:cs typeface="Arial" pitchFamily="34" charset="0"/>
              </a:rPr>
              <a:t>apex.somewhere.com is the domain name of the server. It can also include a port number or an IP address.</a:t>
            </a:r>
          </a:p>
          <a:p>
            <a:r>
              <a:rPr lang="en-US" dirty="0">
                <a:latin typeface="+mn-lt"/>
                <a:cs typeface="Arial" pitchFamily="34" charset="0"/>
              </a:rPr>
              <a:t>pls is the indicator to use the </a:t>
            </a:r>
            <a:r>
              <a:rPr lang="en-US" dirty="0" err="1">
                <a:latin typeface="+mn-lt"/>
                <a:cs typeface="Arial" pitchFamily="34" charset="0"/>
              </a:rPr>
              <a:t>mod_plsql</a:t>
            </a:r>
            <a:r>
              <a:rPr lang="en-US" dirty="0">
                <a:latin typeface="+mn-lt"/>
                <a:cs typeface="Arial" pitchFamily="34" charset="0"/>
              </a:rPr>
              <a:t> cartridge (if applicable)</a:t>
            </a:r>
          </a:p>
          <a:p>
            <a:r>
              <a:rPr lang="en-US" dirty="0">
                <a:latin typeface="+mn-lt"/>
                <a:cs typeface="Arial" pitchFamily="34" charset="0"/>
              </a:rPr>
              <a:t>apex is the Database Access Descriptor (DAD) name. The DAD describes how HTTP Server connects to the database server so that it can fulfill an HTTP request. The default value is apex.</a:t>
            </a:r>
          </a:p>
          <a:p>
            <a:r>
              <a:rPr lang="en-US" dirty="0" err="1">
                <a:latin typeface="+mn-lt"/>
                <a:cs typeface="Arial" pitchFamily="34" charset="0"/>
              </a:rPr>
              <a:t>f?p</a:t>
            </a:r>
            <a:r>
              <a:rPr lang="en-US" dirty="0">
                <a:latin typeface="+mn-lt"/>
                <a:cs typeface="Arial" pitchFamily="34" charset="0"/>
              </a:rPr>
              <a:t>= is a prefix used by Oracle Application Express to route the request to the correct engine process.</a:t>
            </a:r>
          </a:p>
          <a:p>
            <a:r>
              <a:rPr lang="en-US" dirty="0">
                <a:latin typeface="+mn-lt"/>
                <a:cs typeface="Arial" pitchFamily="34" charset="0"/>
              </a:rPr>
              <a:t>4952 is the ID of the application being called. The application ID is a unique number that identifies each application.</a:t>
            </a:r>
          </a:p>
          <a:p>
            <a:r>
              <a:rPr lang="en-US" dirty="0">
                <a:latin typeface="+mn-lt"/>
                <a:cs typeface="Arial" pitchFamily="34" charset="0"/>
              </a:rPr>
              <a:t>1 is the number of the page within the application.</a:t>
            </a:r>
          </a:p>
          <a:p>
            <a:r>
              <a:rPr lang="en-US" dirty="0">
                <a:latin typeface="+mn-lt"/>
                <a:cs typeface="Arial" pitchFamily="34" charset="0"/>
              </a:rPr>
              <a:t>220883407765693447 is the session number. When you run an application, the Application Express engine generates a session number that serves as a key to the user's session state.</a:t>
            </a:r>
          </a:p>
          <a:p>
            <a:r>
              <a:rPr lang="en-US" dirty="0">
                <a:latin typeface="+mn-lt"/>
                <a:cs typeface="Arial" pitchFamily="34" charset="0"/>
              </a:rPr>
              <a:t>To</a:t>
            </a:r>
            <a:r>
              <a:rPr lang="en-US" baseline="0" dirty="0">
                <a:latin typeface="+mn-lt"/>
                <a:cs typeface="Arial" pitchFamily="34" charset="0"/>
              </a:rPr>
              <a:t> learn more about Application URL Syntax, see </a:t>
            </a:r>
            <a:r>
              <a:rPr lang="en-US" i="1" baseline="0" dirty="0">
                <a:latin typeface="+mn-lt"/>
                <a:cs typeface="Arial" pitchFamily="34" charset="0"/>
              </a:rPr>
              <a:t>App Builder Concepts </a:t>
            </a:r>
            <a:r>
              <a:rPr lang="en-US" baseline="0" dirty="0">
                <a:latin typeface="+mn-lt"/>
                <a:cs typeface="Arial" pitchFamily="34" charset="0"/>
              </a:rPr>
              <a:t>chapter in the </a:t>
            </a:r>
            <a:r>
              <a:rPr lang="en-US" i="1" baseline="0" dirty="0">
                <a:latin typeface="+mn-lt"/>
                <a:cs typeface="Arial" pitchFamily="34" charset="0"/>
              </a:rPr>
              <a:t>Application Express App Builder User's Guide</a:t>
            </a:r>
            <a:r>
              <a:rPr lang="en-US" baseline="0" dirty="0">
                <a:latin typeface="+mn-lt"/>
                <a:cs typeface="Arial" pitchFamily="34" charset="0"/>
              </a:rPr>
              <a:t>.</a:t>
            </a:r>
            <a:endParaRPr lang="en-US" dirty="0">
              <a:latin typeface="+mn-lt"/>
              <a:cs typeface="Arial" pitchFamily="34" charset="0"/>
            </a:endParaRP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51</a:t>
            </a:fld>
            <a:endParaRPr lang="en-GB"/>
          </a:p>
        </p:txBody>
      </p:sp>
    </p:spTree>
    <p:extLst>
      <p:ext uri="{BB962C8B-B14F-4D97-AF65-F5344CB8AC3E}">
        <p14:creationId xmlns:p14="http://schemas.microsoft.com/office/powerpoint/2010/main" val="3360941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a:t>
            </a:r>
            <a:r>
              <a:rPr lang="es-ES" baseline="0" dirty="0"/>
              <a:t> vez dentro del entorno de desarrollo, se accede a la página principal App </a:t>
            </a:r>
            <a:r>
              <a:rPr lang="es-ES" baseline="0" dirty="0" err="1"/>
              <a:t>Builder</a:t>
            </a:r>
            <a:r>
              <a:rPr lang="es-ES" baseline="0" dirty="0"/>
              <a:t> para:</a:t>
            </a:r>
          </a:p>
          <a:p>
            <a:pPr marL="171450" indent="-171450">
              <a:buFont typeface="Arial" panose="020B0604020202020204" pitchFamily="34" charset="0"/>
              <a:buChar char="•"/>
            </a:pPr>
            <a:r>
              <a:rPr lang="es-ES" baseline="0" dirty="0"/>
              <a:t>Seleccionar una app para editar</a:t>
            </a:r>
          </a:p>
          <a:p>
            <a:pPr marL="171450" indent="-171450">
              <a:buFont typeface="Arial" panose="020B0604020202020204" pitchFamily="34" charset="0"/>
              <a:buChar char="•"/>
            </a:pPr>
            <a:r>
              <a:rPr lang="es-ES" baseline="0" dirty="0"/>
              <a:t>Crear nuevas aplicaciones</a:t>
            </a:r>
          </a:p>
          <a:p>
            <a:pPr marL="171450" indent="-171450">
              <a:buFont typeface="Arial" panose="020B0604020202020204" pitchFamily="34" charset="0"/>
              <a:buChar char="•"/>
            </a:pPr>
            <a:r>
              <a:rPr lang="es-ES" baseline="0" dirty="0"/>
              <a:t>Importar aplicaciones previamente exportadas</a:t>
            </a:r>
          </a:p>
          <a:p>
            <a:pPr marL="171450" indent="-171450">
              <a:buFont typeface="Arial" panose="020B0604020202020204" pitchFamily="34" charset="0"/>
              <a:buChar char="•"/>
            </a:pPr>
            <a:r>
              <a:rPr lang="es-ES" baseline="0" dirty="0"/>
              <a:t>Visualizar un </a:t>
            </a:r>
            <a:r>
              <a:rPr lang="es-ES" baseline="0" dirty="0" err="1"/>
              <a:t>Dashboard</a:t>
            </a:r>
            <a:endParaRPr lang="es-ES" baseline="0" dirty="0"/>
          </a:p>
          <a:p>
            <a:pPr marL="171450" indent="-171450">
              <a:buFont typeface="Arial" panose="020B0604020202020204" pitchFamily="34" charset="0"/>
              <a:buChar char="•"/>
            </a:pPr>
            <a:r>
              <a:rPr lang="es-ES" baseline="0" dirty="0"/>
              <a:t>Acceder al </a:t>
            </a:r>
            <a:r>
              <a:rPr lang="es-ES" baseline="0" dirty="0" err="1"/>
              <a:t>Workspace</a:t>
            </a:r>
            <a:endParaRPr lang="es-ES" baseline="0" dirty="0"/>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52</a:t>
            </a:fld>
            <a:endParaRPr lang="en-GB"/>
          </a:p>
        </p:txBody>
      </p:sp>
    </p:spTree>
    <p:extLst>
      <p:ext uri="{BB962C8B-B14F-4D97-AF65-F5344CB8AC3E}">
        <p14:creationId xmlns:p14="http://schemas.microsoft.com/office/powerpoint/2010/main" val="6721894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s-ES" baseline="0" dirty="0"/>
              <a:t>Crear app desde cero </a:t>
            </a:r>
          </a:p>
          <a:p>
            <a:pPr marL="228600" indent="-228600">
              <a:buFont typeface="+mj-lt"/>
              <a:buAutoNum type="arabicPeriod"/>
            </a:pPr>
            <a:r>
              <a:rPr lang="es-ES" baseline="0" dirty="0"/>
              <a:t>Crear una app a partir de una tabla</a:t>
            </a:r>
          </a:p>
          <a:p>
            <a:pPr marL="228600" indent="-228600">
              <a:buFont typeface="+mj-lt"/>
              <a:buAutoNum type="arabicPeriod"/>
            </a:pPr>
            <a:r>
              <a:rPr lang="es-ES" baseline="0" dirty="0"/>
              <a:t>Crear una app usando </a:t>
            </a:r>
            <a:r>
              <a:rPr lang="es-ES" baseline="0" dirty="0" err="1"/>
              <a:t>QuickSQL</a:t>
            </a:r>
            <a:r>
              <a:rPr lang="es-ES" baseline="0" dirty="0"/>
              <a:t> </a:t>
            </a:r>
          </a:p>
          <a:p>
            <a:pPr marL="228600" indent="-228600">
              <a:buFont typeface="+mj-lt"/>
              <a:buAutoNum type="arabicPeriod"/>
            </a:pPr>
            <a:r>
              <a:rPr lang="es-ES" baseline="0" dirty="0" err="1"/>
              <a:t>Websheet</a:t>
            </a:r>
            <a:r>
              <a:rPr lang="es-ES" baseline="0" dirty="0"/>
              <a:t> (informes web)</a:t>
            </a:r>
          </a:p>
          <a:p>
            <a:pPr marL="0" indent="0">
              <a:buFont typeface="+mj-lt"/>
              <a:buNone/>
            </a:pPr>
            <a:endParaRPr lang="es-ES" baseline="0" dirty="0"/>
          </a:p>
          <a:p>
            <a:pPr marL="0" indent="0">
              <a:buFont typeface="+mj-lt"/>
              <a:buNone/>
            </a:pPr>
            <a:r>
              <a:rPr lang="es-ES" baseline="0" dirty="0"/>
              <a:t>Nota: App ID entre 3000 y 9000 están reservados para uso interno.</a:t>
            </a:r>
            <a:endParaRPr lang="en-GB" dirty="0"/>
          </a:p>
          <a:p>
            <a:pPr marL="228600" indent="-228600">
              <a:buAutoNum type="arabicPeriod"/>
            </a:pPr>
            <a:endParaRPr lang="es-ES" dirty="0"/>
          </a:p>
        </p:txBody>
      </p:sp>
      <p:sp>
        <p:nvSpPr>
          <p:cNvPr id="4" name="Slide Number Placeholder 3"/>
          <p:cNvSpPr>
            <a:spLocks noGrp="1"/>
          </p:cNvSpPr>
          <p:nvPr>
            <p:ph type="sldNum" sz="quarter" idx="5"/>
          </p:nvPr>
        </p:nvSpPr>
        <p:spPr/>
        <p:txBody>
          <a:bodyPr/>
          <a:lstStyle/>
          <a:p>
            <a:fld id="{94CA0F3A-F690-4218-82F5-CECE1ED4036E}" type="slidenum">
              <a:rPr lang="en-GB" smtClean="0"/>
              <a:t>53</a:t>
            </a:fld>
            <a:endParaRPr lang="en-GB"/>
          </a:p>
        </p:txBody>
      </p:sp>
    </p:spTree>
    <p:extLst>
      <p:ext uri="{BB962C8B-B14F-4D97-AF65-F5344CB8AC3E}">
        <p14:creationId xmlns:p14="http://schemas.microsoft.com/office/powerpoint/2010/main" val="3942820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Página es el bloque</a:t>
            </a:r>
            <a:r>
              <a:rPr lang="es-ES" baseline="0" dirty="0"/>
              <a:t> básico de una aplicación. Al construir una aplicación en el App </a:t>
            </a:r>
            <a:r>
              <a:rPr lang="es-ES" baseline="0" dirty="0" err="1"/>
              <a:t>Builder</a:t>
            </a:r>
            <a:r>
              <a:rPr lang="es-ES" baseline="0" dirty="0"/>
              <a:t>, se generan páginas que contienen elementos de interfaz de usuario, tales como botones, listas o regiones. En la  imagen se pueden ver distintos componentes de una página.</a:t>
            </a:r>
          </a:p>
          <a:p>
            <a:pPr marL="171450" indent="-171450">
              <a:buFont typeface="Arial" panose="020B0604020202020204" pitchFamily="34" charset="0"/>
              <a:buChar char="•"/>
            </a:pPr>
            <a:r>
              <a:rPr lang="es-ES" baseline="0" dirty="0"/>
              <a:t>Cada Página se compone de una o más regiones. Una región funciona como un contenedor. La región pude desde contener HTML estático hasta contenido basado en una consulta SQL. Una región puede contener ítems, botones y menú de navegación.</a:t>
            </a:r>
          </a:p>
          <a:p>
            <a:pPr marL="171450" indent="-171450">
              <a:buFont typeface="Arial" panose="020B0604020202020204" pitchFamily="34" charset="0"/>
              <a:buChar char="•"/>
            </a:pPr>
            <a:r>
              <a:rPr lang="es-ES" baseline="0" dirty="0"/>
              <a:t>Un ítem es parte de un formulario HTML. Puede ser un campo o un área de texto, un campo de contraseña, una lista de selección, etc.</a:t>
            </a:r>
          </a:p>
          <a:p>
            <a:pPr marL="171450" indent="-171450">
              <a:buFont typeface="Arial" panose="020B0604020202020204" pitchFamily="34" charset="0"/>
              <a:buChar char="•"/>
            </a:pPr>
            <a:r>
              <a:rPr lang="es-ES" baseline="0" dirty="0"/>
              <a:t>Para dirigir a los usuarios hacia páginas especificas o </a:t>
            </a:r>
            <a:r>
              <a:rPr lang="es-ES" baseline="0" dirty="0" err="1"/>
              <a:t>URLs</a:t>
            </a:r>
            <a:r>
              <a:rPr lang="es-ES" baseline="0" dirty="0"/>
              <a:t>, o bien para procesar información, se utilizan botones.</a:t>
            </a:r>
          </a:p>
          <a:p>
            <a:pPr marL="171450" indent="-171450">
              <a:buFont typeface="Arial" panose="020B0604020202020204" pitchFamily="34" charset="0"/>
              <a:buChar char="•"/>
            </a:pPr>
            <a:r>
              <a:rPr lang="es-ES" baseline="0" dirty="0"/>
              <a:t>Al construir una aplicación de base de datos, se pueden incluir distintos tipos de controles de navegación. La opción de navegación disponible dependerá del tema de la aplicación. Los controles de navegación más comunes incluyen pestañas, listas (incluyendo los menús de navegación), </a:t>
            </a:r>
            <a:r>
              <a:rPr lang="es-ES" baseline="0" dirty="0" err="1"/>
              <a:t>breadcrumbs</a:t>
            </a:r>
            <a:r>
              <a:rPr lang="es-ES" baseline="0" dirty="0"/>
              <a:t>, entradas en la barra de navegación y </a:t>
            </a:r>
            <a:r>
              <a:rPr lang="es-ES" baseline="0" dirty="0" err="1"/>
              <a:t>branches</a:t>
            </a:r>
            <a:r>
              <a:rPr lang="es-ES" baseline="0" dirty="0"/>
              <a:t>. En la imagen se puede ver una barra lateral como menú de navegación.</a:t>
            </a:r>
          </a:p>
          <a:p>
            <a:pPr marL="171450" indent="-171450">
              <a:buFont typeface="Arial" panose="020B0604020202020204" pitchFamily="34" charset="0"/>
              <a:buChar char="•"/>
            </a:pPr>
            <a:r>
              <a:rPr lang="es-ES" baseline="0" dirty="0"/>
              <a:t>Cuando se ejecuta una aplicación de escritorio desde el App </a:t>
            </a:r>
            <a:r>
              <a:rPr lang="es-ES" baseline="0" dirty="0" err="1"/>
              <a:t>Builder</a:t>
            </a:r>
            <a:r>
              <a:rPr lang="es-ES" baseline="0" dirty="0"/>
              <a:t>, aparece también la Barra de herramientas para desarrolladores, siempre que reproduzcamos una página editable. En ella, se puede acceder a ciertas ediciones rápidas de la aplicación actual, de la página abierta, o ver el estado de sesión.</a:t>
            </a:r>
          </a:p>
          <a:p>
            <a:pPr marL="171450" indent="-171450">
              <a:buFont typeface="Arial" panose="020B0604020202020204" pitchFamily="34" charset="0"/>
              <a:buChar char="•"/>
            </a:pPr>
            <a:endParaRPr lang="es-ES" baseline="0" dirty="0"/>
          </a:p>
          <a:p>
            <a:pPr marL="171450" indent="-171450">
              <a:buFont typeface="Arial" panose="020B0604020202020204" pitchFamily="34" charset="0"/>
              <a:buChar char="•"/>
            </a:pPr>
            <a:r>
              <a:rPr lang="es-ES" baseline="0" dirty="0"/>
              <a:t>Nota: https://apex.Oracle.com/ut/</a:t>
            </a:r>
          </a:p>
        </p:txBody>
      </p:sp>
      <p:sp>
        <p:nvSpPr>
          <p:cNvPr id="4" name="Slide Number Placeholder 3"/>
          <p:cNvSpPr>
            <a:spLocks noGrp="1"/>
          </p:cNvSpPr>
          <p:nvPr>
            <p:ph type="sldNum" sz="quarter" idx="5"/>
          </p:nvPr>
        </p:nvSpPr>
        <p:spPr/>
        <p:txBody>
          <a:bodyPr/>
          <a:lstStyle/>
          <a:p>
            <a:fld id="{94CA0F3A-F690-4218-82F5-CECE1ED4036E}" type="slidenum">
              <a:rPr lang="en-GB" smtClean="0"/>
              <a:t>55</a:t>
            </a:fld>
            <a:endParaRPr lang="en-GB"/>
          </a:p>
        </p:txBody>
      </p:sp>
    </p:spTree>
    <p:extLst>
      <p:ext uri="{BB962C8B-B14F-4D97-AF65-F5344CB8AC3E}">
        <p14:creationId xmlns:p14="http://schemas.microsoft.com/office/powerpoint/2010/main" val="5260610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100" b="0" i="0" u="none" strike="noStrike" kern="1200" dirty="0">
                <a:solidFill>
                  <a:schemeClr val="tx1"/>
                </a:solidFill>
                <a:effectLst/>
                <a:latin typeface="+mn-lt"/>
                <a:ea typeface="+mn-ea"/>
                <a:cs typeface="+mn-cs"/>
              </a:rPr>
              <a:t>Mobile applications developed with Oracle Application Express are browser-based applications that run inside the browser on the mobile device. Therefore, these applications must have a connection in order to communicate with the Oracle Database and cannot operate in a disconnected environment. </a:t>
            </a:r>
          </a:p>
          <a:p>
            <a:r>
              <a:rPr lang="en-IN" sz="1100" b="0" i="0" u="none" strike="noStrike" kern="1200" dirty="0">
                <a:solidFill>
                  <a:schemeClr val="tx1"/>
                </a:solidFill>
                <a:effectLst/>
                <a:latin typeface="+mn-lt"/>
                <a:ea typeface="+mn-ea"/>
                <a:cs typeface="+mn-cs"/>
              </a:rPr>
              <a:t>Mobile devices that have HTML5 capabilities can utilize all of the capabilities that can be built into the applications, including HTML5 date-pickers, sub-types that display different keypads based on field definition, and so. Older devices will still render the application they will offer less advanced features. The major advantage of developing browser-based applications is that you only need to develop them once for desktop and mobile devices. However, one major limitation is accessing on-device features such as contact lists. This limitation can be alleviated by integrating with solutions such as PhoneGap that support the creation of hybrid solutions, which use a native application wrapper to display the web applications. </a:t>
            </a:r>
          </a:p>
          <a:p>
            <a:r>
              <a:rPr lang="en-IN" sz="1100" b="1" i="0" u="none" strike="noStrike" kern="1200" dirty="0">
                <a:solidFill>
                  <a:schemeClr val="tx1"/>
                </a:solidFill>
                <a:effectLst/>
                <a:latin typeface="+mn-lt"/>
                <a:ea typeface="+mn-ea"/>
                <a:cs typeface="+mn-cs"/>
              </a:rPr>
              <a:t>Note</a:t>
            </a:r>
            <a:r>
              <a:rPr lang="en-IN" sz="1100" b="0" i="0" u="none" strike="noStrike" kern="1200" dirty="0">
                <a:solidFill>
                  <a:schemeClr val="tx1"/>
                </a:solidFill>
                <a:effectLst/>
                <a:latin typeface="+mn-lt"/>
                <a:ea typeface="+mn-ea"/>
                <a:cs typeface="+mn-cs"/>
              </a:rPr>
              <a:t>: Solutions such as </a:t>
            </a:r>
            <a:r>
              <a:rPr lang="en-IN" sz="1100" b="0" i="0" u="none" strike="noStrike" kern="1200" dirty="0" err="1">
                <a:solidFill>
                  <a:schemeClr val="tx1"/>
                </a:solidFill>
                <a:effectLst/>
                <a:latin typeface="+mn-lt"/>
                <a:ea typeface="+mn-ea"/>
                <a:cs typeface="+mn-cs"/>
              </a:rPr>
              <a:t>Phonegap</a:t>
            </a:r>
            <a:r>
              <a:rPr lang="en-IN" sz="1100" b="0" i="0" u="none" strike="noStrike" kern="1200" dirty="0">
                <a:solidFill>
                  <a:schemeClr val="tx1"/>
                </a:solidFill>
                <a:effectLst/>
                <a:latin typeface="+mn-lt"/>
                <a:ea typeface="+mn-ea"/>
                <a:cs typeface="+mn-cs"/>
              </a:rPr>
              <a:t> provide various APIs to access many of the native phone features not currently available using HTML5 or JavaScript. </a:t>
            </a:r>
          </a:p>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0" i="0" u="none" strike="noStrike" kern="1200" dirty="0">
                <a:solidFill>
                  <a:schemeClr val="tx1"/>
                </a:solidFill>
                <a:effectLst/>
                <a:latin typeface="+mn-lt"/>
                <a:ea typeface="+mn-ea"/>
                <a:cs typeface="+mn-cs"/>
              </a:rPr>
              <a:t>To learn more, see: </a:t>
            </a:r>
            <a:r>
              <a:rPr lang="en-IN" sz="1100" b="0" i="0" u="none" strike="noStrike" kern="1200" dirty="0">
                <a:solidFill>
                  <a:schemeClr val="tx1"/>
                </a:solidFill>
                <a:effectLst/>
                <a:latin typeface="+mn-lt"/>
                <a:ea typeface="+mn-ea"/>
                <a:cs typeface="+mn-cs"/>
                <a:hlinkClick r:id="rId3"/>
              </a:rPr>
              <a:t>http://phonegap.com/</a:t>
            </a:r>
            <a:endParaRPr lang="en-IN" sz="1100" b="0" i="0" u="none" strike="noStrike" kern="1200" dirty="0">
              <a:solidFill>
                <a:schemeClr val="tx1"/>
              </a:solidFill>
              <a:effectLst/>
              <a:latin typeface="+mn-lt"/>
              <a:ea typeface="+mn-ea"/>
              <a:cs typeface="+mn-cs"/>
            </a:endParaRPr>
          </a:p>
          <a:p>
            <a:endParaRPr lang="en-IN" sz="1100" b="0" i="0" u="none" strike="noStrike" kern="1200" dirty="0">
              <a:solidFill>
                <a:schemeClr val="tx1"/>
              </a:solidFill>
              <a:effectLst/>
              <a:latin typeface="+mn-lt"/>
              <a:ea typeface="+mn-ea"/>
              <a:cs typeface="+mn-cs"/>
            </a:endParaRPr>
          </a:p>
          <a:p>
            <a:r>
              <a:rPr lang="en-IN" sz="1100" b="0" i="0" u="none" strike="noStrike" kern="1200" dirty="0">
                <a:solidFill>
                  <a:schemeClr val="tx1"/>
                </a:solidFill>
                <a:effectLst/>
                <a:latin typeface="+mn-lt"/>
                <a:ea typeface="+mn-ea"/>
                <a:cs typeface="+mn-cs"/>
              </a:rPr>
              <a:t>Universal Theme - 42 (Universal Theme) enables developers to build modern web applications without requiring extensive knowledge of HTML, CSS, or JavaScript. Universal Theme is a responsive, versatile, and customizable user interface for your Application Express apps. It is designed uniquely for Oracle APEX to make it easy for developers to build beautiful, modern applications, at any scale, for any purpose, that work on any device. You learn more about Universal Theme later in this course.</a:t>
            </a: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56</a:t>
            </a:fld>
            <a:endParaRPr lang="en-GB"/>
          </a:p>
        </p:txBody>
      </p:sp>
    </p:spTree>
    <p:extLst>
      <p:ext uri="{BB962C8B-B14F-4D97-AF65-F5344CB8AC3E}">
        <p14:creationId xmlns:p14="http://schemas.microsoft.com/office/powerpoint/2010/main" val="2725202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effectLst/>
              </a:rPr>
              <a:t>The slide example shows three different types of reports that you can create for mobile devices.</a:t>
            </a:r>
          </a:p>
          <a:p>
            <a:r>
              <a:rPr lang="en-IN" dirty="0">
                <a:effectLst/>
              </a:rPr>
              <a:t>Although the Universal Theme is optimized to work well on mobile devices, not all components are mobile friendly. For example, interactive reports and interactive grids do not work well in mobile environments. When creating reports for mobile devices, Oracle recommends the following report types: </a:t>
            </a:r>
          </a:p>
          <a:p>
            <a:r>
              <a:rPr lang="en-IN" b="1" dirty="0">
                <a:effectLst/>
              </a:rPr>
              <a:t>List View</a:t>
            </a:r>
            <a:endParaRPr lang="en-IN" dirty="0">
              <a:effectLst/>
            </a:endParaRPr>
          </a:p>
          <a:p>
            <a:r>
              <a:rPr lang="en-IN" dirty="0">
                <a:effectLst/>
              </a:rPr>
              <a:t>Features a responsive design to display data and provide easy navigation on Smartphones. Creates a page that contains the formatted result of a SQL query. You choose a table on which to build the List view and select a database column to be used for the List view entry. </a:t>
            </a:r>
          </a:p>
          <a:p>
            <a:r>
              <a:rPr lang="en-IN" b="1" dirty="0">
                <a:effectLst/>
              </a:rPr>
              <a:t>Column Toggle Report</a:t>
            </a:r>
            <a:endParaRPr lang="en-IN" dirty="0">
              <a:effectLst/>
            </a:endParaRPr>
          </a:p>
          <a:p>
            <a:r>
              <a:rPr lang="en-IN" dirty="0">
                <a:effectLst/>
              </a:rPr>
              <a:t>Creates a responsive report designed for mobile applications and Smartphones. By default, column toggle reports are created with all columns set to the same priority. However, the developer can edit the report column attributes and rank columns by importance. Columns with a lesser priority (larger number) are hidden at narrower screen widths. The report includes a Columns button which enables end users to select which columns they want to view.</a:t>
            </a:r>
          </a:p>
          <a:p>
            <a:r>
              <a:rPr lang="en-IN" b="1" dirty="0">
                <a:effectLst/>
              </a:rPr>
              <a:t>Reflow Report</a:t>
            </a:r>
            <a:endParaRPr lang="en-IN" dirty="0">
              <a:effectLst/>
            </a:endParaRPr>
          </a:p>
          <a:p>
            <a:r>
              <a:rPr lang="en-IN" dirty="0">
                <a:effectLst/>
              </a:rPr>
              <a:t>Creates a responsive report designed for mobile applications and Smartphones. When there is not enough space available to display the report horizontally, the report responds by collapsing the table columns into a vertical value pairs layout where each column displays on a separate row.</a:t>
            </a:r>
          </a:p>
        </p:txBody>
      </p:sp>
      <p:sp>
        <p:nvSpPr>
          <p:cNvPr id="4" name="Slide Number Placeholder 3"/>
          <p:cNvSpPr>
            <a:spLocks noGrp="1"/>
          </p:cNvSpPr>
          <p:nvPr>
            <p:ph type="sldNum" sz="quarter" idx="5"/>
          </p:nvPr>
        </p:nvSpPr>
        <p:spPr/>
        <p:txBody>
          <a:bodyPr/>
          <a:lstStyle/>
          <a:p>
            <a:fld id="{94CA0F3A-F690-4218-82F5-CECE1ED4036E}" type="slidenum">
              <a:rPr lang="en-GB" smtClean="0"/>
              <a:t>57</a:t>
            </a:fld>
            <a:endParaRPr lang="en-GB"/>
          </a:p>
        </p:txBody>
      </p:sp>
    </p:spTree>
    <p:extLst>
      <p:ext uri="{BB962C8B-B14F-4D97-AF65-F5344CB8AC3E}">
        <p14:creationId xmlns:p14="http://schemas.microsoft.com/office/powerpoint/2010/main" val="979612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baseline="0" dirty="0">
                <a:solidFill>
                  <a:schemeClr val="tx1"/>
                </a:solidFill>
                <a:latin typeface="+mn-lt"/>
                <a:ea typeface="+mn-ea"/>
                <a:cs typeface="+mn-cs"/>
              </a:rPr>
              <a:t>When you create a new page, the wizard prompts you to select a Page Mode. The Page Mode determines if the page is a normal application page or a dialog. Application Express supports two types of dialog pages: Modal and Non-Modal. Modal and non-modal dialog pages are only supported if the current application theme contains at least one page template of template type Dialog Page.</a:t>
            </a:r>
          </a:p>
          <a:p>
            <a:r>
              <a:rPr lang="en-US" sz="1100" kern="1200" baseline="0" dirty="0">
                <a:solidFill>
                  <a:schemeClr val="tx1"/>
                </a:solidFill>
                <a:latin typeface="+mn-lt"/>
                <a:ea typeface="+mn-ea"/>
                <a:cs typeface="+mn-cs"/>
              </a:rPr>
              <a:t>The slide shows Task page in three different page modes: Normal, Modal Dialog and Non-Modal Dialog. In the Create Page wizard, if you select Normal for Page Mode, the page is presented as a normal Application Express application page.</a:t>
            </a:r>
          </a:p>
          <a:p>
            <a:r>
              <a:rPr lang="en-US" sz="1100" kern="1200" baseline="0" dirty="0">
                <a:solidFill>
                  <a:schemeClr val="tx1"/>
                </a:solidFill>
                <a:latin typeface="+mn-lt"/>
                <a:ea typeface="+mn-ea"/>
                <a:cs typeface="+mn-cs"/>
              </a:rPr>
              <a:t>To create a dialog page, you need to select either Modal Dialog or Non-Modal Dialog in the Create Page wizard.</a:t>
            </a:r>
          </a:p>
          <a:p>
            <a:pPr lvl="1">
              <a:buFont typeface="Arial" pitchFamily="34" charset="0"/>
              <a:buChar char="•"/>
            </a:pPr>
            <a:r>
              <a:rPr lang="en-US" sz="1000" b="1" i="0" kern="1200" dirty="0">
                <a:solidFill>
                  <a:schemeClr val="tx1"/>
                </a:solidFill>
                <a:latin typeface="+mn-lt"/>
                <a:ea typeface="+mn-ea"/>
                <a:cs typeface="+mn-cs"/>
              </a:rPr>
              <a:t>Modal Dialog</a:t>
            </a:r>
            <a:r>
              <a:rPr lang="en-US" sz="1000" b="0" i="0" kern="1200" dirty="0">
                <a:solidFill>
                  <a:schemeClr val="tx1"/>
                </a:solidFill>
                <a:latin typeface="+mn-lt"/>
                <a:ea typeface="+mn-ea"/>
                <a:cs typeface="+mn-cs"/>
              </a:rPr>
              <a:t>: </a:t>
            </a:r>
            <a:r>
              <a:rPr lang="en-IN" sz="1050" b="0" i="0" u="none" strike="noStrike" kern="1200" dirty="0">
                <a:solidFill>
                  <a:schemeClr val="tx1"/>
                </a:solidFill>
                <a:effectLst/>
                <a:latin typeface="+mn-lt"/>
                <a:ea typeface="+mn-ea"/>
                <a:cs typeface="+mn-cs"/>
              </a:rPr>
              <a:t>A modal dialog is an overlay window positioned within the viewport, which remains active and focused until the end user dismisses (closes) it. The underlying page is greyed out and the end user is prevented from interacting with the rest of the page until the dialog is closed.</a:t>
            </a:r>
          </a:p>
          <a:p>
            <a:pPr lvl="1">
              <a:buFont typeface="Arial" pitchFamily="34" charset="0"/>
              <a:buChar char="•"/>
            </a:pPr>
            <a:r>
              <a:rPr lang="en-US" sz="1000" b="1" i="0" kern="1200" dirty="0">
                <a:solidFill>
                  <a:schemeClr val="tx1"/>
                </a:solidFill>
                <a:latin typeface="+mn-lt"/>
                <a:ea typeface="+mn-ea"/>
                <a:cs typeface="+mn-cs"/>
              </a:rPr>
              <a:t>Non-Modal Dialog</a:t>
            </a:r>
            <a:r>
              <a:rPr lang="en-US" sz="1000" b="0" i="0" kern="1200" dirty="0">
                <a:solidFill>
                  <a:schemeClr val="tx1"/>
                </a:solidFill>
                <a:latin typeface="+mn-lt"/>
                <a:ea typeface="+mn-ea"/>
                <a:cs typeface="+mn-cs"/>
              </a:rPr>
              <a:t>: </a:t>
            </a:r>
            <a:r>
              <a:rPr lang="en-IN" sz="1050" b="0" i="0" u="none" strike="noStrike" kern="1200" dirty="0">
                <a:solidFill>
                  <a:schemeClr val="tx1"/>
                </a:solidFill>
                <a:effectLst/>
                <a:latin typeface="+mn-lt"/>
                <a:ea typeface="+mn-ea"/>
                <a:cs typeface="+mn-cs"/>
              </a:rPr>
              <a:t>A non-modal dialog is an overlay window positioned within the viewport, where the end user can interact with the dialog, and content on the page that launched the dialog. A non-modal dialog can be used when the requested information is not essential to continue, work can continue elsewhere while the window is still open.</a:t>
            </a:r>
            <a:endParaRPr lang="en-US" sz="1200" b="0" i="0" kern="1200" baseline="0" dirty="0">
              <a:solidFill>
                <a:schemeClr val="tx1"/>
              </a:solidFill>
              <a:latin typeface="+mn-lt"/>
              <a:ea typeface="+mn-ea"/>
              <a:cs typeface="+mn-cs"/>
            </a:endParaRPr>
          </a:p>
          <a:p>
            <a:pPr marL="0" lvl="0" indent="-114300">
              <a:buFont typeface="Arial" pitchFamily="34" charset="0"/>
              <a:buNone/>
            </a:pPr>
            <a:r>
              <a:rPr lang="en-US" sz="1200" b="1" i="0" kern="1200" baseline="0" dirty="0">
                <a:solidFill>
                  <a:schemeClr val="tx1"/>
                </a:solidFill>
                <a:latin typeface="+mn-lt"/>
                <a:ea typeface="+mn-ea"/>
                <a:cs typeface="+mn-cs"/>
              </a:rPr>
              <a:t>Note</a:t>
            </a:r>
            <a:r>
              <a:rPr lang="en-US" sz="1200" b="0" i="0" kern="1200" baseline="0" dirty="0">
                <a:solidFill>
                  <a:schemeClr val="tx1"/>
                </a:solidFill>
                <a:latin typeface="+mn-lt"/>
                <a:ea typeface="+mn-ea"/>
                <a:cs typeface="+mn-cs"/>
              </a:rPr>
              <a:t>: </a:t>
            </a:r>
            <a:r>
              <a:rPr lang="en-IN" sz="1100" b="0" i="0" u="none" strike="noStrike" kern="1200" dirty="0">
                <a:solidFill>
                  <a:schemeClr val="tx1"/>
                </a:solidFill>
                <a:effectLst/>
                <a:latin typeface="+mn-lt"/>
                <a:ea typeface="+mn-ea"/>
                <a:cs typeface="+mn-cs"/>
              </a:rPr>
              <a:t>Oracle Application Express includes dialog page templates in the </a:t>
            </a:r>
            <a:r>
              <a:rPr lang="en-IN" sz="1100" b="0" i="1" u="none" strike="noStrike" kern="1200" dirty="0">
                <a:solidFill>
                  <a:schemeClr val="tx1"/>
                </a:solidFill>
                <a:effectLst/>
                <a:latin typeface="+mn-lt"/>
                <a:ea typeface="+mn-ea"/>
                <a:cs typeface="+mn-cs"/>
              </a:rPr>
              <a:t>Universal Theme - 42</a:t>
            </a:r>
            <a:r>
              <a:rPr lang="en-IN" sz="1100" b="0" i="0" u="none" strike="noStrike" kern="1200" dirty="0">
                <a:solidFill>
                  <a:schemeClr val="tx1"/>
                </a:solidFill>
                <a:effectLst/>
                <a:latin typeface="+mn-lt"/>
                <a:ea typeface="+mn-ea"/>
                <a:cs typeface="+mn-cs"/>
              </a:rPr>
              <a:t>. When you set the Page Mode to either </a:t>
            </a:r>
            <a:r>
              <a:rPr lang="en-IN" sz="1100" b="1" i="0" u="none" strike="noStrike" kern="1200" dirty="0">
                <a:solidFill>
                  <a:schemeClr val="tx1"/>
                </a:solidFill>
                <a:effectLst/>
                <a:latin typeface="+mn-lt"/>
                <a:ea typeface="+mn-ea"/>
                <a:cs typeface="+mn-cs"/>
              </a:rPr>
              <a:t>Modal</a:t>
            </a:r>
            <a:r>
              <a:rPr lang="en-IN" sz="1100" b="0" i="0" u="none" strike="noStrike" kern="1200" dirty="0">
                <a:solidFill>
                  <a:schemeClr val="tx1"/>
                </a:solidFill>
                <a:effectLst/>
                <a:latin typeface="+mn-lt"/>
                <a:ea typeface="+mn-ea"/>
                <a:cs typeface="+mn-cs"/>
              </a:rPr>
              <a:t> or </a:t>
            </a:r>
            <a:r>
              <a:rPr lang="en-IN" sz="1100" b="1" i="0" u="none" strike="noStrike" kern="1200" dirty="0">
                <a:solidFill>
                  <a:schemeClr val="tx1"/>
                </a:solidFill>
                <a:effectLst/>
                <a:latin typeface="+mn-lt"/>
                <a:ea typeface="+mn-ea"/>
                <a:cs typeface="+mn-cs"/>
              </a:rPr>
              <a:t>Non-Modal</a:t>
            </a:r>
            <a:r>
              <a:rPr lang="en-IN" sz="1100" b="0" i="0" u="none" strike="noStrike" kern="1200" dirty="0">
                <a:solidFill>
                  <a:schemeClr val="tx1"/>
                </a:solidFill>
                <a:effectLst/>
                <a:latin typeface="+mn-lt"/>
                <a:ea typeface="+mn-ea"/>
                <a:cs typeface="+mn-cs"/>
              </a:rPr>
              <a:t>, Oracle Application Express automatically uses the default dialog page template. </a:t>
            </a:r>
            <a:endParaRPr lang="en-US" sz="1200" b="0" i="0" kern="1200" dirty="0">
              <a:solidFill>
                <a:schemeClr val="tx1"/>
              </a:solidFill>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58</a:t>
            </a:fld>
            <a:endParaRPr lang="en-GB"/>
          </a:p>
        </p:txBody>
      </p:sp>
    </p:spTree>
    <p:extLst>
      <p:ext uri="{BB962C8B-B14F-4D97-AF65-F5344CB8AC3E}">
        <p14:creationId xmlns:p14="http://schemas.microsoft.com/office/powerpoint/2010/main" val="3171697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APEX lo utilizan tanto grandes como pequeñas empresas, de forma transversal en multitud de industrias para resolver multitud de problemas de negocio. Desde simple conversión de hojas de cálculo hasta la resolución de complejos problemas de banca para miles de usuarios. Quizás no pueda usarse APEX para construir el próximo Facebook</a:t>
            </a:r>
          </a:p>
        </p:txBody>
      </p:sp>
      <p:sp>
        <p:nvSpPr>
          <p:cNvPr id="4" name="Slide Number Placeholder 3"/>
          <p:cNvSpPr>
            <a:spLocks noGrp="1"/>
          </p:cNvSpPr>
          <p:nvPr>
            <p:ph type="sldNum" sz="quarter" idx="5"/>
          </p:nvPr>
        </p:nvSpPr>
        <p:spPr/>
        <p:txBody>
          <a:bodyPr/>
          <a:lstStyle/>
          <a:p>
            <a:fld id="{94CA0F3A-F690-4218-82F5-CECE1ED4036E}" type="slidenum">
              <a:rPr lang="en-GB" smtClean="0"/>
              <a:t>7</a:t>
            </a:fld>
            <a:endParaRPr lang="en-GB"/>
          </a:p>
        </p:txBody>
      </p:sp>
    </p:spTree>
    <p:extLst>
      <p:ext uri="{BB962C8B-B14F-4D97-AF65-F5344CB8AC3E}">
        <p14:creationId xmlns:p14="http://schemas.microsoft.com/office/powerpoint/2010/main" val="3261887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Cuando utilizamos el Page </a:t>
            </a:r>
            <a:r>
              <a:rPr lang="es-ES" dirty="0" err="1"/>
              <a:t>Designer</a:t>
            </a:r>
            <a:r>
              <a:rPr lang="es-ES" dirty="0"/>
              <a:t>, podemos encontrar tres</a:t>
            </a:r>
            <a:r>
              <a:rPr lang="es-ES" baseline="0" dirty="0"/>
              <a:t> tableros principales:</a:t>
            </a:r>
          </a:p>
          <a:p>
            <a:r>
              <a:rPr lang="es-ES" b="1" baseline="0" dirty="0"/>
              <a:t>Tablero Izquierdo</a:t>
            </a:r>
            <a:r>
              <a:rPr lang="es-ES" b="0" baseline="0" dirty="0"/>
              <a:t> – Incluye pestañas para elementos a renderizar, Acciones Dinámicas, Procesos y Elementos Compartidos. Cada pestaña muestra una lista de los distintos tipos de componentes utilizados en la página actual. Utilizando </a:t>
            </a:r>
            <a:r>
              <a:rPr lang="es-ES" b="0" baseline="0" dirty="0" err="1"/>
              <a:t>click</a:t>
            </a:r>
            <a:r>
              <a:rPr lang="es-ES" b="0" baseline="0" dirty="0"/>
              <a:t> con el botón derecho se pueden desplegar menús contextuales, y se pueden realizar acciones de seleccionar y arrastrar componentes en el árbol para cambiar su posición o secuencia.</a:t>
            </a:r>
            <a:endParaRPr lang="es-ES" baseline="0" dirty="0"/>
          </a:p>
          <a:p>
            <a:r>
              <a:rPr lang="es-ES" b="1" baseline="0" dirty="0"/>
              <a:t>Tablero Central</a:t>
            </a:r>
            <a:r>
              <a:rPr lang="es-ES" b="0" baseline="0" dirty="0"/>
              <a:t> – Incluye pestañas para la Disposición, Vista de componentes, Mensajes, </a:t>
            </a:r>
            <a:r>
              <a:rPr lang="es-ES" b="0" baseline="0" dirty="0" err="1"/>
              <a:t>Busqueda</a:t>
            </a:r>
            <a:r>
              <a:rPr lang="es-ES" b="0" baseline="0" dirty="0"/>
              <a:t> en la Página y Ayuda.</a:t>
            </a:r>
          </a:p>
          <a:p>
            <a:pPr marL="171450" indent="-171450">
              <a:buFont typeface="Arial" panose="020B0604020202020204" pitchFamily="34" charset="0"/>
              <a:buChar char="•"/>
            </a:pPr>
            <a:r>
              <a:rPr lang="es-ES" baseline="0" dirty="0"/>
              <a:t>Disposición muestra una representación visual de la página. Se pueden añadir nuevos componente con un </a:t>
            </a:r>
            <a:r>
              <a:rPr lang="es-ES" baseline="0" dirty="0" err="1"/>
              <a:t>click</a:t>
            </a:r>
            <a:r>
              <a:rPr lang="es-ES" baseline="0" dirty="0"/>
              <a:t> derecho para acceder a un menú contextual, o arrastrándolas desde la Galería (abajo) y soltándolas en la zona correspondiente.</a:t>
            </a:r>
          </a:p>
          <a:p>
            <a:pPr marL="171450" indent="-171450">
              <a:buFont typeface="Arial" panose="020B0604020202020204" pitchFamily="34" charset="0"/>
              <a:buChar char="•"/>
            </a:pPr>
            <a:r>
              <a:rPr lang="es-ES" baseline="0" dirty="0"/>
              <a:t>Vista de componentes muestra elementos de interfaz de usuario y lógica de la aplicación por tipo de componente. Al seleccionar un componente, sus atributos se muestran en el Editor de Propiedades del Tablero Derecho.</a:t>
            </a:r>
          </a:p>
          <a:p>
            <a:pPr marL="171450" indent="-171450">
              <a:buFont typeface="Arial" panose="020B0604020202020204" pitchFamily="34" charset="0"/>
              <a:buChar char="•"/>
            </a:pPr>
            <a:r>
              <a:rPr lang="es-ES" baseline="0" dirty="0"/>
              <a:t>Mensajes muestra los errores y </a:t>
            </a:r>
            <a:r>
              <a:rPr lang="es-ES" baseline="0" dirty="0" err="1"/>
              <a:t>warnings</a:t>
            </a:r>
            <a:r>
              <a:rPr lang="es-ES" baseline="0" dirty="0"/>
              <a:t> actuales. Al pulsar en el mensaje se cambia el foco del Editor de Propiedades al elemento vinculado con el error.</a:t>
            </a:r>
          </a:p>
          <a:p>
            <a:pPr marL="171450" indent="-171450">
              <a:buFont typeface="Arial" panose="020B0604020202020204" pitchFamily="34" charset="0"/>
              <a:buChar char="•"/>
            </a:pPr>
            <a:r>
              <a:rPr lang="es-ES" baseline="0" dirty="0" err="1"/>
              <a:t>Busqueda</a:t>
            </a:r>
            <a:r>
              <a:rPr lang="es-ES" baseline="0" dirty="0"/>
              <a:t> en la Página permite buscar todos los metadatos de la página, incluyendo regiones, botones, acciones dinámicas, etc.</a:t>
            </a:r>
          </a:p>
          <a:p>
            <a:pPr marL="171450" indent="-171450">
              <a:buFont typeface="Arial" panose="020B0604020202020204" pitchFamily="34" charset="0"/>
              <a:buChar char="•"/>
            </a:pPr>
            <a:r>
              <a:rPr lang="es-ES" baseline="0" dirty="0"/>
              <a:t>Ayuda </a:t>
            </a:r>
            <a:r>
              <a:rPr lang="es-ES" baseline="0" dirty="0" err="1"/>
              <a:t>mustra</a:t>
            </a:r>
            <a:r>
              <a:rPr lang="es-ES" baseline="0" dirty="0"/>
              <a:t> ayuda especifica. Al seleccionar un atributo en el Editor de propiedades, se verá ayuda sobre dicho atributo así como ejemplos del mismo.</a:t>
            </a:r>
          </a:p>
          <a:p>
            <a:r>
              <a:rPr lang="es-ES" b="1" baseline="0" dirty="0"/>
              <a:t>Tablero Derecho</a:t>
            </a:r>
            <a:r>
              <a:rPr lang="es-ES" b="0" baseline="0" dirty="0"/>
              <a:t> – Muestra el Editor de Propiedades. Este editor se utiliza para actualizar los atributos del componente seleccionado. Al seleccionar múltiples componentes, el editor solo muestra los atributos comunes. Actualizar un atributo común lo hace para todos los elementos seleccionados.</a:t>
            </a:r>
          </a:p>
          <a:p>
            <a:r>
              <a:rPr lang="es-ES" b="0" baseline="0" dirty="0"/>
              <a:t>El tamaño de cada región puede adaptarse moviendo los separadores horizontales o verticales.</a:t>
            </a:r>
          </a:p>
          <a:p>
            <a:r>
              <a:rPr lang="es-ES" b="1" baseline="0" dirty="0"/>
              <a:t>Barra de Herramientas</a:t>
            </a:r>
            <a:r>
              <a:rPr lang="es-ES" b="0" baseline="0" dirty="0"/>
              <a:t> – Para acceder a funciones rápidas desde el Diseñador de páginas se usa la barra de herramientas. Desde ella, se puede cambiar de página, bloquear el diseño de la misma, deshacer y rehacer cambios, crear nuevos elementos, acceder a utilidades como borrar página, grupos, así como controles de la herramienta de desarrollo para equipos.</a:t>
            </a:r>
          </a:p>
          <a:p>
            <a:endParaRPr lang="en-GB" dirty="0"/>
          </a:p>
          <a:p>
            <a:r>
              <a:rPr lang="en-GB" dirty="0"/>
              <a:t>Los </a:t>
            </a:r>
            <a:r>
              <a:rPr lang="en-GB" dirty="0" err="1"/>
              <a:t>Tableros</a:t>
            </a:r>
            <a:r>
              <a:rPr lang="en-GB" dirty="0"/>
              <a:t> o </a:t>
            </a:r>
            <a:r>
              <a:rPr lang="en-GB" dirty="0" err="1"/>
              <a:t>Paneles</a:t>
            </a:r>
            <a:r>
              <a:rPr lang="en-GB" dirty="0"/>
              <a:t> </a:t>
            </a:r>
            <a:r>
              <a:rPr lang="en-GB" dirty="0" err="1"/>
              <a:t>pueden</a:t>
            </a:r>
            <a:r>
              <a:rPr lang="en-GB" dirty="0"/>
              <a:t> </a:t>
            </a:r>
            <a:r>
              <a:rPr lang="en-GB" dirty="0" err="1"/>
              <a:t>ajustarse</a:t>
            </a:r>
            <a:r>
              <a:rPr lang="en-GB" dirty="0"/>
              <a:t> </a:t>
            </a:r>
            <a:r>
              <a:rPr lang="en-GB" dirty="0" err="1"/>
              <a:t>en</a:t>
            </a:r>
            <a:r>
              <a:rPr lang="en-GB" dirty="0"/>
              <a:t> </a:t>
            </a:r>
            <a:r>
              <a:rPr lang="en-GB" dirty="0" err="1"/>
              <a:t>anchura</a:t>
            </a:r>
            <a:r>
              <a:rPr lang="en-GB" dirty="0"/>
              <a:t> o, </a:t>
            </a:r>
            <a:r>
              <a:rPr lang="en-GB" dirty="0" err="1"/>
              <a:t>incluso</a:t>
            </a:r>
            <a:r>
              <a:rPr lang="en-GB" dirty="0"/>
              <a:t>, </a:t>
            </a:r>
            <a:r>
              <a:rPr lang="en-GB" dirty="0" err="1"/>
              <a:t>plegarse</a:t>
            </a:r>
            <a:r>
              <a:rPr lang="en-GB" dirty="0"/>
              <a:t>.</a:t>
            </a:r>
          </a:p>
        </p:txBody>
      </p:sp>
      <p:sp>
        <p:nvSpPr>
          <p:cNvPr id="4" name="Slide Number Placeholder 3"/>
          <p:cNvSpPr>
            <a:spLocks noGrp="1"/>
          </p:cNvSpPr>
          <p:nvPr>
            <p:ph type="sldNum" sz="quarter" idx="5"/>
          </p:nvPr>
        </p:nvSpPr>
        <p:spPr/>
        <p:txBody>
          <a:bodyPr/>
          <a:lstStyle/>
          <a:p>
            <a:fld id="{94CA0F3A-F690-4218-82F5-CECE1ED4036E}" type="slidenum">
              <a:rPr lang="en-GB" smtClean="0"/>
              <a:t>59</a:t>
            </a:fld>
            <a:endParaRPr lang="en-GB"/>
          </a:p>
        </p:txBody>
      </p:sp>
    </p:spTree>
    <p:extLst>
      <p:ext uri="{BB962C8B-B14F-4D97-AF65-F5344CB8AC3E}">
        <p14:creationId xmlns:p14="http://schemas.microsoft.com/office/powerpoint/2010/main" val="15167868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baseline="0" dirty="0">
                <a:solidFill>
                  <a:schemeClr val="tx1"/>
                </a:solidFill>
                <a:latin typeface="+mn-lt"/>
                <a:ea typeface="+mn-ea"/>
                <a:cs typeface="+mn-cs"/>
              </a:rPr>
              <a:t>The Page Designer toolbar displays at the top of the page and contains both buttons and menu options. Passing your cursor over an active button and menu, displays a Tooltip.</a:t>
            </a:r>
          </a:p>
          <a:p>
            <a:r>
              <a:rPr lang="en-US" b="1" dirty="0"/>
              <a:t>Page Selector</a:t>
            </a:r>
            <a:r>
              <a:rPr lang="en-US" dirty="0"/>
              <a:t>: Displays the current page. Click the down arrow to display the Page Finder and search for pages, or enter a page number in the field and click Go.</a:t>
            </a:r>
          </a:p>
          <a:p>
            <a:r>
              <a:rPr lang="en-US" b="1" dirty="0"/>
              <a:t>Page Unlocked and Page Locked</a:t>
            </a:r>
            <a:r>
              <a:rPr lang="en-US" dirty="0"/>
              <a:t>: Indicates whether a page is locked or unlocked. Unlocked pages are editable and locked pages are not. The padlock icon indicates</a:t>
            </a:r>
          </a:p>
          <a:p>
            <a:r>
              <a:rPr lang="en-US" dirty="0"/>
              <a:t>the status:</a:t>
            </a:r>
          </a:p>
          <a:p>
            <a:pPr lvl="1"/>
            <a:r>
              <a:rPr lang="en-US" dirty="0"/>
              <a:t>Clear unlocked padlock — Page is unlocked.</a:t>
            </a:r>
          </a:p>
          <a:p>
            <a:pPr lvl="1"/>
            <a:r>
              <a:rPr lang="en-US" dirty="0"/>
              <a:t>Green locked padlock — Page is locked by you.</a:t>
            </a:r>
          </a:p>
          <a:p>
            <a:pPr lvl="1"/>
            <a:r>
              <a:rPr lang="en-US" dirty="0"/>
              <a:t>Red locked padlock — Page is locked by another user. To view the lock owner, or update the lock comment, click the red padlock.</a:t>
            </a:r>
          </a:p>
          <a:p>
            <a:pPr lvl="0">
              <a:buFont typeface="Arial" pitchFamily="34" charset="0"/>
              <a:buNone/>
            </a:pPr>
            <a:r>
              <a:rPr lang="en-US" b="1" dirty="0"/>
              <a:t>Undo Change</a:t>
            </a:r>
            <a:r>
              <a:rPr lang="en-US" dirty="0"/>
              <a:t>: Reverts the previous update you made within Page Designer. Applies to actions that result in a change to the page data.</a:t>
            </a:r>
          </a:p>
          <a:p>
            <a:pPr lvl="0">
              <a:buFontTx/>
              <a:buNone/>
            </a:pPr>
            <a:r>
              <a:rPr lang="en-US" b="1" dirty="0"/>
              <a:t>Redo Change</a:t>
            </a:r>
            <a:r>
              <a:rPr lang="en-US" dirty="0"/>
              <a:t>: Reapply the last update that was undone using Undo Changes. Applies to actions that result in a change to the page data. </a:t>
            </a:r>
          </a:p>
          <a:p>
            <a:pPr lvl="0">
              <a:buFontTx/>
              <a:buNone/>
            </a:pPr>
            <a:r>
              <a:rPr lang="en-US" b="1" dirty="0"/>
              <a:t>Create</a:t>
            </a:r>
            <a:r>
              <a:rPr lang="en-US" dirty="0"/>
              <a:t>: The Create menu features a graphical plus sign (+). Clicking the Create menu displays the following options:</a:t>
            </a:r>
          </a:p>
          <a:p>
            <a:pPr lvl="1">
              <a:buFont typeface="Arial" pitchFamily="34" charset="0"/>
              <a:buChar char="•"/>
            </a:pPr>
            <a:r>
              <a:rPr lang="en-US" dirty="0"/>
              <a:t>Page</a:t>
            </a:r>
          </a:p>
          <a:p>
            <a:pPr lvl="1">
              <a:buFont typeface="Arial" pitchFamily="34" charset="0"/>
              <a:buChar char="•"/>
            </a:pPr>
            <a:r>
              <a:rPr lang="en-US" dirty="0"/>
              <a:t>Page as Copy</a:t>
            </a:r>
          </a:p>
          <a:p>
            <a:pPr lvl="1">
              <a:buFont typeface="Arial" pitchFamily="34" charset="0"/>
              <a:buChar char="•"/>
            </a:pPr>
            <a:r>
              <a:rPr lang="en-US" dirty="0"/>
              <a:t>Page Component</a:t>
            </a:r>
          </a:p>
          <a:p>
            <a:pPr lvl="1">
              <a:buFont typeface="Arial" pitchFamily="34" charset="0"/>
              <a:buChar char="•"/>
            </a:pPr>
            <a:r>
              <a:rPr lang="en-US" dirty="0"/>
              <a:t>Breadcrumb Region </a:t>
            </a:r>
          </a:p>
          <a:p>
            <a:pPr lvl="1">
              <a:buFont typeface="Arial" pitchFamily="34" charset="0"/>
              <a:buChar char="•"/>
            </a:pPr>
            <a:r>
              <a:rPr lang="en-US" dirty="0"/>
              <a:t>Shared Component</a:t>
            </a:r>
          </a:p>
          <a:p>
            <a:pPr lvl="1">
              <a:buFont typeface="Arial" pitchFamily="34" charset="0"/>
              <a:buChar char="•"/>
            </a:pPr>
            <a:r>
              <a:rPr lang="en-US" dirty="0"/>
              <a:t>Page Group </a:t>
            </a:r>
          </a:p>
          <a:p>
            <a:pPr lvl="1">
              <a:buFont typeface="Arial" pitchFamily="34" charset="0"/>
              <a:buChar char="•"/>
            </a:pPr>
            <a:r>
              <a:rPr lang="en-US" dirty="0"/>
              <a:t>Developer Comment</a:t>
            </a:r>
          </a:p>
          <a:p>
            <a:pPr lvl="1">
              <a:buFont typeface="Arial" pitchFamily="34" charset="0"/>
              <a:buChar char="•"/>
            </a:pPr>
            <a:r>
              <a:rPr lang="en-US" dirty="0"/>
              <a:t>Team Development</a:t>
            </a:r>
          </a:p>
          <a:p>
            <a:pPr lvl="0">
              <a:buFontTx/>
              <a:buNone/>
            </a:pPr>
            <a:r>
              <a:rPr lang="en-US" b="1" dirty="0"/>
              <a:t>Utilities</a:t>
            </a:r>
            <a:r>
              <a:rPr lang="en-US" dirty="0"/>
              <a:t>: The Utilities menu features a graphic of a wrench. Options include:</a:t>
            </a:r>
          </a:p>
          <a:p>
            <a:pPr lvl="1">
              <a:buFont typeface="Arial" pitchFamily="34" charset="0"/>
              <a:buChar char="•"/>
            </a:pPr>
            <a:r>
              <a:rPr lang="en-US" dirty="0"/>
              <a:t>Delete Page</a:t>
            </a:r>
          </a:p>
          <a:p>
            <a:pPr lvl="1">
              <a:buFont typeface="Arial" pitchFamily="34" charset="0"/>
              <a:buChar char="•"/>
            </a:pPr>
            <a:r>
              <a:rPr lang="en-US" dirty="0"/>
              <a:t>Advisor</a:t>
            </a:r>
          </a:p>
          <a:p>
            <a:pPr lvl="1">
              <a:buFont typeface="Arial" pitchFamily="34" charset="0"/>
              <a:buChar char="•"/>
            </a:pPr>
            <a:r>
              <a:rPr lang="en-US" dirty="0"/>
              <a:t>Caching</a:t>
            </a:r>
          </a:p>
          <a:p>
            <a:pPr lvl="1">
              <a:buFont typeface="Arial" pitchFamily="34" charset="0"/>
              <a:buChar char="•"/>
            </a:pPr>
            <a:r>
              <a:rPr lang="en-US" dirty="0"/>
              <a:t>Attribute</a:t>
            </a:r>
            <a:r>
              <a:rPr lang="en-US" baseline="0" dirty="0"/>
              <a:t> Dictionary</a:t>
            </a:r>
          </a:p>
          <a:p>
            <a:pPr lvl="1">
              <a:buFont typeface="Arial" pitchFamily="34" charset="0"/>
              <a:buChar char="•"/>
            </a:pPr>
            <a:r>
              <a:rPr lang="en-US" baseline="0" dirty="0"/>
              <a:t>History</a:t>
            </a:r>
          </a:p>
          <a:p>
            <a:pPr lvl="1">
              <a:buFont typeface="Arial" pitchFamily="34" charset="0"/>
              <a:buChar char="•"/>
            </a:pPr>
            <a:r>
              <a:rPr lang="en-US" baseline="0" dirty="0"/>
              <a:t>Export</a:t>
            </a:r>
          </a:p>
          <a:p>
            <a:pPr lvl="1">
              <a:buFont typeface="Arial" pitchFamily="34" charset="0"/>
              <a:buChar char="•"/>
            </a:pPr>
            <a:r>
              <a:rPr lang="en-US" baseline="0" dirty="0"/>
              <a:t>Cross Page Utilities</a:t>
            </a:r>
          </a:p>
          <a:p>
            <a:pPr lvl="1">
              <a:buFont typeface="Arial" pitchFamily="34" charset="0"/>
              <a:buChar char="•"/>
            </a:pPr>
            <a:r>
              <a:rPr lang="en-US" baseline="0" dirty="0"/>
              <a:t>Application Utilities</a:t>
            </a:r>
          </a:p>
          <a:p>
            <a:pPr lvl="1">
              <a:buFont typeface="Arial" pitchFamily="34" charset="0"/>
              <a:buChar char="•"/>
            </a:pPr>
            <a:r>
              <a:rPr lang="en-US" baseline="0" dirty="0"/>
              <a:t>Page Groups</a:t>
            </a:r>
          </a:p>
          <a:p>
            <a:pPr lvl="1">
              <a:buFont typeface="Arial" pitchFamily="34" charset="0"/>
              <a:buChar char="•"/>
            </a:pPr>
            <a:r>
              <a:rPr lang="en-US" baseline="0" dirty="0"/>
              <a:t>Upgrade Application</a:t>
            </a:r>
          </a:p>
          <a:p>
            <a:pPr lvl="1">
              <a:buFont typeface="Arial" pitchFamily="34" charset="0"/>
              <a:buChar char="•"/>
            </a:pPr>
            <a:r>
              <a:rPr lang="en-US" baseline="0" dirty="0"/>
              <a:t>Show Tooltips</a:t>
            </a:r>
          </a:p>
          <a:p>
            <a:pPr lvl="1">
              <a:buFont typeface="Arial" pitchFamily="34" charset="0"/>
              <a:buChar char="•"/>
            </a:pPr>
            <a:r>
              <a:rPr lang="en-US" baseline="0" dirty="0"/>
              <a:t>Layout</a:t>
            </a:r>
          </a:p>
          <a:p>
            <a:pPr lvl="0">
              <a:buFont typeface="Arial" pitchFamily="34" charset="0"/>
              <a:buNone/>
            </a:pPr>
            <a:r>
              <a:rPr lang="en-US" sz="1100" b="1" kern="1200" baseline="0" dirty="0">
                <a:solidFill>
                  <a:schemeClr val="tx1"/>
                </a:solidFill>
                <a:latin typeface="+mn-lt"/>
                <a:ea typeface="+mn-ea"/>
                <a:cs typeface="+mn-cs"/>
              </a:rPr>
              <a:t>Shared Components</a:t>
            </a:r>
            <a:r>
              <a:rPr lang="en-US" sz="1100" b="0" kern="1200" baseline="0" dirty="0">
                <a:solidFill>
                  <a:schemeClr val="tx1"/>
                </a:solidFill>
                <a:latin typeface="+mn-lt"/>
                <a:ea typeface="+mn-ea"/>
                <a:cs typeface="+mn-cs"/>
              </a:rPr>
              <a:t>: Links to the Shared Components page. Shared components can display or be applied on any page within an application. </a:t>
            </a:r>
          </a:p>
          <a:p>
            <a:pPr lvl="0">
              <a:buFont typeface="Arial" pitchFamily="34" charset="0"/>
              <a:buNone/>
            </a:pPr>
            <a:r>
              <a:rPr lang="en-US" sz="1100" b="1" kern="1200" baseline="0" dirty="0">
                <a:solidFill>
                  <a:schemeClr val="tx1"/>
                </a:solidFill>
                <a:latin typeface="+mn-lt"/>
                <a:ea typeface="+mn-ea"/>
                <a:cs typeface="+mn-cs"/>
              </a:rPr>
              <a:t>Save</a:t>
            </a:r>
            <a:r>
              <a:rPr lang="en-US" sz="1100" b="0" kern="1200" baseline="0" dirty="0">
                <a:solidFill>
                  <a:schemeClr val="tx1"/>
                </a:solidFill>
                <a:latin typeface="+mn-lt"/>
                <a:ea typeface="+mn-ea"/>
                <a:cs typeface="+mn-cs"/>
              </a:rPr>
              <a:t>: Saves the current page.</a:t>
            </a:r>
          </a:p>
          <a:p>
            <a:pPr lvl="0">
              <a:buFont typeface="Arial" pitchFamily="34" charset="0"/>
              <a:buNone/>
            </a:pPr>
            <a:r>
              <a:rPr lang="en-US" sz="1100" b="1" kern="1200" baseline="0" dirty="0">
                <a:solidFill>
                  <a:schemeClr val="tx1"/>
                </a:solidFill>
                <a:latin typeface="+mn-lt"/>
                <a:ea typeface="+mn-ea"/>
                <a:cs typeface="+mn-cs"/>
              </a:rPr>
              <a:t>Save and Run Page</a:t>
            </a:r>
            <a:r>
              <a:rPr lang="en-US" sz="1100" b="0" kern="1200" baseline="0" dirty="0">
                <a:solidFill>
                  <a:schemeClr val="tx1"/>
                </a:solidFill>
                <a:latin typeface="+mn-lt"/>
                <a:ea typeface="+mn-ea"/>
                <a:cs typeface="+mn-cs"/>
              </a:rPr>
              <a:t>: Saves and then runs the current page</a:t>
            </a:r>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60</a:t>
            </a:fld>
            <a:endParaRPr lang="en-GB"/>
          </a:p>
        </p:txBody>
      </p:sp>
    </p:spTree>
    <p:extLst>
      <p:ext uri="{BB962C8B-B14F-4D97-AF65-F5344CB8AC3E}">
        <p14:creationId xmlns:p14="http://schemas.microsoft.com/office/powerpoint/2010/main" val="2368377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baseline="0" dirty="0">
                <a:solidFill>
                  <a:schemeClr val="tx1"/>
                </a:solidFill>
                <a:latin typeface="+mn-lt"/>
                <a:ea typeface="+mn-ea"/>
                <a:cs typeface="+mn-cs"/>
              </a:rPr>
              <a:t>The left pane in Page Designer includes four tabs: Rendering, Dynamic Actions, Processing, and Page Shared Components. Each tab displays a list of the corresponding component types and components created on the current page.</a:t>
            </a:r>
          </a:p>
          <a:p>
            <a:pPr marL="0" lvl="0" indent="0">
              <a:buFont typeface="Arial" panose="020B0604020202020204" pitchFamily="34" charset="0"/>
              <a:buNone/>
            </a:pPr>
            <a:r>
              <a:rPr lang="en-US" sz="1100" kern="1200" baseline="0" dirty="0">
                <a:solidFill>
                  <a:schemeClr val="tx1"/>
                </a:solidFill>
                <a:latin typeface="+mn-lt"/>
                <a:ea typeface="+mn-ea"/>
                <a:cs typeface="+mn-cs"/>
              </a:rPr>
              <a:t>The </a:t>
            </a:r>
            <a:r>
              <a:rPr lang="en-US" sz="1100" b="1" kern="1200" baseline="0" dirty="0">
                <a:solidFill>
                  <a:schemeClr val="tx1"/>
                </a:solidFill>
                <a:latin typeface="+mn-lt"/>
                <a:ea typeface="+mn-ea"/>
                <a:cs typeface="+mn-cs"/>
              </a:rPr>
              <a:t>Rendering</a:t>
            </a:r>
            <a:r>
              <a:rPr lang="en-US" sz="1100" kern="1200" baseline="0" dirty="0">
                <a:solidFill>
                  <a:schemeClr val="tx1"/>
                </a:solidFill>
                <a:latin typeface="+mn-lt"/>
                <a:ea typeface="+mn-ea"/>
                <a:cs typeface="+mn-cs"/>
              </a:rPr>
              <a:t> tab displays regions, page items, page button, page components, and application logic. </a:t>
            </a:r>
          </a:p>
          <a:p>
            <a:pPr marL="0" lvl="0" indent="0">
              <a:buFont typeface="Arial" panose="020B0604020202020204" pitchFamily="34" charset="0"/>
              <a:buNone/>
            </a:pPr>
            <a:r>
              <a:rPr lang="en-US" sz="1100" kern="1200" baseline="0" dirty="0">
                <a:solidFill>
                  <a:schemeClr val="tx1"/>
                </a:solidFill>
                <a:latin typeface="+mn-lt"/>
                <a:ea typeface="+mn-ea"/>
                <a:cs typeface="+mn-cs"/>
              </a:rPr>
              <a:t>The </a:t>
            </a:r>
            <a:r>
              <a:rPr lang="en-US" sz="1100" b="1" kern="1200" baseline="0" dirty="0">
                <a:solidFill>
                  <a:schemeClr val="tx1"/>
                </a:solidFill>
                <a:latin typeface="+mn-lt"/>
                <a:ea typeface="+mn-ea"/>
                <a:cs typeface="+mn-cs"/>
              </a:rPr>
              <a:t>Dynamic Actions </a:t>
            </a:r>
            <a:r>
              <a:rPr lang="en-US" sz="1100" kern="1200" baseline="0" dirty="0">
                <a:solidFill>
                  <a:schemeClr val="tx1"/>
                </a:solidFill>
                <a:latin typeface="+mn-lt"/>
                <a:ea typeface="+mn-ea"/>
                <a:cs typeface="+mn-cs"/>
              </a:rPr>
              <a:t>tab displays dynamic actions defined on this page. By creating a dynamic action, you can define complex client-side behavior declaratively without the need for JavaScript. You learn about dynamic actions later in this workshop.</a:t>
            </a:r>
          </a:p>
          <a:p>
            <a:pPr marL="0" lvl="0" indent="0">
              <a:buFont typeface="Arial" panose="020B0604020202020204" pitchFamily="34" charset="0"/>
              <a:buNone/>
            </a:pPr>
            <a:r>
              <a:rPr lang="en-US" sz="1100" kern="1200" baseline="0" dirty="0">
                <a:solidFill>
                  <a:schemeClr val="tx1"/>
                </a:solidFill>
                <a:latin typeface="+mn-lt"/>
                <a:ea typeface="+mn-ea"/>
                <a:cs typeface="+mn-cs"/>
              </a:rPr>
              <a:t>The </a:t>
            </a:r>
            <a:r>
              <a:rPr lang="en-US" sz="1100" b="1" kern="1200" baseline="0" dirty="0">
                <a:solidFill>
                  <a:schemeClr val="tx1"/>
                </a:solidFill>
                <a:latin typeface="+mn-lt"/>
                <a:ea typeface="+mn-ea"/>
                <a:cs typeface="+mn-cs"/>
              </a:rPr>
              <a:t>Processing</a:t>
            </a:r>
            <a:r>
              <a:rPr lang="en-US" sz="1100" kern="1200" baseline="0" dirty="0">
                <a:solidFill>
                  <a:schemeClr val="tx1"/>
                </a:solidFill>
                <a:latin typeface="+mn-lt"/>
                <a:ea typeface="+mn-ea"/>
                <a:cs typeface="+mn-cs"/>
              </a:rPr>
              <a:t> tab displays application logic defined on this page.</a:t>
            </a:r>
          </a:p>
          <a:p>
            <a:pPr marL="0" indent="0">
              <a:buFont typeface="Arial" panose="020B0604020202020204" pitchFamily="34" charset="0"/>
              <a:buNone/>
            </a:pPr>
            <a:r>
              <a:rPr lang="en-US" sz="1100" kern="1200" baseline="0" dirty="0">
                <a:solidFill>
                  <a:schemeClr val="tx1"/>
                </a:solidFill>
                <a:latin typeface="+mn-lt"/>
                <a:ea typeface="+mn-ea"/>
                <a:cs typeface="+mn-cs"/>
              </a:rPr>
              <a:t>The </a:t>
            </a:r>
            <a:r>
              <a:rPr lang="en-US" sz="1100" b="1" kern="1200" baseline="0" dirty="0">
                <a:solidFill>
                  <a:schemeClr val="tx1"/>
                </a:solidFill>
                <a:latin typeface="+mn-lt"/>
                <a:ea typeface="+mn-ea"/>
                <a:cs typeface="+mn-cs"/>
              </a:rPr>
              <a:t>Page Shared Components </a:t>
            </a:r>
            <a:r>
              <a:rPr lang="en-US" sz="1100" kern="1200" baseline="0" dirty="0">
                <a:solidFill>
                  <a:schemeClr val="tx1"/>
                </a:solidFill>
                <a:latin typeface="+mn-lt"/>
                <a:ea typeface="+mn-ea"/>
                <a:cs typeface="+mn-cs"/>
              </a:rPr>
              <a:t>tab displays shared components associated with this page.</a:t>
            </a:r>
          </a:p>
          <a:p>
            <a:r>
              <a:rPr lang="en-US" sz="1100" b="0" kern="1200" baseline="0" dirty="0">
                <a:solidFill>
                  <a:schemeClr val="tx1"/>
                </a:solidFill>
                <a:latin typeface="+mn-lt"/>
                <a:ea typeface="+mn-ea"/>
                <a:cs typeface="+mn-cs"/>
              </a:rPr>
              <a:t>Key features of the Left pane include:</a:t>
            </a:r>
          </a:p>
          <a:p>
            <a:pPr lvl="1">
              <a:buFont typeface="Arial" pitchFamily="34" charset="0"/>
              <a:buChar char="•"/>
            </a:pPr>
            <a:r>
              <a:rPr lang="en-US" sz="1100" b="1" kern="1200" baseline="0" dirty="0">
                <a:solidFill>
                  <a:schemeClr val="tx1"/>
                </a:solidFill>
                <a:latin typeface="+mn-lt"/>
                <a:ea typeface="+mn-ea"/>
                <a:cs typeface="+mn-cs"/>
              </a:rPr>
              <a:t>Context menus</a:t>
            </a:r>
            <a:r>
              <a:rPr lang="en-US" sz="1100" b="0" kern="1200" baseline="0" dirty="0">
                <a:solidFill>
                  <a:schemeClr val="tx1"/>
                </a:solidFill>
                <a:latin typeface="+mn-lt"/>
                <a:ea typeface="+mn-ea"/>
                <a:cs typeface="+mn-cs"/>
              </a:rPr>
              <a:t>: Right-click a component or control to display a context menu.</a:t>
            </a:r>
          </a:p>
          <a:p>
            <a:pPr lvl="1">
              <a:buFont typeface="Arial" pitchFamily="34" charset="0"/>
              <a:buChar char="•"/>
            </a:pPr>
            <a:r>
              <a:rPr lang="en-US" sz="1100" b="1" kern="1200" baseline="0" dirty="0">
                <a:solidFill>
                  <a:schemeClr val="tx1"/>
                </a:solidFill>
                <a:latin typeface="+mn-lt"/>
                <a:ea typeface="+mn-ea"/>
                <a:cs typeface="+mn-cs"/>
              </a:rPr>
              <a:t>Quick Access to the Property Editor</a:t>
            </a:r>
            <a:r>
              <a:rPr lang="en-US" sz="1100" b="0" kern="1200" baseline="0" dirty="0">
                <a:solidFill>
                  <a:schemeClr val="tx1"/>
                </a:solidFill>
                <a:latin typeface="+mn-lt"/>
                <a:ea typeface="+mn-ea"/>
                <a:cs typeface="+mn-cs"/>
              </a:rPr>
              <a:t>: Select a component or multiple components to display the corresponding attributes in the Property Editor in the right pane.</a:t>
            </a:r>
          </a:p>
          <a:p>
            <a:pPr lvl="1">
              <a:buFont typeface="Arial" pitchFamily="34" charset="0"/>
              <a:buChar char="•"/>
            </a:pPr>
            <a:r>
              <a:rPr lang="en-US" sz="1100" b="1" kern="1200" baseline="0" dirty="0">
                <a:solidFill>
                  <a:schemeClr val="tx1"/>
                </a:solidFill>
                <a:latin typeface="+mn-lt"/>
                <a:ea typeface="+mn-ea"/>
                <a:cs typeface="+mn-cs"/>
              </a:rPr>
              <a:t>Drag and Drop</a:t>
            </a:r>
            <a:r>
              <a:rPr lang="en-US" sz="1100" b="0" kern="1200" baseline="0" dirty="0">
                <a:solidFill>
                  <a:schemeClr val="tx1"/>
                </a:solidFill>
                <a:latin typeface="+mn-lt"/>
                <a:ea typeface="+mn-ea"/>
                <a:cs typeface="+mn-cs"/>
              </a:rPr>
              <a:t>: Drag components up and down within the tree to change the position or sequence of the selected component.</a:t>
            </a:r>
          </a:p>
          <a:p>
            <a:pPr lvl="1">
              <a:buFont typeface="Arial" pitchFamily="34" charset="0"/>
              <a:buChar char="•"/>
            </a:pPr>
            <a:r>
              <a:rPr lang="en-US" sz="1100" b="1" kern="1200" baseline="0" dirty="0">
                <a:solidFill>
                  <a:schemeClr val="tx1"/>
                </a:solidFill>
                <a:latin typeface="+mn-lt"/>
                <a:ea typeface="+mn-ea"/>
                <a:cs typeface="+mn-cs"/>
              </a:rPr>
              <a:t>Tooltips</a:t>
            </a:r>
            <a:r>
              <a:rPr lang="en-US" sz="1100" b="0" kern="1200" baseline="0" dirty="0">
                <a:solidFill>
                  <a:schemeClr val="tx1"/>
                </a:solidFill>
                <a:latin typeface="+mn-lt"/>
                <a:ea typeface="+mn-ea"/>
                <a:cs typeface="+mn-cs"/>
              </a:rPr>
              <a:t>: Position the mouse over a component or control to view a tooltip of basic information, such as the region type, item type, and so on.</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dirty="0"/>
              <a:t>The Rendering and Processing trees are grouped and ordered based on how Oracle Application Express processes them. The Dynamic Actions and Page Shared Components trees are grouped by event or component type and then ordered by sequence. If you want to manage the display of the</a:t>
            </a:r>
            <a:r>
              <a:rPr lang="en-US" baseline="0" dirty="0"/>
              <a:t> components in the tree, click Group by Processing Order or Group by Component Type buttons.</a:t>
            </a:r>
            <a:endParaRPr lang="en-US" sz="1150" b="0" dirty="0"/>
          </a:p>
        </p:txBody>
      </p:sp>
      <p:sp>
        <p:nvSpPr>
          <p:cNvPr id="4" name="Slide Number Placeholder 3"/>
          <p:cNvSpPr>
            <a:spLocks noGrp="1"/>
          </p:cNvSpPr>
          <p:nvPr>
            <p:ph type="sldNum" sz="quarter" idx="5"/>
          </p:nvPr>
        </p:nvSpPr>
        <p:spPr/>
        <p:txBody>
          <a:bodyPr/>
          <a:lstStyle/>
          <a:p>
            <a:fld id="{94CA0F3A-F690-4218-82F5-CECE1ED4036E}" type="slidenum">
              <a:rPr lang="en-GB" smtClean="0"/>
              <a:t>61</a:t>
            </a:fld>
            <a:endParaRPr lang="en-GB"/>
          </a:p>
        </p:txBody>
      </p:sp>
    </p:spTree>
    <p:extLst>
      <p:ext uri="{BB962C8B-B14F-4D97-AF65-F5344CB8AC3E}">
        <p14:creationId xmlns:p14="http://schemas.microsoft.com/office/powerpoint/2010/main" val="33179016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aseline="0" dirty="0"/>
              <a:t>The central pane in Page Designer contains five tabs:</a:t>
            </a:r>
          </a:p>
          <a:p>
            <a:pPr lvl="1">
              <a:buFont typeface="Arial" pitchFamily="34" charset="0"/>
              <a:buChar char="•"/>
            </a:pPr>
            <a:r>
              <a:rPr lang="en-US" sz="1100" b="1" baseline="0" dirty="0"/>
              <a:t>Layout</a:t>
            </a:r>
            <a:r>
              <a:rPr lang="en-US" sz="1100" baseline="0" dirty="0"/>
              <a:t>: </a:t>
            </a:r>
            <a:r>
              <a:rPr lang="en-US" sz="1100" kern="1200" baseline="0" dirty="0">
                <a:solidFill>
                  <a:schemeClr val="tx1"/>
                </a:solidFill>
                <a:latin typeface="+mn-lt"/>
                <a:ea typeface="+mn-ea"/>
                <a:cs typeface="+mn-cs"/>
              </a:rPr>
              <a:t>Displays a visual representation of the page regions, items, and buttons that define a page</a:t>
            </a:r>
          </a:p>
          <a:p>
            <a:pPr lvl="1">
              <a:buFont typeface="Arial" pitchFamily="34" charset="0"/>
              <a:buChar char="•"/>
            </a:pPr>
            <a:r>
              <a:rPr lang="en-US" sz="1100" b="1" kern="1200" baseline="0" dirty="0">
                <a:solidFill>
                  <a:schemeClr val="tx1"/>
                </a:solidFill>
                <a:latin typeface="+mn-lt"/>
                <a:ea typeface="+mn-ea"/>
                <a:cs typeface="+mn-cs"/>
              </a:rPr>
              <a:t>Component View</a:t>
            </a:r>
            <a:r>
              <a:rPr lang="en-US" sz="1100" kern="1200" baseline="0" dirty="0">
                <a:solidFill>
                  <a:schemeClr val="tx1"/>
                </a:solidFill>
                <a:latin typeface="+mn-lt"/>
                <a:ea typeface="+mn-ea"/>
                <a:cs typeface="+mn-cs"/>
              </a:rPr>
              <a:t>: Displays user interface elements and application logic by component type.</a:t>
            </a:r>
          </a:p>
          <a:p>
            <a:pPr lvl="1">
              <a:buFont typeface="Arial" pitchFamily="34" charset="0"/>
              <a:buChar char="•"/>
            </a:pPr>
            <a:r>
              <a:rPr lang="en-US" sz="1100" b="1" kern="1200" baseline="0" dirty="0">
                <a:solidFill>
                  <a:schemeClr val="tx1"/>
                </a:solidFill>
                <a:latin typeface="+mn-lt"/>
                <a:ea typeface="+mn-ea"/>
                <a:cs typeface="+mn-cs"/>
              </a:rPr>
              <a:t>Messages</a:t>
            </a:r>
            <a:r>
              <a:rPr lang="en-US" sz="1100" kern="1200" baseline="0" dirty="0">
                <a:solidFill>
                  <a:schemeClr val="tx1"/>
                </a:solidFill>
                <a:latin typeface="+mn-lt"/>
                <a:ea typeface="+mn-ea"/>
                <a:cs typeface="+mn-cs"/>
              </a:rPr>
              <a:t>: Displays errors and warnings you need to address. Clicking a message changes the focus within Property Editor to the corresponding attribute associated with the error or warning</a:t>
            </a:r>
          </a:p>
          <a:p>
            <a:pPr lvl="1">
              <a:buFont typeface="Arial" pitchFamily="34" charset="0"/>
              <a:buChar char="•"/>
            </a:pPr>
            <a:r>
              <a:rPr lang="en-US" sz="1100" b="1" kern="1200" baseline="0" dirty="0">
                <a:solidFill>
                  <a:schemeClr val="tx1"/>
                </a:solidFill>
                <a:latin typeface="+mn-lt"/>
                <a:ea typeface="+mn-ea"/>
                <a:cs typeface="+mn-cs"/>
              </a:rPr>
              <a:t>Page Search</a:t>
            </a:r>
            <a:r>
              <a:rPr lang="en-US" sz="1100" kern="1200" baseline="0" dirty="0">
                <a:solidFill>
                  <a:schemeClr val="tx1"/>
                </a:solidFill>
                <a:latin typeface="+mn-lt"/>
                <a:ea typeface="+mn-ea"/>
                <a:cs typeface="+mn-cs"/>
              </a:rPr>
              <a:t>: Allows you to search all page metadata including regions, items buttons, dynamic actions, columns, and so on.</a:t>
            </a:r>
          </a:p>
          <a:p>
            <a:pPr lvl="1">
              <a:buFont typeface="Arial" pitchFamily="34" charset="0"/>
              <a:buChar char="•"/>
            </a:pPr>
            <a:r>
              <a:rPr lang="en-US" sz="1100" b="1" kern="1200" baseline="0" dirty="0">
                <a:solidFill>
                  <a:schemeClr val="tx1"/>
                </a:solidFill>
                <a:latin typeface="+mn-lt"/>
                <a:ea typeface="+mn-ea"/>
                <a:cs typeface="+mn-cs"/>
              </a:rPr>
              <a:t>Help</a:t>
            </a:r>
            <a:r>
              <a:rPr lang="en-US" sz="1100" kern="1200" baseline="0" dirty="0">
                <a:solidFill>
                  <a:schemeClr val="tx1"/>
                </a:solidFill>
                <a:latin typeface="+mn-lt"/>
                <a:ea typeface="+mn-ea"/>
                <a:cs typeface="+mn-cs"/>
              </a:rPr>
              <a:t>: Displays attribute specific help. Click on the attribute name within Property Editor to view information and examples</a:t>
            </a:r>
          </a:p>
          <a:p>
            <a:r>
              <a:rPr lang="en-US" b="1" baseline="0" dirty="0"/>
              <a:t>Gallery</a:t>
            </a:r>
            <a:r>
              <a:rPr lang="en-US" baseline="0" dirty="0"/>
              <a:t>: The Gallery pane displays at the bottom of the Layout tab and contains three tabs: Regions, Items, and Buttons. You can a</a:t>
            </a:r>
            <a:r>
              <a:rPr lang="en-US" sz="1100" kern="1200" baseline="0" dirty="0">
                <a:solidFill>
                  <a:schemeClr val="tx1"/>
                </a:solidFill>
                <a:latin typeface="+mn-lt"/>
                <a:ea typeface="+mn-ea"/>
                <a:cs typeface="+mn-cs"/>
              </a:rPr>
              <a:t>dd new controls and components (regions, items, and buttons) to a page by selecting them in the Gallery and dragging and dropping them into the Layout tab.</a:t>
            </a:r>
            <a:endParaRPr lang="en-US" baseline="0" dirty="0"/>
          </a:p>
        </p:txBody>
      </p:sp>
      <p:sp>
        <p:nvSpPr>
          <p:cNvPr id="4" name="Slide Number Placeholder 3"/>
          <p:cNvSpPr>
            <a:spLocks noGrp="1"/>
          </p:cNvSpPr>
          <p:nvPr>
            <p:ph type="sldNum" sz="quarter" idx="5"/>
          </p:nvPr>
        </p:nvSpPr>
        <p:spPr/>
        <p:txBody>
          <a:bodyPr/>
          <a:lstStyle/>
          <a:p>
            <a:fld id="{94CA0F3A-F690-4218-82F5-CECE1ED4036E}" type="slidenum">
              <a:rPr lang="en-GB" smtClean="0"/>
              <a:t>62</a:t>
            </a:fld>
            <a:endParaRPr lang="en-GB"/>
          </a:p>
        </p:txBody>
      </p:sp>
    </p:spTree>
    <p:extLst>
      <p:ext uri="{BB962C8B-B14F-4D97-AF65-F5344CB8AC3E}">
        <p14:creationId xmlns:p14="http://schemas.microsoft.com/office/powerpoint/2010/main" val="956967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mn-ea"/>
                <a:cs typeface="+mn-cs"/>
              </a:rPr>
              <a:t>The Layout tab displays in the central pane of Page Designer and is a visual representation of how the components are positioned on the page. The Layout tab features context menus. By selecting a component and right-clicking, you can delete, move, or copy the component to other regions, or new regions on the page. A region is an area of a page that serves as a container for content.</a:t>
            </a:r>
          </a:p>
          <a:p>
            <a:r>
              <a:rPr lang="en-US" sz="1200" kern="1200" baseline="0" dirty="0">
                <a:solidFill>
                  <a:schemeClr val="tx1"/>
                </a:solidFill>
                <a:latin typeface="+mn-lt"/>
                <a:ea typeface="+mn-ea"/>
                <a:cs typeface="+mn-cs"/>
              </a:rPr>
              <a:t>You can also move existing regions, items, and buttons relative to other components by simply clicking on the component and dragging it to the new location. For example, you can place items next to one another by dragging the second item to the end of the first item and dropping it in the dark yellow box that appears when you hover in the desired location. When dragging components to a new position, such as dragging an item onto the same line as an exiting item, you need to drag the component into the desired position and wait until the grid changes and the new drop position displays.</a:t>
            </a:r>
          </a:p>
          <a:p>
            <a:r>
              <a:rPr lang="en-US" sz="1200" kern="1200" baseline="0" dirty="0">
                <a:solidFill>
                  <a:schemeClr val="tx1"/>
                </a:solidFill>
                <a:latin typeface="+mn-lt"/>
                <a:ea typeface="+mn-ea"/>
                <a:cs typeface="+mn-cs"/>
              </a:rPr>
              <a:t>You can quickly add new components to an existing page by dragging the component from the Gallery up to the desired position within the Layout tab. You can adjust the size of each pane by selecting and dragging the horizontal and vertical splitters. To expand or collapse each pane, click the small triangle labeled Collapse in the center of each splitter. Alternatively, you can click the </a:t>
            </a:r>
            <a:r>
              <a:rPr lang="en-US" sz="1200" b="1" kern="1200" baseline="0" dirty="0">
                <a:solidFill>
                  <a:schemeClr val="tx1"/>
                </a:solidFill>
                <a:latin typeface="+mn-lt"/>
                <a:ea typeface="+mn-ea"/>
                <a:cs typeface="+mn-cs"/>
              </a:rPr>
              <a:t>Expand</a:t>
            </a:r>
            <a:r>
              <a:rPr lang="en-US" sz="1200" b="0" kern="1200" baseline="0" dirty="0">
                <a:solidFill>
                  <a:schemeClr val="tx1"/>
                </a:solidFill>
                <a:latin typeface="+mn-lt"/>
                <a:ea typeface="+mn-ea"/>
                <a:cs typeface="+mn-cs"/>
              </a:rPr>
              <a:t> button </a:t>
            </a:r>
            <a:r>
              <a:rPr lang="en-US" sz="1200" kern="1200" baseline="0" dirty="0">
                <a:solidFill>
                  <a:schemeClr val="tx1"/>
                </a:solidFill>
                <a:latin typeface="+mn-lt"/>
                <a:ea typeface="+mn-ea"/>
                <a:cs typeface="+mn-cs"/>
              </a:rPr>
              <a:t>to make the Layout tab larger and then </a:t>
            </a:r>
            <a:r>
              <a:rPr lang="en-US" sz="1200" b="1" kern="1200" baseline="0" dirty="0">
                <a:solidFill>
                  <a:schemeClr val="tx1"/>
                </a:solidFill>
                <a:latin typeface="+mn-lt"/>
                <a:ea typeface="+mn-ea"/>
                <a:cs typeface="+mn-cs"/>
              </a:rPr>
              <a:t>Restore</a:t>
            </a:r>
            <a:r>
              <a:rPr lang="en-US" sz="1200" b="0" kern="1200" baseline="0" dirty="0">
                <a:solidFill>
                  <a:schemeClr val="tx1"/>
                </a:solidFill>
                <a:latin typeface="+mn-lt"/>
                <a:ea typeface="+mn-ea"/>
                <a:cs typeface="+mn-cs"/>
              </a:rPr>
              <a:t> to return it to the previous size.</a:t>
            </a:r>
          </a:p>
          <a:p>
            <a:endParaRPr lang="en-US" sz="1200" b="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a:t>
            </a:r>
            <a:r>
              <a:rPr lang="en-US" sz="1200" b="1" kern="1200" baseline="0" dirty="0">
                <a:solidFill>
                  <a:schemeClr val="tx1"/>
                </a:solidFill>
                <a:latin typeface="+mn-lt"/>
                <a:ea typeface="+mn-ea"/>
                <a:cs typeface="+mn-cs"/>
              </a:rPr>
              <a:t>Layout menu </a:t>
            </a:r>
            <a:r>
              <a:rPr lang="en-US" sz="1200" kern="1200" baseline="0" dirty="0">
                <a:solidFill>
                  <a:schemeClr val="tx1"/>
                </a:solidFill>
                <a:latin typeface="+mn-lt"/>
                <a:ea typeface="+mn-ea"/>
                <a:cs typeface="+mn-cs"/>
              </a:rPr>
              <a:t>displays on the right side of the pane. You can use this menu to customize the type and amount of information that displays and to delete, move, and copy selected components. </a:t>
            </a:r>
            <a:r>
              <a:rPr lang="en-US" sz="1200" b="0" kern="1200" baseline="0" dirty="0">
                <a:solidFill>
                  <a:schemeClr val="tx1"/>
                </a:solidFill>
                <a:latin typeface="+mn-lt"/>
                <a:ea typeface="+mn-ea"/>
                <a:cs typeface="+mn-cs"/>
              </a:rPr>
              <a:t>To have a specific region fill the Layout tab, select the region and select </a:t>
            </a:r>
            <a:r>
              <a:rPr lang="en-US" sz="1200" b="1" kern="1200" baseline="0" dirty="0">
                <a:solidFill>
                  <a:schemeClr val="tx1"/>
                </a:solidFill>
                <a:latin typeface="+mn-lt"/>
                <a:ea typeface="+mn-ea"/>
                <a:cs typeface="+mn-cs"/>
              </a:rPr>
              <a:t>Display from Here </a:t>
            </a:r>
            <a:r>
              <a:rPr lang="en-US" sz="1200" b="0" kern="1200" baseline="0" dirty="0">
                <a:solidFill>
                  <a:schemeClr val="tx1"/>
                </a:solidFill>
                <a:latin typeface="+mn-lt"/>
                <a:ea typeface="+mn-ea"/>
                <a:cs typeface="+mn-cs"/>
              </a:rPr>
              <a:t>from the Layout menu. The selected region fills the Layout tab. To restore the view, select </a:t>
            </a:r>
            <a:r>
              <a:rPr lang="en-US" sz="1200" b="1" kern="1200" baseline="0" dirty="0">
                <a:solidFill>
                  <a:schemeClr val="tx1"/>
                </a:solidFill>
                <a:latin typeface="+mn-lt"/>
                <a:ea typeface="+mn-ea"/>
                <a:cs typeface="+mn-cs"/>
              </a:rPr>
              <a:t>Display from Page</a:t>
            </a:r>
            <a:r>
              <a:rPr lang="en-US" sz="1200" b="0" kern="1200" baseline="0" dirty="0">
                <a:solidFill>
                  <a:schemeClr val="tx1"/>
                </a:solidFill>
                <a:latin typeface="+mn-lt"/>
                <a:ea typeface="+mn-ea"/>
                <a:cs typeface="+mn-cs"/>
              </a:rPr>
              <a:t>.</a:t>
            </a:r>
          </a:p>
          <a:p>
            <a:r>
              <a:rPr lang="en-US" sz="1200" b="1" kern="1200" baseline="0" dirty="0">
                <a:solidFill>
                  <a:schemeClr val="tx1"/>
                </a:solidFill>
                <a:latin typeface="+mn-lt"/>
                <a:ea typeface="+mn-ea"/>
                <a:cs typeface="+mn-cs"/>
              </a:rPr>
              <a:t>Note</a:t>
            </a:r>
            <a:r>
              <a:rPr lang="en-US" sz="1200" b="0" kern="1200" baseline="0" dirty="0">
                <a:solidFill>
                  <a:schemeClr val="tx1"/>
                </a:solidFill>
                <a:latin typeface="+mn-lt"/>
                <a:ea typeface="+mn-ea"/>
                <a:cs typeface="+mn-cs"/>
              </a:rPr>
              <a:t>: </a:t>
            </a:r>
            <a:r>
              <a:rPr lang="en-US" dirty="0"/>
              <a:t>Hidden items are not displayed in Layout, but are displayed in the Rendering tree.</a:t>
            </a:r>
            <a:endParaRPr lang="en-US" sz="1200" b="0" kern="1200" baseline="0" dirty="0">
              <a:solidFill>
                <a:schemeClr val="tx1"/>
              </a:solidFill>
              <a:latin typeface="+mn-lt"/>
              <a:ea typeface="+mn-ea"/>
              <a:cs typeface="+mn-cs"/>
            </a:endParaRPr>
          </a:p>
          <a:p>
            <a:endParaRPr lang="en-US" b="0" dirty="0"/>
          </a:p>
        </p:txBody>
      </p:sp>
      <p:sp>
        <p:nvSpPr>
          <p:cNvPr id="4" name="Slide Number Placeholder 3"/>
          <p:cNvSpPr>
            <a:spLocks noGrp="1"/>
          </p:cNvSpPr>
          <p:nvPr>
            <p:ph type="sldNum" sz="quarter" idx="5"/>
          </p:nvPr>
        </p:nvSpPr>
        <p:spPr/>
        <p:txBody>
          <a:bodyPr/>
          <a:lstStyle/>
          <a:p>
            <a:fld id="{94CA0F3A-F690-4218-82F5-CECE1ED4036E}" type="slidenum">
              <a:rPr lang="en-GB" smtClean="0"/>
              <a:t>63</a:t>
            </a:fld>
            <a:endParaRPr lang="en-GB"/>
          </a:p>
        </p:txBody>
      </p:sp>
    </p:spTree>
    <p:extLst>
      <p:ext uri="{BB962C8B-B14F-4D97-AF65-F5344CB8AC3E}">
        <p14:creationId xmlns:p14="http://schemas.microsoft.com/office/powerpoint/2010/main" val="20684392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baseline="0" dirty="0">
                <a:solidFill>
                  <a:schemeClr val="tx1"/>
                </a:solidFill>
                <a:latin typeface="+mn-lt"/>
                <a:ea typeface="+mn-ea"/>
                <a:cs typeface="+mn-cs"/>
              </a:rPr>
              <a:t>The Gallery displays at the bottom of the central pane of Page Designer and contains three tabs: Regions, Items, and Buttons. When you pass the cursor over a control or component, a tooltip displays that describes it. You can adjust the size of the pane by dragging the horizontal and vertical splitters. To collapse or restore the Gallery pane, click the small triangle in the center of each splitter.</a:t>
            </a:r>
          </a:p>
          <a:p>
            <a:r>
              <a:rPr lang="en-US" sz="1100" kern="1200" baseline="0" dirty="0">
                <a:solidFill>
                  <a:schemeClr val="tx1"/>
                </a:solidFill>
                <a:latin typeface="+mn-lt"/>
                <a:ea typeface="+mn-ea"/>
                <a:cs typeface="+mn-cs"/>
              </a:rPr>
              <a:t>You can add new controls and components to a page by using either of the following two ways:</a:t>
            </a:r>
          </a:p>
          <a:p>
            <a:pPr lvl="1">
              <a:buFont typeface="Arial" pitchFamily="34" charset="0"/>
              <a:buChar char="•"/>
            </a:pPr>
            <a:r>
              <a:rPr lang="en-US" sz="1050" kern="1200" baseline="0" dirty="0">
                <a:solidFill>
                  <a:schemeClr val="tx1"/>
                </a:solidFill>
                <a:latin typeface="+mn-lt"/>
                <a:ea typeface="+mn-ea"/>
                <a:cs typeface="+mn-cs"/>
              </a:rPr>
              <a:t>Selecting a control or component and dragging and dropping them into the Layout tab</a:t>
            </a:r>
          </a:p>
          <a:p>
            <a:pPr lvl="1">
              <a:buFont typeface="Arial" pitchFamily="34" charset="0"/>
              <a:buChar char="•"/>
            </a:pPr>
            <a:r>
              <a:rPr lang="en-US" sz="1050" kern="1200" baseline="0" dirty="0">
                <a:solidFill>
                  <a:schemeClr val="tx1"/>
                </a:solidFill>
                <a:latin typeface="+mn-lt"/>
                <a:ea typeface="+mn-ea"/>
                <a:cs typeface="+mn-cs"/>
              </a:rPr>
              <a:t>Selecting a control or component in the Gallery and right-click to use a context menu. </a:t>
            </a:r>
          </a:p>
          <a:p>
            <a:r>
              <a:rPr lang="en-US" sz="1100" kern="1200" baseline="0" dirty="0">
                <a:solidFill>
                  <a:schemeClr val="tx1"/>
                </a:solidFill>
                <a:latin typeface="+mn-lt"/>
                <a:ea typeface="+mn-ea"/>
                <a:cs typeface="+mn-cs"/>
              </a:rPr>
              <a:t>Each application page can have buttons and fields (called items) which are grouped into containers called regions. You can add regions, items, and buttons to a page by dragging and dropping them from the gallery. </a:t>
            </a:r>
          </a:p>
          <a:p>
            <a:r>
              <a:rPr lang="en-US" b="0" dirty="0"/>
              <a:t>The slide example shows</a:t>
            </a:r>
            <a:r>
              <a:rPr lang="en-US" b="0" baseline="0" dirty="0"/>
              <a:t> adding a checkbox item before P6_LIST_PRICE. To achieve this, navigate to gallery. Select Checkbox, drag it and drop it in P6_LIST_PRICE item. A new checkbox item is now added before P6_LIST_PRICE. The slide example also shows using the context menu to add the Checkbox item. In the slide, right-click Checkbox, select Add To from the Context menu and choose the item location as Product Details &gt; Items &gt; P6_LIST_PRICE_BEFORE.</a:t>
            </a:r>
          </a:p>
          <a:p>
            <a:pPr marL="228600" lvl="0" indent="-228600">
              <a:buFont typeface="+mj-lt"/>
              <a:buNone/>
            </a:pPr>
            <a:r>
              <a:rPr lang="en-US" sz="1100" kern="1200" baseline="0" dirty="0">
                <a:solidFill>
                  <a:schemeClr val="tx1"/>
                </a:solidFill>
                <a:latin typeface="+mn-lt"/>
                <a:ea typeface="+mn-ea"/>
                <a:cs typeface="+mn-cs"/>
              </a:rPr>
              <a:t>You learn more about items later in this course.</a:t>
            </a:r>
          </a:p>
        </p:txBody>
      </p:sp>
      <p:sp>
        <p:nvSpPr>
          <p:cNvPr id="4" name="Slide Number Placeholder 3"/>
          <p:cNvSpPr>
            <a:spLocks noGrp="1"/>
          </p:cNvSpPr>
          <p:nvPr>
            <p:ph type="sldNum" sz="quarter" idx="5"/>
          </p:nvPr>
        </p:nvSpPr>
        <p:spPr/>
        <p:txBody>
          <a:bodyPr/>
          <a:lstStyle/>
          <a:p>
            <a:fld id="{94CA0F3A-F690-4218-82F5-CECE1ED4036E}" type="slidenum">
              <a:rPr lang="en-GB" smtClean="0"/>
              <a:t>64</a:t>
            </a:fld>
            <a:endParaRPr lang="en-GB"/>
          </a:p>
        </p:txBody>
      </p:sp>
    </p:spTree>
    <p:extLst>
      <p:ext uri="{BB962C8B-B14F-4D97-AF65-F5344CB8AC3E}">
        <p14:creationId xmlns:p14="http://schemas.microsoft.com/office/powerpoint/2010/main" val="6077728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mn-ea"/>
                <a:cs typeface="+mn-cs"/>
              </a:rPr>
              <a:t>The right pane in Page Designer contains the Property Editor. Property Editor displays all attributes for the current component. As you select different components in either the left pane or the Layout tab, the Property Editor automatically updates to display attributes for selected component. When you select multiple components, the Property Editor only displays common attributes. Updating a common attribute updates that attribute for all of the selected components.</a:t>
            </a:r>
          </a:p>
          <a:p>
            <a:r>
              <a:rPr lang="en-US" sz="1200" kern="1200" baseline="0" dirty="0">
                <a:solidFill>
                  <a:schemeClr val="tx1"/>
                </a:solidFill>
                <a:latin typeface="+mn-lt"/>
                <a:ea typeface="+mn-ea"/>
                <a:cs typeface="+mn-cs"/>
              </a:rPr>
              <a:t>Property Editor organizes attributes into functional groups. </a:t>
            </a:r>
            <a:r>
              <a:rPr lang="en-IN" sz="1200" b="0" i="0" u="none" strike="noStrike" kern="1200" dirty="0">
                <a:solidFill>
                  <a:schemeClr val="tx1"/>
                </a:solidFill>
                <a:effectLst/>
                <a:latin typeface="+mn-lt"/>
                <a:ea typeface="+mn-ea"/>
                <a:cs typeface="+mn-cs"/>
              </a:rPr>
              <a:t>To quickly access a group, click </a:t>
            </a:r>
            <a:r>
              <a:rPr lang="en-IN" sz="1200" b="1" i="0" u="none" strike="noStrike" kern="1200" dirty="0">
                <a:solidFill>
                  <a:schemeClr val="tx1"/>
                </a:solidFill>
                <a:effectLst/>
                <a:latin typeface="+mn-lt"/>
                <a:ea typeface="+mn-ea"/>
                <a:cs typeface="+mn-cs"/>
              </a:rPr>
              <a:t>Go to Group</a:t>
            </a:r>
            <a:r>
              <a:rPr lang="en-IN" sz="1200" b="0" i="0" u="none" strike="noStrike" kern="1200" dirty="0">
                <a:solidFill>
                  <a:schemeClr val="tx1"/>
                </a:solidFill>
                <a:effectLst/>
                <a:latin typeface="+mn-lt"/>
                <a:ea typeface="+mn-ea"/>
                <a:cs typeface="+mn-cs"/>
              </a:rPr>
              <a:t> and select the group. To return the default display, click </a:t>
            </a:r>
            <a:r>
              <a:rPr lang="en-IN" sz="1200" b="1" i="0" u="none" strike="noStrike" kern="1200" dirty="0">
                <a:solidFill>
                  <a:schemeClr val="tx1"/>
                </a:solidFill>
                <a:effectLst/>
                <a:latin typeface="+mn-lt"/>
                <a:ea typeface="+mn-ea"/>
                <a:cs typeface="+mn-cs"/>
              </a:rPr>
              <a:t>Go to Group</a:t>
            </a:r>
            <a:r>
              <a:rPr lang="en-IN" sz="1200" b="0" i="0" u="none" strike="noStrike" kern="1200" dirty="0">
                <a:solidFill>
                  <a:schemeClr val="tx1"/>
                </a:solidFill>
                <a:effectLst/>
                <a:latin typeface="+mn-lt"/>
                <a:ea typeface="+mn-ea"/>
                <a:cs typeface="+mn-cs"/>
              </a:rPr>
              <a:t> again and select </a:t>
            </a:r>
            <a:r>
              <a:rPr lang="en-IN" sz="1200" b="1" i="0" u="none" strike="noStrike" kern="1200" dirty="0">
                <a:solidFill>
                  <a:schemeClr val="tx1"/>
                </a:solidFill>
                <a:effectLst/>
                <a:latin typeface="+mn-lt"/>
                <a:ea typeface="+mn-ea"/>
                <a:cs typeface="+mn-cs"/>
              </a:rPr>
              <a:t>Expand All</a:t>
            </a:r>
            <a:r>
              <a:rPr lang="en-IN" sz="1200" b="0" i="0" u="none" strike="noStrike" kern="1200" dirty="0">
                <a:solidFill>
                  <a:schemeClr val="tx1"/>
                </a:solidFill>
                <a:effectLst/>
                <a:latin typeface="+mn-lt"/>
                <a:ea typeface="+mn-ea"/>
                <a:cs typeface="+mn-cs"/>
              </a:rPr>
              <a:t>.</a:t>
            </a:r>
            <a:endParaRPr lang="en-US" sz="1100" kern="1200" baseline="0" dirty="0">
              <a:solidFill>
                <a:schemeClr val="tx1"/>
              </a:solidFill>
              <a:latin typeface="+mn-lt"/>
              <a:ea typeface="+mn-ea"/>
              <a:cs typeface="+mn-cs"/>
            </a:endParaRPr>
          </a:p>
          <a:p>
            <a:r>
              <a:rPr lang="en-IN" sz="1200" b="0" i="0" u="none" strike="noStrike" kern="1200" dirty="0">
                <a:solidFill>
                  <a:schemeClr val="tx1"/>
                </a:solidFill>
                <a:effectLst/>
                <a:latin typeface="+mn-lt"/>
                <a:ea typeface="+mn-ea"/>
                <a:cs typeface="+mn-cs"/>
              </a:rPr>
              <a:t>To search for a group or an attribute, enter a keyword in the Filter Properties field. The groups and attributes containing the keyword appear. To return to the default display, delete the keyword in the Filter Properties field. To search for keywords across all items, regions, and processes, click the </a:t>
            </a:r>
            <a:r>
              <a:rPr lang="en-IN" sz="1200" b="1" i="0" u="none" strike="noStrike" kern="1200" dirty="0">
                <a:solidFill>
                  <a:schemeClr val="tx1"/>
                </a:solidFill>
                <a:effectLst/>
                <a:latin typeface="+mn-lt"/>
                <a:ea typeface="+mn-ea"/>
                <a:cs typeface="+mn-cs"/>
              </a:rPr>
              <a:t>Pin Filter</a:t>
            </a:r>
            <a:r>
              <a:rPr lang="en-IN" sz="1200" b="0" i="0" u="none" strike="noStrike" kern="1200" dirty="0">
                <a:solidFill>
                  <a:schemeClr val="tx1"/>
                </a:solidFill>
                <a:effectLst/>
                <a:latin typeface="+mn-lt"/>
                <a:ea typeface="+mn-ea"/>
                <a:cs typeface="+mn-cs"/>
              </a:rPr>
              <a:t> button on the right side of the search field. When activated, you can search terms you enter remain persistent as you click around Page Designer. Click Pin Filter again to disable</a:t>
            </a:r>
          </a:p>
          <a:p>
            <a:r>
              <a:rPr lang="en-IN" sz="1200" b="0" i="0" u="none" strike="noStrike" kern="1200" dirty="0">
                <a:solidFill>
                  <a:schemeClr val="tx1"/>
                </a:solidFill>
                <a:effectLst/>
                <a:latin typeface="+mn-lt"/>
                <a:ea typeface="+mn-ea"/>
                <a:cs typeface="+mn-cs"/>
              </a:rPr>
              <a:t>Click the </a:t>
            </a:r>
            <a:r>
              <a:rPr lang="en-IN" sz="1200" b="1" i="0" u="none" strike="noStrike" kern="1200" dirty="0">
                <a:solidFill>
                  <a:schemeClr val="tx1"/>
                </a:solidFill>
                <a:effectLst/>
                <a:latin typeface="+mn-lt"/>
                <a:ea typeface="+mn-ea"/>
                <a:cs typeface="+mn-cs"/>
              </a:rPr>
              <a:t>Pin Filter</a:t>
            </a:r>
            <a:r>
              <a:rPr lang="en-IN" sz="1200" b="0" i="0" u="none" strike="noStrike" kern="1200" dirty="0">
                <a:solidFill>
                  <a:schemeClr val="tx1"/>
                </a:solidFill>
                <a:effectLst/>
                <a:latin typeface="+mn-lt"/>
                <a:ea typeface="+mn-ea"/>
                <a:cs typeface="+mn-cs"/>
              </a:rPr>
              <a:t> button on the right side of the search field to search across all items, regions, and processes. You can “pin” keywords to have them persist as you click around Page Designer. To “unpin” the search, click the </a:t>
            </a:r>
            <a:r>
              <a:rPr lang="en-IN" sz="1200" b="1" i="0" u="none" strike="noStrike" kern="1200" dirty="0">
                <a:solidFill>
                  <a:schemeClr val="tx1"/>
                </a:solidFill>
                <a:effectLst/>
                <a:latin typeface="+mn-lt"/>
                <a:ea typeface="+mn-ea"/>
                <a:cs typeface="+mn-cs"/>
              </a:rPr>
              <a:t>Pin </a:t>
            </a:r>
            <a:r>
              <a:rPr lang="en-IN" sz="1200" b="1" i="0" u="none" strike="noStrike" kern="1200" dirty="0" err="1">
                <a:solidFill>
                  <a:schemeClr val="tx1"/>
                </a:solidFill>
                <a:effectLst/>
                <a:latin typeface="+mn-lt"/>
                <a:ea typeface="+mn-ea"/>
                <a:cs typeface="+mn-cs"/>
              </a:rPr>
              <a:t>Filter</a:t>
            </a:r>
            <a:r>
              <a:rPr lang="en-IN" sz="1200" b="0" i="0" u="none" strike="noStrike" kern="1200" dirty="0" err="1">
                <a:solidFill>
                  <a:schemeClr val="tx1"/>
                </a:solidFill>
                <a:effectLst/>
                <a:latin typeface="+mn-lt"/>
                <a:ea typeface="+mn-ea"/>
                <a:cs typeface="+mn-cs"/>
              </a:rPr>
              <a:t>button</a:t>
            </a:r>
            <a:r>
              <a:rPr lang="en-IN" sz="1200" b="0" i="0" u="none" strike="noStrike" kern="1200" dirty="0">
                <a:solidFill>
                  <a:schemeClr val="tx1"/>
                </a:solidFill>
                <a:effectLst/>
                <a:latin typeface="+mn-lt"/>
                <a:ea typeface="+mn-ea"/>
                <a:cs typeface="+mn-cs"/>
              </a:rPr>
              <a:t> again.</a:t>
            </a:r>
          </a:p>
        </p:txBody>
      </p:sp>
      <p:sp>
        <p:nvSpPr>
          <p:cNvPr id="4" name="Slide Number Placeholder 3"/>
          <p:cNvSpPr>
            <a:spLocks noGrp="1"/>
          </p:cNvSpPr>
          <p:nvPr>
            <p:ph type="sldNum" sz="quarter" idx="5"/>
          </p:nvPr>
        </p:nvSpPr>
        <p:spPr/>
        <p:txBody>
          <a:bodyPr/>
          <a:lstStyle/>
          <a:p>
            <a:fld id="{94CA0F3A-F690-4218-82F5-CECE1ED4036E}" type="slidenum">
              <a:rPr lang="en-GB" smtClean="0"/>
              <a:t>65</a:t>
            </a:fld>
            <a:endParaRPr lang="en-GB"/>
          </a:p>
        </p:txBody>
      </p:sp>
    </p:spTree>
    <p:extLst>
      <p:ext uri="{BB962C8B-B14F-4D97-AF65-F5344CB8AC3E}">
        <p14:creationId xmlns:p14="http://schemas.microsoft.com/office/powerpoint/2010/main" val="5920684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baseline="0" dirty="0">
                <a:solidFill>
                  <a:schemeClr val="tx1"/>
                </a:solidFill>
                <a:latin typeface="+mn-lt"/>
                <a:ea typeface="+mn-ea"/>
                <a:cs typeface="+mn-cs"/>
              </a:rPr>
              <a:t>For attributes requiring large amounts of code (for example, a Region Source), you can:</a:t>
            </a:r>
          </a:p>
          <a:p>
            <a:pPr lvl="1">
              <a:buFont typeface="Arial" pitchFamily="34" charset="0"/>
              <a:buChar char="•"/>
            </a:pPr>
            <a:r>
              <a:rPr lang="en-US" sz="1050" kern="1200" baseline="0" dirty="0">
                <a:solidFill>
                  <a:schemeClr val="tx1"/>
                </a:solidFill>
                <a:latin typeface="+mn-lt"/>
                <a:ea typeface="+mn-ea"/>
                <a:cs typeface="+mn-cs"/>
              </a:rPr>
              <a:t>Enter text directly in to the field.</a:t>
            </a:r>
          </a:p>
          <a:p>
            <a:pPr lvl="1">
              <a:buFont typeface="Arial" pitchFamily="34" charset="0"/>
              <a:buChar char="•"/>
            </a:pPr>
            <a:r>
              <a:rPr lang="en-US" sz="1050" kern="1200" baseline="0" dirty="0">
                <a:solidFill>
                  <a:schemeClr val="tx1"/>
                </a:solidFill>
                <a:latin typeface="+mn-lt"/>
                <a:ea typeface="+mn-ea"/>
                <a:cs typeface="+mn-cs"/>
              </a:rPr>
              <a:t>Click </a:t>
            </a:r>
            <a:r>
              <a:rPr lang="en-US" sz="1050" b="1" kern="1200" baseline="0" dirty="0">
                <a:solidFill>
                  <a:schemeClr val="tx1"/>
                </a:solidFill>
                <a:latin typeface="+mn-lt"/>
                <a:ea typeface="+mn-ea"/>
                <a:cs typeface="+mn-cs"/>
              </a:rPr>
              <a:t>Code Editor </a:t>
            </a:r>
            <a:r>
              <a:rPr lang="en-US" sz="1050" b="0" kern="1200" baseline="0" dirty="0">
                <a:solidFill>
                  <a:schemeClr val="tx1"/>
                </a:solidFill>
                <a:latin typeface="+mn-lt"/>
                <a:ea typeface="+mn-ea"/>
                <a:cs typeface="+mn-cs"/>
              </a:rPr>
              <a:t>to enter text a full featured code editor.</a:t>
            </a:r>
          </a:p>
          <a:p>
            <a:r>
              <a:rPr lang="en-US" sz="1100" kern="1200" baseline="0" dirty="0">
                <a:solidFill>
                  <a:schemeClr val="tx1"/>
                </a:solidFill>
                <a:latin typeface="+mn-lt"/>
                <a:ea typeface="+mn-ea"/>
                <a:cs typeface="+mn-cs"/>
              </a:rPr>
              <a:t>A Code Editor displays as a modal dialog. You use the Code Editor to edit attributes requiring a large amount of code. The Code Editor provides an enhanced code editor to edit PL/SQL, SQL, HTML, CSS, and JavaScript component properties. The code highlighting is determined by the input required for the specific property. </a:t>
            </a:r>
          </a:p>
          <a:p>
            <a:r>
              <a:rPr lang="en-US" sz="1100" kern="1200" baseline="0" dirty="0">
                <a:solidFill>
                  <a:schemeClr val="tx1"/>
                </a:solidFill>
                <a:latin typeface="+mn-lt"/>
                <a:ea typeface="+mn-ea"/>
                <a:cs typeface="+mn-cs"/>
              </a:rPr>
              <a:t>Key features of the Code Editor include:</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Undo - </a:t>
            </a:r>
            <a:r>
              <a:rPr lang="en-IN" sz="1050" b="0" i="0" u="none" strike="noStrike" kern="1200" dirty="0" err="1">
                <a:solidFill>
                  <a:schemeClr val="tx1"/>
                </a:solidFill>
                <a:effectLst/>
                <a:latin typeface="+mn-lt"/>
                <a:ea typeface="+mn-ea"/>
                <a:cs typeface="+mn-cs"/>
              </a:rPr>
              <a:t>Ctrl+Z</a:t>
            </a:r>
            <a:endParaRPr lang="en-IN" sz="1050" b="0" i="0" u="none" strike="noStrike" kern="1200" dirty="0">
              <a:solidFill>
                <a:schemeClr val="tx1"/>
              </a:solidFill>
              <a:effectLst/>
              <a:latin typeface="+mn-lt"/>
              <a:ea typeface="+mn-ea"/>
              <a:cs typeface="+mn-cs"/>
            </a:endParaRP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Redo - </a:t>
            </a:r>
            <a:r>
              <a:rPr lang="en-IN" sz="1050" b="0" i="0" u="none" strike="noStrike" kern="1200" dirty="0" err="1">
                <a:solidFill>
                  <a:schemeClr val="tx1"/>
                </a:solidFill>
                <a:effectLst/>
                <a:latin typeface="+mn-lt"/>
                <a:ea typeface="+mn-ea"/>
                <a:cs typeface="+mn-cs"/>
              </a:rPr>
              <a:t>Ctrl+Shift+Z</a:t>
            </a:r>
            <a:endParaRPr lang="en-IN" sz="1050" b="0" i="0" u="none" strike="noStrike" kern="1200" dirty="0">
              <a:solidFill>
                <a:schemeClr val="tx1"/>
              </a:solidFill>
              <a:effectLst/>
              <a:latin typeface="+mn-lt"/>
              <a:ea typeface="+mn-ea"/>
              <a:cs typeface="+mn-cs"/>
            </a:endParaRP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Find - </a:t>
            </a:r>
            <a:r>
              <a:rPr lang="en-IN" sz="1050" b="0" i="0" u="none" strike="noStrike" kern="1200" dirty="0" err="1">
                <a:solidFill>
                  <a:schemeClr val="tx1"/>
                </a:solidFill>
                <a:effectLst/>
                <a:latin typeface="+mn-lt"/>
                <a:ea typeface="+mn-ea"/>
                <a:cs typeface="+mn-cs"/>
              </a:rPr>
              <a:t>Ctrl+F</a:t>
            </a:r>
            <a:endParaRPr lang="en-IN" sz="1050" b="0" i="0" u="none" strike="noStrike" kern="1200" dirty="0">
              <a:solidFill>
                <a:schemeClr val="tx1"/>
              </a:solidFill>
              <a:effectLst/>
              <a:latin typeface="+mn-lt"/>
              <a:ea typeface="+mn-ea"/>
              <a:cs typeface="+mn-cs"/>
            </a:endParaRP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Replace - </a:t>
            </a:r>
            <a:r>
              <a:rPr lang="en-IN" sz="1050" b="0" i="0" u="none" strike="noStrike" kern="1200" dirty="0" err="1">
                <a:solidFill>
                  <a:schemeClr val="tx1"/>
                </a:solidFill>
                <a:effectLst/>
                <a:latin typeface="+mn-lt"/>
                <a:ea typeface="+mn-ea"/>
                <a:cs typeface="+mn-cs"/>
              </a:rPr>
              <a:t>Ctrl+Shift+F</a:t>
            </a:r>
            <a:endParaRPr lang="en-IN" sz="1050" b="0" i="0" u="none" strike="noStrike" kern="1200" dirty="0">
              <a:solidFill>
                <a:schemeClr val="tx1"/>
              </a:solidFill>
              <a:effectLst/>
              <a:latin typeface="+mn-lt"/>
              <a:ea typeface="+mn-ea"/>
              <a:cs typeface="+mn-cs"/>
            </a:endParaRP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Query Builder</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Auto Complete - </a:t>
            </a:r>
            <a:r>
              <a:rPr lang="en-IN" sz="1050" b="0" i="0" u="none" strike="noStrike" kern="1200" dirty="0" err="1">
                <a:solidFill>
                  <a:schemeClr val="tx1"/>
                </a:solidFill>
                <a:effectLst/>
                <a:latin typeface="+mn-lt"/>
                <a:ea typeface="+mn-ea"/>
                <a:cs typeface="+mn-cs"/>
              </a:rPr>
              <a:t>Ctrl+Space</a:t>
            </a:r>
            <a:endParaRPr lang="en-IN" sz="1050" b="0" i="0" u="none" strike="noStrike" kern="1200" dirty="0">
              <a:solidFill>
                <a:schemeClr val="tx1"/>
              </a:solidFill>
              <a:effectLst/>
              <a:latin typeface="+mn-lt"/>
              <a:ea typeface="+mn-ea"/>
              <a:cs typeface="+mn-cs"/>
            </a:endParaRP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Validate</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Syntax highlighting</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Block indent and unindent</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Resize dialog</a:t>
            </a:r>
          </a:p>
          <a:p>
            <a:r>
              <a:rPr lang="en-US" sz="1100" kern="1200" baseline="0" dirty="0">
                <a:solidFill>
                  <a:schemeClr val="tx1"/>
                </a:solidFill>
                <a:latin typeface="+mn-lt"/>
                <a:ea typeface="+mn-ea"/>
                <a:cs typeface="+mn-cs"/>
              </a:rPr>
              <a:t>To switch to a plain text editor, select </a:t>
            </a:r>
            <a:r>
              <a:rPr lang="en-US" sz="1100" b="0" kern="1200" baseline="0" dirty="0">
                <a:solidFill>
                  <a:schemeClr val="tx1"/>
                </a:solidFill>
                <a:latin typeface="+mn-lt"/>
                <a:ea typeface="+mn-ea"/>
                <a:cs typeface="+mn-cs"/>
              </a:rPr>
              <a:t>Use Plain Text Editor from the Settings </a:t>
            </a:r>
            <a:r>
              <a:rPr lang="en-US" sz="1100" kern="1200" baseline="0" dirty="0">
                <a:solidFill>
                  <a:schemeClr val="tx1"/>
                </a:solidFill>
                <a:latin typeface="+mn-lt"/>
                <a:ea typeface="+mn-ea"/>
                <a:cs typeface="+mn-cs"/>
              </a:rPr>
              <a:t>menu. </a:t>
            </a:r>
            <a:r>
              <a:rPr lang="en-IN" sz="1100" b="0" i="0" u="none" strike="noStrike" kern="1200" dirty="0">
                <a:solidFill>
                  <a:schemeClr val="tx1"/>
                </a:solidFill>
                <a:effectLst/>
                <a:latin typeface="+mn-lt"/>
                <a:ea typeface="+mn-ea"/>
                <a:cs typeface="+mn-cs"/>
              </a:rPr>
              <a:t>The </a:t>
            </a:r>
            <a:r>
              <a:rPr lang="en-IN" sz="1100" b="1" i="0" u="none" strike="noStrike" kern="1200" dirty="0">
                <a:solidFill>
                  <a:schemeClr val="tx1"/>
                </a:solidFill>
                <a:effectLst/>
                <a:latin typeface="+mn-lt"/>
                <a:ea typeface="+mn-ea"/>
                <a:cs typeface="+mn-cs"/>
              </a:rPr>
              <a:t>Settings</a:t>
            </a:r>
            <a:r>
              <a:rPr lang="en-IN" sz="1100" b="0" i="0" u="none" strike="noStrike" kern="1200" dirty="0">
                <a:solidFill>
                  <a:schemeClr val="tx1"/>
                </a:solidFill>
                <a:effectLst/>
                <a:latin typeface="+mn-lt"/>
                <a:ea typeface="+mn-ea"/>
                <a:cs typeface="+mn-cs"/>
              </a:rPr>
              <a:t> menu located on the right side offers additional options including: </a:t>
            </a:r>
            <a:r>
              <a:rPr lang="en-IN" sz="1100" b="1" i="0" u="none" strike="noStrike" kern="1200" dirty="0">
                <a:solidFill>
                  <a:schemeClr val="tx1"/>
                </a:solidFill>
                <a:effectLst/>
                <a:latin typeface="+mn-lt"/>
                <a:ea typeface="+mn-ea"/>
                <a:cs typeface="+mn-cs"/>
              </a:rPr>
              <a:t>Use Plain Text Editor</a:t>
            </a:r>
            <a:r>
              <a:rPr lang="en-IN" sz="1100" b="0" i="0" u="none" strike="noStrike" kern="1200" dirty="0">
                <a:solidFill>
                  <a:schemeClr val="tx1"/>
                </a:solidFill>
                <a:effectLst/>
                <a:latin typeface="+mn-lt"/>
                <a:ea typeface="+mn-ea"/>
                <a:cs typeface="+mn-cs"/>
              </a:rPr>
              <a:t>, </a:t>
            </a:r>
            <a:r>
              <a:rPr lang="en-IN" sz="1100" b="1" i="0" u="none" strike="noStrike" kern="1200" dirty="0">
                <a:solidFill>
                  <a:schemeClr val="tx1"/>
                </a:solidFill>
                <a:effectLst/>
                <a:latin typeface="+mn-lt"/>
                <a:ea typeface="+mn-ea"/>
                <a:cs typeface="+mn-cs"/>
              </a:rPr>
              <a:t>Tab Insert Spaces</a:t>
            </a:r>
            <a:r>
              <a:rPr lang="en-IN" sz="1100" b="0" i="0" u="none" strike="noStrike" kern="1200" dirty="0">
                <a:solidFill>
                  <a:schemeClr val="tx1"/>
                </a:solidFill>
                <a:effectLst/>
                <a:latin typeface="+mn-lt"/>
                <a:ea typeface="+mn-ea"/>
                <a:cs typeface="+mn-cs"/>
              </a:rPr>
              <a:t>, </a:t>
            </a:r>
            <a:r>
              <a:rPr lang="en-IN" sz="1100" b="1" i="0" u="none" strike="noStrike" kern="1200" dirty="0">
                <a:solidFill>
                  <a:schemeClr val="tx1"/>
                </a:solidFill>
                <a:effectLst/>
                <a:latin typeface="+mn-lt"/>
                <a:ea typeface="+mn-ea"/>
                <a:cs typeface="+mn-cs"/>
              </a:rPr>
              <a:t>Tab Size</a:t>
            </a:r>
            <a:r>
              <a:rPr lang="en-IN" sz="1100" b="0" i="0" u="none" strike="noStrike" kern="1200" dirty="0">
                <a:solidFill>
                  <a:schemeClr val="tx1"/>
                </a:solidFill>
                <a:effectLst/>
                <a:latin typeface="+mn-lt"/>
                <a:ea typeface="+mn-ea"/>
                <a:cs typeface="+mn-cs"/>
              </a:rPr>
              <a:t>, </a:t>
            </a:r>
            <a:r>
              <a:rPr lang="en-IN" sz="1100" b="1" i="0" u="none" strike="noStrike" kern="1200" dirty="0">
                <a:solidFill>
                  <a:schemeClr val="tx1"/>
                </a:solidFill>
                <a:effectLst/>
                <a:latin typeface="+mn-lt"/>
                <a:ea typeface="+mn-ea"/>
                <a:cs typeface="+mn-cs"/>
              </a:rPr>
              <a:t>Indent Size</a:t>
            </a:r>
            <a:r>
              <a:rPr lang="en-IN" sz="1100" b="0" i="0" u="none" strike="noStrike" kern="1200" dirty="0">
                <a:solidFill>
                  <a:schemeClr val="tx1"/>
                </a:solidFill>
                <a:effectLst/>
                <a:latin typeface="+mn-lt"/>
                <a:ea typeface="+mn-ea"/>
                <a:cs typeface="+mn-cs"/>
              </a:rPr>
              <a:t>, </a:t>
            </a:r>
            <a:r>
              <a:rPr lang="en-IN" sz="1100" b="1" i="0" u="none" strike="noStrike" kern="1200" dirty="0">
                <a:solidFill>
                  <a:schemeClr val="tx1"/>
                </a:solidFill>
                <a:effectLst/>
                <a:latin typeface="+mn-lt"/>
                <a:ea typeface="+mn-ea"/>
                <a:cs typeface="+mn-cs"/>
              </a:rPr>
              <a:t>Themes</a:t>
            </a:r>
            <a:r>
              <a:rPr lang="en-IN" sz="1100" b="0" i="0" u="none" strike="noStrike" kern="1200" dirty="0">
                <a:solidFill>
                  <a:schemeClr val="tx1"/>
                </a:solidFill>
                <a:effectLst/>
                <a:latin typeface="+mn-lt"/>
                <a:ea typeface="+mn-ea"/>
                <a:cs typeface="+mn-cs"/>
              </a:rPr>
              <a:t>, </a:t>
            </a:r>
            <a:r>
              <a:rPr lang="en-IN" sz="1100" b="1" i="0" u="none" strike="noStrike" kern="1200" dirty="0">
                <a:solidFill>
                  <a:schemeClr val="tx1"/>
                </a:solidFill>
                <a:effectLst/>
                <a:latin typeface="+mn-lt"/>
                <a:ea typeface="+mn-ea"/>
                <a:cs typeface="+mn-cs"/>
              </a:rPr>
              <a:t>Show Line Numbers</a:t>
            </a:r>
            <a:r>
              <a:rPr lang="en-IN" sz="1100" b="0" i="0" u="none" strike="noStrike" kern="1200" dirty="0">
                <a:solidFill>
                  <a:schemeClr val="tx1"/>
                </a:solidFill>
                <a:effectLst/>
                <a:latin typeface="+mn-lt"/>
                <a:ea typeface="+mn-ea"/>
                <a:cs typeface="+mn-cs"/>
              </a:rPr>
              <a:t>, and </a:t>
            </a:r>
            <a:r>
              <a:rPr lang="en-IN" sz="1100" b="1" i="0" u="none" strike="noStrike" kern="1200" dirty="0">
                <a:solidFill>
                  <a:schemeClr val="tx1"/>
                </a:solidFill>
                <a:effectLst/>
                <a:latin typeface="+mn-lt"/>
                <a:ea typeface="+mn-ea"/>
                <a:cs typeface="+mn-cs"/>
              </a:rPr>
              <a:t>Show Ruler</a:t>
            </a:r>
            <a:r>
              <a:rPr lang="en-IN" sz="1100" b="0" i="0" u="none" strike="noStrike" kern="1200" dirty="0">
                <a:solidFill>
                  <a:schemeClr val="tx1"/>
                </a:solidFill>
                <a:effectLst/>
                <a:latin typeface="+mn-lt"/>
                <a:ea typeface="+mn-ea"/>
                <a:cs typeface="+mn-cs"/>
              </a:rPr>
              <a:t>.</a:t>
            </a:r>
            <a:endParaRPr lang="en-US" b="0" dirty="0"/>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66</a:t>
            </a:fld>
            <a:endParaRPr lang="en-GB"/>
          </a:p>
        </p:txBody>
      </p:sp>
    </p:spTree>
    <p:extLst>
      <p:ext uri="{BB962C8B-B14F-4D97-AF65-F5344CB8AC3E}">
        <p14:creationId xmlns:p14="http://schemas.microsoft.com/office/powerpoint/2010/main" val="3271802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APEX,</a:t>
            </a:r>
            <a:r>
              <a:rPr lang="es-ES" baseline="0" dirty="0"/>
              <a:t> un informe es el resultado de una consulta SQL ya formateado. Se pueden generar informes en base de datos con solo seleccionar y ejecutar una consulta ya construida, o definir una región Informe basada en una consulta SQL.</a:t>
            </a:r>
          </a:p>
          <a:p>
            <a:r>
              <a:rPr lang="es-ES" baseline="0" dirty="0"/>
              <a:t>Al crear una aplicación de base de datos, se pueden generar cuatro tipos de informe básicos:</a:t>
            </a:r>
          </a:p>
          <a:p>
            <a:pPr marL="171450" indent="-171450">
              <a:buFont typeface="Arial" panose="020B0604020202020204" pitchFamily="34" charset="0"/>
              <a:buChar char="•"/>
            </a:pPr>
            <a:r>
              <a:rPr lang="es-ES" baseline="0" dirty="0"/>
              <a:t>Informe Interactivo: los usuarios finales pueden interactuar con este informe mostrando u ocultando columnas, aplicando filtros, almacenando formatos, etc. </a:t>
            </a:r>
          </a:p>
          <a:p>
            <a:pPr marL="171450" indent="-171450">
              <a:buFont typeface="Arial" panose="020B0604020202020204" pitchFamily="34" charset="0"/>
              <a:buChar char="•"/>
            </a:pPr>
            <a:r>
              <a:rPr lang="es-ES" baseline="0" dirty="0" err="1"/>
              <a:t>Grid</a:t>
            </a:r>
            <a:r>
              <a:rPr lang="es-ES" baseline="0" dirty="0"/>
              <a:t> Interactivo: en este tipo de informe se incluyen </a:t>
            </a:r>
            <a:r>
              <a:rPr lang="es-ES" baseline="0" dirty="0" err="1"/>
              <a:t>toas</a:t>
            </a:r>
            <a:r>
              <a:rPr lang="es-ES" baseline="0" dirty="0"/>
              <a:t> las funcionalidades del informe interactivo, además de tener la capacidad de edición en el propio informe, si está habilitada, por parte del usuario final en el propio </a:t>
            </a:r>
            <a:r>
              <a:rPr lang="es-ES" baseline="0" dirty="0" err="1"/>
              <a:t>grid</a:t>
            </a:r>
            <a:r>
              <a:rPr lang="es-ES" baseline="0"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baseline="0" dirty="0"/>
              <a:t>Informe Clásico: no incluye ninguna función de edición, customización o búsqueda.</a:t>
            </a:r>
          </a:p>
          <a:p>
            <a:pPr marL="171450" indent="-171450">
              <a:buFont typeface="Arial" panose="020B0604020202020204" pitchFamily="34" charset="0"/>
              <a:buChar char="•"/>
            </a:pPr>
            <a:r>
              <a:rPr lang="es-ES" baseline="0" dirty="0"/>
              <a:t>Informe y formulario sobre una tabla: Estos informes se pueden generar con un formulario asociado de manera automática.</a:t>
            </a:r>
          </a:p>
          <a:p>
            <a:pPr marL="0" indent="0">
              <a:buFont typeface="Arial" panose="020B0604020202020204" pitchFamily="34" charset="0"/>
              <a:buNone/>
            </a:pPr>
            <a:r>
              <a:rPr lang="es-ES" baseline="0" dirty="0"/>
              <a:t>Recapitulando, la diferencia fundamental entre los distintos tipos de informes es el modo en que los usuarios finales pueden customizar la apariencia de los datos</a:t>
            </a:r>
          </a:p>
          <a:p>
            <a:endParaRPr lang="en-GB" dirty="0"/>
          </a:p>
          <a:p>
            <a:pPr marL="171450" indent="-171450">
              <a:buFont typeface="Wingdings" panose="05000000000000000000" pitchFamily="2" charset="2"/>
              <a:buChar char="à"/>
            </a:pPr>
            <a:r>
              <a:rPr lang="es-ES" baseline="0" dirty="0">
                <a:sym typeface="Wingdings" panose="05000000000000000000" pitchFamily="2" charset="2"/>
              </a:rPr>
              <a:t>Práctica. Creación de </a:t>
            </a:r>
            <a:r>
              <a:rPr lang="es-ES" baseline="0" dirty="0" err="1">
                <a:sym typeface="Wingdings" panose="05000000000000000000" pitchFamily="2" charset="2"/>
              </a:rPr>
              <a:t>Reports</a:t>
            </a:r>
            <a:r>
              <a:rPr lang="es-ES" baseline="0" dirty="0">
                <a:sym typeface="Wingdings" panose="05000000000000000000" pitchFamily="2" charset="2"/>
              </a:rPr>
              <a:t> (</a:t>
            </a:r>
            <a:r>
              <a:rPr lang="es-ES" baseline="0" dirty="0" err="1">
                <a:sym typeface="Wingdings" panose="05000000000000000000" pitchFamily="2" charset="2"/>
              </a:rPr>
              <a:t>Classic</a:t>
            </a:r>
            <a:r>
              <a:rPr lang="es-ES" baseline="0" dirty="0">
                <a:sym typeface="Wingdings" panose="05000000000000000000" pitchFamily="2" charset="2"/>
              </a:rPr>
              <a:t>, </a:t>
            </a:r>
            <a:r>
              <a:rPr lang="es-ES" baseline="0" dirty="0" err="1">
                <a:sym typeface="Wingdings" panose="05000000000000000000" pitchFamily="2" charset="2"/>
              </a:rPr>
              <a:t>Interactive</a:t>
            </a:r>
            <a:r>
              <a:rPr lang="es-ES" baseline="0" dirty="0">
                <a:sym typeface="Wingdings" panose="05000000000000000000" pitchFamily="2" charset="2"/>
              </a:rPr>
              <a:t> </a:t>
            </a:r>
            <a:r>
              <a:rPr lang="es-ES" baseline="0" dirty="0" err="1">
                <a:sym typeface="Wingdings" panose="05000000000000000000" pitchFamily="2" charset="2"/>
              </a:rPr>
              <a:t>Rep</a:t>
            </a:r>
            <a:r>
              <a:rPr lang="es-ES" baseline="0" dirty="0">
                <a:sym typeface="Wingdings" panose="05000000000000000000" pitchFamily="2" charset="2"/>
              </a:rPr>
              <a:t> and </a:t>
            </a:r>
            <a:r>
              <a:rPr lang="es-ES" baseline="0" dirty="0" err="1">
                <a:sym typeface="Wingdings" panose="05000000000000000000" pitchFamily="2" charset="2"/>
              </a:rPr>
              <a:t>Interactive</a:t>
            </a:r>
            <a:r>
              <a:rPr lang="es-ES" baseline="0" dirty="0">
                <a:sym typeface="Wingdings" panose="05000000000000000000" pitchFamily="2" charset="2"/>
              </a:rPr>
              <a:t> </a:t>
            </a:r>
            <a:r>
              <a:rPr lang="es-ES" baseline="0" dirty="0" err="1">
                <a:sym typeface="Wingdings" panose="05000000000000000000" pitchFamily="2" charset="2"/>
              </a:rPr>
              <a:t>Grid</a:t>
            </a:r>
            <a:r>
              <a:rPr lang="es-ES" baseline="0" dirty="0">
                <a:sym typeface="Wingdings" panose="05000000000000000000" pitchFamily="2" charset="2"/>
              </a:rPr>
              <a:t>)</a:t>
            </a:r>
          </a:p>
          <a:p>
            <a:pPr marL="171450" indent="-171450">
              <a:buFont typeface="Wingdings" panose="05000000000000000000" pitchFamily="2" charset="2"/>
              <a:buChar char="à"/>
            </a:pPr>
            <a:r>
              <a:rPr lang="es-ES" baseline="0" dirty="0">
                <a:sym typeface="Wingdings" panose="05000000000000000000" pitchFamily="2" charset="2"/>
              </a:rPr>
              <a:t>Práctica. Uso de </a:t>
            </a:r>
            <a:r>
              <a:rPr lang="es-ES" baseline="0" dirty="0" err="1">
                <a:sym typeface="Wingdings" panose="05000000000000000000" pitchFamily="2" charset="2"/>
              </a:rPr>
              <a:t>Interactive</a:t>
            </a:r>
            <a:r>
              <a:rPr lang="es-ES" baseline="0" dirty="0">
                <a:sym typeface="Wingdings" panose="05000000000000000000" pitchFamily="2" charset="2"/>
              </a:rPr>
              <a:t> Rep. Customización </a:t>
            </a:r>
            <a:r>
              <a:rPr lang="es-ES" baseline="0" dirty="0" err="1">
                <a:sym typeface="Wingdings" panose="05000000000000000000" pitchFamily="2" charset="2"/>
              </a:rPr>
              <a:t>Interactive</a:t>
            </a:r>
            <a:r>
              <a:rPr lang="es-ES" baseline="0" dirty="0">
                <a:sym typeface="Wingdings" panose="05000000000000000000" pitchFamily="2" charset="2"/>
              </a:rPr>
              <a:t> Rep.</a:t>
            </a:r>
          </a:p>
          <a:p>
            <a:pPr marL="171450" indent="-171450">
              <a:buFont typeface="Wingdings" panose="05000000000000000000" pitchFamily="2" charset="2"/>
              <a:buChar char="à"/>
            </a:pPr>
            <a:r>
              <a:rPr lang="es-ES" baseline="0" dirty="0">
                <a:sym typeface="Wingdings" panose="05000000000000000000" pitchFamily="2" charset="2"/>
              </a:rPr>
              <a:t>Práctica. Uso de </a:t>
            </a:r>
            <a:r>
              <a:rPr lang="es-ES" baseline="0" dirty="0" err="1">
                <a:sym typeface="Wingdings" panose="05000000000000000000" pitchFamily="2" charset="2"/>
              </a:rPr>
              <a:t>Interactive</a:t>
            </a:r>
            <a:r>
              <a:rPr lang="es-ES" baseline="0" dirty="0">
                <a:sym typeface="Wingdings" panose="05000000000000000000" pitchFamily="2" charset="2"/>
              </a:rPr>
              <a:t> </a:t>
            </a:r>
            <a:r>
              <a:rPr lang="es-ES" baseline="0" dirty="0" err="1">
                <a:sym typeface="Wingdings" panose="05000000000000000000" pitchFamily="2" charset="2"/>
              </a:rPr>
              <a:t>Grid</a:t>
            </a:r>
            <a:r>
              <a:rPr lang="es-ES" baseline="0" dirty="0">
                <a:sym typeface="Wingdings" panose="05000000000000000000" pitchFamily="2" charset="2"/>
              </a:rPr>
              <a:t>. Customización </a:t>
            </a:r>
            <a:r>
              <a:rPr lang="es-ES" baseline="0" dirty="0" err="1">
                <a:sym typeface="Wingdings" panose="05000000000000000000" pitchFamily="2" charset="2"/>
              </a:rPr>
              <a:t>Interactive</a:t>
            </a:r>
            <a:r>
              <a:rPr lang="es-ES" baseline="0" dirty="0">
                <a:sym typeface="Wingdings" panose="05000000000000000000" pitchFamily="2" charset="2"/>
              </a:rPr>
              <a:t> </a:t>
            </a:r>
            <a:r>
              <a:rPr lang="es-ES" baseline="0" dirty="0" err="1">
                <a:sym typeface="Wingdings" panose="05000000000000000000" pitchFamily="2" charset="2"/>
              </a:rPr>
              <a:t>Grid</a:t>
            </a:r>
            <a:r>
              <a:rPr lang="es-ES" baseline="0" dirty="0">
                <a:sym typeface="Wingdings" panose="05000000000000000000" pitchFamily="2" charset="2"/>
              </a:rPr>
              <a:t>.</a:t>
            </a:r>
            <a:endParaRPr lang="en-GB" dirty="0"/>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68</a:t>
            </a:fld>
            <a:endParaRPr lang="en-GB"/>
          </a:p>
        </p:txBody>
      </p:sp>
    </p:spTree>
    <p:extLst>
      <p:ext uri="{BB962C8B-B14F-4D97-AF65-F5344CB8AC3E}">
        <p14:creationId xmlns:p14="http://schemas.microsoft.com/office/powerpoint/2010/main" val="37575211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100" kern="1200" baseline="0" noProof="0" dirty="0">
                <a:solidFill>
                  <a:schemeClr val="tx1"/>
                </a:solidFill>
                <a:latin typeface="+mn-lt"/>
                <a:ea typeface="+mn-ea"/>
                <a:cs typeface="+mn-cs"/>
              </a:rPr>
              <a:t>Esta transparencia muestra cuando conviene utilizar cada uno de los tres tipos de informes principales: Informe Interactivo, Cuadrícula o </a:t>
            </a:r>
            <a:r>
              <a:rPr lang="es-ES" sz="1100" kern="1200" baseline="0" noProof="0" dirty="0" err="1">
                <a:solidFill>
                  <a:schemeClr val="tx1"/>
                </a:solidFill>
                <a:latin typeface="+mn-lt"/>
                <a:ea typeface="+mn-ea"/>
                <a:cs typeface="+mn-cs"/>
              </a:rPr>
              <a:t>Grid</a:t>
            </a:r>
            <a:r>
              <a:rPr lang="es-ES" sz="1100" kern="1200" baseline="0" noProof="0" dirty="0">
                <a:solidFill>
                  <a:schemeClr val="tx1"/>
                </a:solidFill>
                <a:latin typeface="+mn-lt"/>
                <a:ea typeface="+mn-ea"/>
                <a:cs typeface="+mn-cs"/>
              </a:rPr>
              <a:t> Interactivo e Informe Clásico. </a:t>
            </a:r>
          </a:p>
          <a:p>
            <a:pPr marL="171450" indent="-171450">
              <a:buFont typeface="Arial" panose="020B0604020202020204" pitchFamily="34" charset="0"/>
              <a:buChar char="•"/>
            </a:pPr>
            <a:r>
              <a:rPr lang="es-ES" sz="1100" b="1" kern="1200" baseline="0" noProof="0" dirty="0">
                <a:solidFill>
                  <a:schemeClr val="tx1"/>
                </a:solidFill>
                <a:latin typeface="+mn-lt"/>
                <a:ea typeface="+mn-ea"/>
                <a:cs typeface="+mn-cs"/>
              </a:rPr>
              <a:t>Informe Interactivo:</a:t>
            </a:r>
            <a:r>
              <a:rPr lang="es-ES" sz="1100" b="0" kern="1200" baseline="0" noProof="0" dirty="0">
                <a:solidFill>
                  <a:schemeClr val="tx1"/>
                </a:solidFill>
                <a:latin typeface="+mn-lt"/>
                <a:ea typeface="+mn-ea"/>
                <a:cs typeface="+mn-cs"/>
              </a:rPr>
              <a:t> Cuando utilizamos un Informe Interactivo, los usuarios finales pueden personalizar cuantos datos mostrar y como hacerlo. Por defecto, incluye una barra de búsqueda, un </a:t>
            </a:r>
            <a:r>
              <a:rPr lang="es-ES" sz="1100" b="0" kern="1200" baseline="0" noProof="0" dirty="0" err="1">
                <a:solidFill>
                  <a:schemeClr val="tx1"/>
                </a:solidFill>
                <a:latin typeface="+mn-lt"/>
                <a:ea typeface="+mn-ea"/>
                <a:cs typeface="+mn-cs"/>
              </a:rPr>
              <a:t>menu</a:t>
            </a:r>
            <a:r>
              <a:rPr lang="es-ES" sz="1100" b="0" kern="1200" baseline="0" noProof="0" dirty="0">
                <a:solidFill>
                  <a:schemeClr val="tx1"/>
                </a:solidFill>
                <a:latin typeface="+mn-lt"/>
                <a:ea typeface="+mn-ea"/>
                <a:cs typeface="+mn-cs"/>
              </a:rPr>
              <a:t> de acciones, menús en las cabeceras de las columnas e iconos de edición en la primera columna de cada fila. Usando las opciones de menú de Acciones, los usuarios pueden modificar la apariencia del informe ocultando o mostrando columnas, aplicando filtros, resaltando y ordenando datos. Es preferible seleccionar este tipo de informe cuando se precisa cierta personalización por parte del usuario.</a:t>
            </a:r>
          </a:p>
          <a:p>
            <a:pPr marL="171450" indent="-171450">
              <a:buFont typeface="Arial" panose="020B0604020202020204" pitchFamily="34" charset="0"/>
              <a:buChar char="•"/>
            </a:pPr>
            <a:r>
              <a:rPr lang="es-ES" sz="1100" b="1" kern="1200" baseline="0" noProof="0" dirty="0">
                <a:solidFill>
                  <a:schemeClr val="tx1"/>
                </a:solidFill>
                <a:latin typeface="+mn-lt"/>
                <a:ea typeface="+mn-ea"/>
                <a:cs typeface="+mn-cs"/>
              </a:rPr>
              <a:t>Cuadrícula o </a:t>
            </a:r>
            <a:r>
              <a:rPr lang="es-ES" sz="1100" b="1" kern="1200" baseline="0" noProof="0" dirty="0" err="1">
                <a:solidFill>
                  <a:schemeClr val="tx1"/>
                </a:solidFill>
                <a:latin typeface="+mn-lt"/>
                <a:ea typeface="+mn-ea"/>
                <a:cs typeface="+mn-cs"/>
              </a:rPr>
              <a:t>Grid</a:t>
            </a:r>
            <a:r>
              <a:rPr lang="es-ES" sz="1100" b="1" kern="1200" baseline="0" noProof="0" dirty="0">
                <a:solidFill>
                  <a:schemeClr val="tx1"/>
                </a:solidFill>
                <a:latin typeface="+mn-lt"/>
                <a:ea typeface="+mn-ea"/>
                <a:cs typeface="+mn-cs"/>
              </a:rPr>
              <a:t> Interactivo: </a:t>
            </a:r>
            <a:r>
              <a:rPr lang="es-ES" sz="1100" b="0" kern="1200" baseline="0" noProof="0" dirty="0">
                <a:solidFill>
                  <a:schemeClr val="tx1"/>
                </a:solidFill>
                <a:latin typeface="+mn-lt"/>
                <a:ea typeface="+mn-ea"/>
                <a:cs typeface="+mn-cs"/>
              </a:rPr>
              <a:t>Un </a:t>
            </a:r>
            <a:r>
              <a:rPr lang="es-ES" sz="1100" b="0" kern="1200" baseline="0" noProof="0" dirty="0" err="1">
                <a:solidFill>
                  <a:schemeClr val="tx1"/>
                </a:solidFill>
                <a:latin typeface="+mn-lt"/>
                <a:ea typeface="+mn-ea"/>
                <a:cs typeface="+mn-cs"/>
              </a:rPr>
              <a:t>grid</a:t>
            </a:r>
            <a:r>
              <a:rPr lang="es-ES" sz="1100" b="0" kern="1200" baseline="0" noProof="0" dirty="0">
                <a:solidFill>
                  <a:schemeClr val="tx1"/>
                </a:solidFill>
                <a:latin typeface="+mn-lt"/>
                <a:ea typeface="+mn-ea"/>
                <a:cs typeface="+mn-cs"/>
              </a:rPr>
              <a:t> interactivo presenta a los usuarios un set de datos en un informe personalizable en el que se puede buscar. En un </a:t>
            </a:r>
            <a:r>
              <a:rPr lang="es-ES" sz="1100" b="0" kern="1200" baseline="0" noProof="0" dirty="0" err="1">
                <a:solidFill>
                  <a:schemeClr val="tx1"/>
                </a:solidFill>
                <a:latin typeface="+mn-lt"/>
                <a:ea typeface="+mn-ea"/>
                <a:cs typeface="+mn-cs"/>
              </a:rPr>
              <a:t>grid</a:t>
            </a:r>
            <a:r>
              <a:rPr lang="es-ES" sz="1100" b="0" kern="1200" baseline="0" noProof="0" dirty="0">
                <a:solidFill>
                  <a:schemeClr val="tx1"/>
                </a:solidFill>
                <a:latin typeface="+mn-lt"/>
                <a:ea typeface="+mn-ea"/>
                <a:cs typeface="+mn-cs"/>
              </a:rPr>
              <a:t> editable, los usuarios pueden agregar, modificar y refrescar los datos del set directamente en la página. Funcionalmente, un </a:t>
            </a:r>
            <a:r>
              <a:rPr lang="es-ES" sz="1100" b="0" kern="1200" baseline="0" noProof="0" dirty="0" err="1">
                <a:solidFill>
                  <a:schemeClr val="tx1"/>
                </a:solidFill>
                <a:latin typeface="+mn-lt"/>
                <a:ea typeface="+mn-ea"/>
                <a:cs typeface="+mn-cs"/>
              </a:rPr>
              <a:t>grid</a:t>
            </a:r>
            <a:r>
              <a:rPr lang="es-ES" sz="1100" b="0" kern="1200" baseline="0" noProof="0" dirty="0">
                <a:solidFill>
                  <a:schemeClr val="tx1"/>
                </a:solidFill>
                <a:latin typeface="+mn-lt"/>
                <a:ea typeface="+mn-ea"/>
                <a:cs typeface="+mn-cs"/>
              </a:rPr>
              <a:t> interactivo incluye la mayoría de posibilidades de personalización disponibles en un informe interactivo, además de permitir recolocar columnas directamente con el ratón. Se debe seleccionar este informe cuando se debe permitir al usuario refrescar y editar los datos directamente en la página, además de permitir una gran personalización del mismo.</a:t>
            </a:r>
          </a:p>
          <a:p>
            <a:pPr marL="171450" indent="-171450">
              <a:buFont typeface="Arial" panose="020B0604020202020204" pitchFamily="34" charset="0"/>
              <a:buChar char="•"/>
            </a:pPr>
            <a:r>
              <a:rPr lang="es-ES" sz="1100" b="1" kern="1200" baseline="0" noProof="0" dirty="0">
                <a:solidFill>
                  <a:schemeClr val="tx1"/>
                </a:solidFill>
                <a:latin typeface="+mn-lt"/>
                <a:ea typeface="+mn-ea"/>
                <a:cs typeface="+mn-cs"/>
              </a:rPr>
              <a:t>Informe Clásico: </a:t>
            </a:r>
            <a:r>
              <a:rPr lang="es-ES" sz="1100" b="0" kern="1200" baseline="0" noProof="0" dirty="0">
                <a:solidFill>
                  <a:schemeClr val="tx1"/>
                </a:solidFill>
                <a:latin typeface="+mn-lt"/>
                <a:ea typeface="+mn-ea"/>
                <a:cs typeface="+mn-cs"/>
              </a:rPr>
              <a:t>Si no se necesita una barra de búsqueda incluida, grandes personalizaciones o capacidad de manipulación, entonces se escoge un informe clásico.</a:t>
            </a:r>
            <a:endParaRPr lang="es-ES" noProof="0" dirty="0"/>
          </a:p>
        </p:txBody>
      </p:sp>
      <p:sp>
        <p:nvSpPr>
          <p:cNvPr id="4" name="Slide Number Placeholder 3"/>
          <p:cNvSpPr>
            <a:spLocks noGrp="1"/>
          </p:cNvSpPr>
          <p:nvPr>
            <p:ph type="sldNum" sz="quarter" idx="5"/>
          </p:nvPr>
        </p:nvSpPr>
        <p:spPr/>
        <p:txBody>
          <a:bodyPr/>
          <a:lstStyle/>
          <a:p>
            <a:fld id="{94CA0F3A-F690-4218-82F5-CECE1ED4036E}" type="slidenum">
              <a:rPr lang="en-GB" smtClean="0"/>
              <a:t>69</a:t>
            </a:fld>
            <a:endParaRPr lang="en-GB"/>
          </a:p>
        </p:txBody>
      </p:sp>
    </p:spTree>
    <p:extLst>
      <p:ext uri="{BB962C8B-B14F-4D97-AF65-F5344CB8AC3E}">
        <p14:creationId xmlns:p14="http://schemas.microsoft.com/office/powerpoint/2010/main" val="1395392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100" b="0" i="0" u="none" strike="noStrike" kern="1200" noProof="0" dirty="0">
                <a:solidFill>
                  <a:schemeClr val="tx1"/>
                </a:solidFill>
                <a:effectLst/>
                <a:latin typeface="+mn-lt"/>
                <a:ea typeface="+mn-ea"/>
                <a:cs typeface="+mn-cs"/>
              </a:rPr>
              <a:t>Uso de Oracle APEX para reemplazar hojas de cálculo utilizadas para puntos críticos de negocio.</a:t>
            </a:r>
          </a:p>
          <a:p>
            <a:r>
              <a:rPr lang="es-ES" sz="1100" b="0" i="0" u="none" strike="noStrike" kern="1200" noProof="0" dirty="0">
                <a:solidFill>
                  <a:schemeClr val="tx1"/>
                </a:solidFill>
                <a:effectLst/>
                <a:latin typeface="+mn-lt"/>
                <a:ea typeface="+mn-ea"/>
                <a:cs typeface="+mn-cs"/>
              </a:rPr>
              <a:t>Casi todas las organizaciones utilizan hojas de </a:t>
            </a:r>
            <a:r>
              <a:rPr lang="es-ES" sz="1100" b="0" i="0" u="none" strike="noStrike" kern="1200" noProof="0" dirty="0" err="1">
                <a:solidFill>
                  <a:schemeClr val="tx1"/>
                </a:solidFill>
                <a:effectLst/>
                <a:latin typeface="+mn-lt"/>
                <a:ea typeface="+mn-ea"/>
                <a:cs typeface="+mn-cs"/>
              </a:rPr>
              <a:t>calculos</a:t>
            </a:r>
            <a:r>
              <a:rPr lang="es-ES" sz="1100" b="0" i="0" u="none" strike="noStrike" kern="1200" noProof="0" dirty="0">
                <a:solidFill>
                  <a:schemeClr val="tx1"/>
                </a:solidFill>
                <a:effectLst/>
                <a:latin typeface="+mn-lt"/>
                <a:ea typeface="+mn-ea"/>
                <a:cs typeface="+mn-cs"/>
              </a:rPr>
              <a:t> para difundir informes de datos. Ya que las hojas de cálculo son tan fáciles de crear, casi cualquiera puede generar una hoja de cálculo cuando tienen datos. Una vez creadas estas hojas de cálculo, se suelen enviar a otros compañeros para actualizarlos, y así sucesivamente. Esto suele acabar, de forma inevitable, en la presencia de numerosas copias con datos que pueden ser, incluso, diferentes. Por ello, una solución más eficiente </a:t>
            </a:r>
            <a:r>
              <a:rPr lang="es-ES" sz="1100" b="0" i="0" u="none" strike="noStrike" kern="1200" noProof="0" dirty="0" err="1">
                <a:solidFill>
                  <a:schemeClr val="tx1"/>
                </a:solidFill>
                <a:effectLst/>
                <a:latin typeface="+mn-lt"/>
                <a:ea typeface="+mn-ea"/>
                <a:cs typeface="+mn-cs"/>
              </a:rPr>
              <a:t>sule</a:t>
            </a:r>
            <a:r>
              <a:rPr lang="es-ES" sz="1100" b="0" i="0" u="none" strike="noStrike" kern="1200" noProof="0" dirty="0">
                <a:solidFill>
                  <a:schemeClr val="tx1"/>
                </a:solidFill>
                <a:effectLst/>
                <a:latin typeface="+mn-lt"/>
                <a:ea typeface="+mn-ea"/>
                <a:cs typeface="+mn-cs"/>
              </a:rPr>
              <a:t> ser contar con una única fuente de datos verificada, segura y basada en el navegador, de modo que todo el mundo puede consultar y mantener los mismos datos. </a:t>
            </a:r>
          </a:p>
          <a:p>
            <a:pPr marL="171450" indent="-171450">
              <a:buFont typeface="Arial" panose="020B0604020202020204" pitchFamily="34" charset="0"/>
              <a:buChar char="•"/>
            </a:pPr>
            <a:r>
              <a:rPr lang="es-ES" sz="1100" b="1" i="0" u="none" strike="noStrike" kern="1200" noProof="0" dirty="0">
                <a:solidFill>
                  <a:schemeClr val="tx1"/>
                </a:solidFill>
                <a:effectLst/>
                <a:latin typeface="+mn-lt"/>
                <a:ea typeface="+mn-ea"/>
                <a:cs typeface="+mn-cs"/>
              </a:rPr>
              <a:t>De una Hoja de cálculo a una Web app en minutos.</a:t>
            </a:r>
            <a:r>
              <a:rPr lang="es-ES" sz="1100" b="0" i="0" u="none" strike="noStrike" kern="1200" noProof="0" dirty="0">
                <a:solidFill>
                  <a:schemeClr val="tx1"/>
                </a:solidFill>
                <a:effectLst/>
                <a:latin typeface="+mn-lt"/>
                <a:ea typeface="+mn-ea"/>
                <a:cs typeface="+mn-cs"/>
              </a:rPr>
              <a:t> Usando el asistente, unos cuantos </a:t>
            </a:r>
            <a:r>
              <a:rPr lang="es-ES" sz="1100" b="0" i="0" u="none" strike="noStrike" kern="1200" noProof="0" dirty="0" err="1">
                <a:solidFill>
                  <a:schemeClr val="tx1"/>
                </a:solidFill>
                <a:effectLst/>
                <a:latin typeface="+mn-lt"/>
                <a:ea typeface="+mn-ea"/>
                <a:cs typeface="+mn-cs"/>
              </a:rPr>
              <a:t>clicks</a:t>
            </a:r>
            <a:r>
              <a:rPr lang="es-ES" sz="1100" b="0" i="0" u="none" strike="noStrike" kern="1200" noProof="0" dirty="0">
                <a:solidFill>
                  <a:schemeClr val="tx1"/>
                </a:solidFill>
                <a:effectLst/>
                <a:latin typeface="+mn-lt"/>
                <a:ea typeface="+mn-ea"/>
                <a:cs typeface="+mn-cs"/>
              </a:rPr>
              <a:t> pueden convertir una hoja de cálculo en una table en nuestra base de datos Oracle, con una app completamente funcional que incluya un informe y un formulario para mantener los datos. </a:t>
            </a:r>
          </a:p>
          <a:p>
            <a:pPr marL="171450" indent="-171450">
              <a:buFont typeface="Arial" panose="020B0604020202020204" pitchFamily="34" charset="0"/>
              <a:buChar char="•"/>
            </a:pPr>
            <a:r>
              <a:rPr lang="es-ES" sz="1100" b="1" i="0" u="none" strike="noStrike" kern="1200" noProof="0" dirty="0">
                <a:solidFill>
                  <a:schemeClr val="tx1"/>
                </a:solidFill>
                <a:effectLst/>
                <a:latin typeface="+mn-lt"/>
                <a:ea typeface="+mn-ea"/>
                <a:cs typeface="+mn-cs"/>
              </a:rPr>
              <a:t>Una única Fuente de veracidad.</a:t>
            </a:r>
            <a:r>
              <a:rPr lang="es-ES" sz="1100" b="0" i="0" u="none" strike="noStrike" kern="1200" noProof="0" dirty="0">
                <a:solidFill>
                  <a:schemeClr val="tx1"/>
                </a:solidFill>
                <a:effectLst/>
                <a:latin typeface="+mn-lt"/>
                <a:ea typeface="+mn-ea"/>
                <a:cs typeface="+mn-cs"/>
              </a:rPr>
              <a:t> En lugar de contar con numerosas hojas de cálculo circulando entre </a:t>
            </a:r>
            <a:r>
              <a:rPr lang="es-ES" sz="1100" b="0" i="0" u="none" strike="noStrike" kern="1200" noProof="0" dirty="0" err="1">
                <a:solidFill>
                  <a:schemeClr val="tx1"/>
                </a:solidFill>
                <a:effectLst/>
                <a:latin typeface="+mn-lt"/>
                <a:ea typeface="+mn-ea"/>
                <a:cs typeface="+mn-cs"/>
              </a:rPr>
              <a:t>multiples</a:t>
            </a:r>
            <a:r>
              <a:rPr lang="es-ES" sz="1100" b="0" i="0" u="none" strike="noStrike" kern="1200" noProof="0" dirty="0">
                <a:solidFill>
                  <a:schemeClr val="tx1"/>
                </a:solidFill>
                <a:effectLst/>
                <a:latin typeface="+mn-lt"/>
                <a:ea typeface="+mn-ea"/>
                <a:cs typeface="+mn-cs"/>
              </a:rPr>
              <a:t> usuarios, estos pueden acceder a una app en APEX donde se encuentre la misma información para todos.</a:t>
            </a:r>
          </a:p>
          <a:p>
            <a:pPr marL="171450" indent="-171450">
              <a:buFont typeface="Arial" panose="020B0604020202020204" pitchFamily="34" charset="0"/>
              <a:buChar char="•"/>
            </a:pPr>
            <a:r>
              <a:rPr lang="es-ES" sz="1100" b="1" i="0" u="none" strike="noStrike" kern="1200" noProof="0" dirty="0">
                <a:solidFill>
                  <a:schemeClr val="tx1"/>
                </a:solidFill>
                <a:effectLst/>
                <a:latin typeface="+mn-lt"/>
                <a:ea typeface="+mn-ea"/>
                <a:cs typeface="+mn-cs"/>
              </a:rPr>
              <a:t>Seguridad avanzada. </a:t>
            </a:r>
            <a:r>
              <a:rPr lang="es-ES" sz="1100" b="0" i="0" u="none" strike="noStrike" kern="1200" noProof="0" dirty="0">
                <a:solidFill>
                  <a:schemeClr val="tx1"/>
                </a:solidFill>
                <a:effectLst/>
                <a:latin typeface="+mn-lt"/>
                <a:ea typeface="+mn-ea"/>
                <a:cs typeface="+mn-cs"/>
              </a:rPr>
              <a:t>Por lo general, las hojas de cálculo no suelen contar con autenticación o auditoria. Las apps de APEX pueden utilizar SSO, LDAP o </a:t>
            </a:r>
            <a:r>
              <a:rPr lang="es-ES" sz="1100" b="0" i="0" u="none" strike="noStrike" kern="1200" noProof="0" dirty="0" err="1">
                <a:solidFill>
                  <a:schemeClr val="tx1"/>
                </a:solidFill>
                <a:effectLst/>
                <a:latin typeface="+mn-lt"/>
                <a:ea typeface="+mn-ea"/>
                <a:cs typeface="+mn-cs"/>
              </a:rPr>
              <a:t>Login</a:t>
            </a:r>
            <a:r>
              <a:rPr lang="es-ES" sz="1100" b="0" i="0" u="none" strike="noStrike" kern="1200" noProof="0" dirty="0">
                <a:solidFill>
                  <a:schemeClr val="tx1"/>
                </a:solidFill>
                <a:effectLst/>
                <a:latin typeface="+mn-lt"/>
                <a:ea typeface="+mn-ea"/>
                <a:cs typeface="+mn-cs"/>
              </a:rPr>
              <a:t> social, además de incorporar registros de auditoría. APEX se ejecuta sobre una base de datos Oracle, normalmente gestionada por </a:t>
            </a:r>
            <a:r>
              <a:rPr lang="es-ES" sz="1100" b="0" i="0" u="none" strike="noStrike" kern="1200" noProof="0" dirty="0" err="1">
                <a:solidFill>
                  <a:schemeClr val="tx1"/>
                </a:solidFill>
                <a:effectLst/>
                <a:latin typeface="+mn-lt"/>
                <a:ea typeface="+mn-ea"/>
                <a:cs typeface="+mn-cs"/>
              </a:rPr>
              <a:t>DBAs</a:t>
            </a:r>
            <a:r>
              <a:rPr lang="es-ES" sz="1100" b="0" i="0" u="none" strike="noStrike" kern="1200" noProof="0" dirty="0">
                <a:solidFill>
                  <a:schemeClr val="tx1"/>
                </a:solidFill>
                <a:effectLst/>
                <a:latin typeface="+mn-lt"/>
                <a:ea typeface="+mn-ea"/>
                <a:cs typeface="+mn-cs"/>
              </a:rPr>
              <a:t> profesionales.</a:t>
            </a:r>
            <a:endParaRPr lang="es-ES" sz="1100" b="1" i="0" u="none" strike="noStrike" kern="1200" noProof="0" dirty="0">
              <a:solidFill>
                <a:schemeClr val="tx1"/>
              </a:solidFill>
              <a:effectLst/>
              <a:latin typeface="+mn-lt"/>
              <a:ea typeface="+mn-ea"/>
              <a:cs typeface="+mn-cs"/>
            </a:endParaRPr>
          </a:p>
          <a:p>
            <a:pPr marL="171450" indent="-171450">
              <a:buFont typeface="Arial" panose="020B0604020202020204" pitchFamily="34" charset="0"/>
              <a:buChar char="•"/>
            </a:pPr>
            <a:r>
              <a:rPr lang="es-ES" sz="1100" b="1" i="0" u="none" strike="noStrike" kern="1200" noProof="0" dirty="0">
                <a:solidFill>
                  <a:schemeClr val="tx1"/>
                </a:solidFill>
                <a:effectLst/>
                <a:latin typeface="+mn-lt"/>
                <a:ea typeface="+mn-ea"/>
                <a:cs typeface="+mn-cs"/>
              </a:rPr>
              <a:t>Completamente relacional. </a:t>
            </a:r>
            <a:r>
              <a:rPr lang="es-ES" sz="1100" b="0" i="0" u="none" strike="noStrike" kern="1200" noProof="0" dirty="0">
                <a:solidFill>
                  <a:schemeClr val="tx1"/>
                </a:solidFill>
                <a:effectLst/>
                <a:latin typeface="+mn-lt"/>
                <a:ea typeface="+mn-ea"/>
                <a:cs typeface="+mn-cs"/>
              </a:rPr>
              <a:t>Establecer relaciones tipo maestro-detalle en hojas de cálculo es bastante complejo, por lo que la mayoría de estos documentos se generan de forma plana; esto hace muy complicado analizar los datos correctamente. APEX se ejecuta sobre una Base de Datos Oracle, completamente relacional, donde implementar integridad referencial es completamente trivial. Incluso más, Oracle APEX permite definir páginas maestro-detalle de forma declarativa muy fácilmente.</a:t>
            </a:r>
            <a:endParaRPr lang="es-ES" b="1" noProof="0" dirty="0"/>
          </a:p>
        </p:txBody>
      </p:sp>
      <p:sp>
        <p:nvSpPr>
          <p:cNvPr id="4" name="Slide Number Placeholder 3"/>
          <p:cNvSpPr>
            <a:spLocks noGrp="1"/>
          </p:cNvSpPr>
          <p:nvPr>
            <p:ph type="sldNum" sz="quarter" idx="5"/>
          </p:nvPr>
        </p:nvSpPr>
        <p:spPr/>
        <p:txBody>
          <a:bodyPr/>
          <a:lstStyle/>
          <a:p>
            <a:fld id="{94CA0F3A-F690-4218-82F5-CECE1ED4036E}" type="slidenum">
              <a:rPr lang="en-GB" smtClean="0"/>
              <a:t>8</a:t>
            </a:fld>
            <a:endParaRPr lang="en-GB"/>
          </a:p>
        </p:txBody>
      </p:sp>
    </p:spTree>
    <p:extLst>
      <p:ext uri="{BB962C8B-B14F-4D97-AF65-F5344CB8AC3E}">
        <p14:creationId xmlns:p14="http://schemas.microsoft.com/office/powerpoint/2010/main" val="10248204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t>Un informe clásico es el resultado formateado de una consulta SQL. Los desarrolladores pueden escoger una table con la que mostrar este informe, </a:t>
            </a:r>
            <a:r>
              <a:rPr lang="es-ES" noProof="0" dirty="0" err="1"/>
              <a:t>construer</a:t>
            </a:r>
            <a:r>
              <a:rPr lang="es-ES" noProof="0" dirty="0"/>
              <a:t> su propia consulta  SQL mediante la sentencia SELECT, o </a:t>
            </a:r>
            <a:r>
              <a:rPr lang="es-ES" noProof="0" dirty="0" err="1"/>
              <a:t>utulizar</a:t>
            </a:r>
            <a:r>
              <a:rPr lang="es-ES" noProof="0" dirty="0"/>
              <a:t> una función PL/SQL que devuelva la sentencia SQL SELECT requerida. Con la excepción de </a:t>
            </a:r>
            <a:r>
              <a:rPr lang="es-ES" noProof="0" dirty="0" err="1"/>
              <a:t>ordernar</a:t>
            </a:r>
            <a:r>
              <a:rPr lang="es-ES" noProof="0" dirty="0"/>
              <a:t> las columnas o un filtrado sencillo, los usuarios finales no pueden personalizar un Informe Clásico.</a:t>
            </a:r>
          </a:p>
        </p:txBody>
      </p:sp>
      <p:sp>
        <p:nvSpPr>
          <p:cNvPr id="4" name="Slide Number Placeholder 3"/>
          <p:cNvSpPr>
            <a:spLocks noGrp="1"/>
          </p:cNvSpPr>
          <p:nvPr>
            <p:ph type="sldNum" sz="quarter" idx="5"/>
          </p:nvPr>
        </p:nvSpPr>
        <p:spPr/>
        <p:txBody>
          <a:bodyPr/>
          <a:lstStyle/>
          <a:p>
            <a:fld id="{94CA0F3A-F690-4218-82F5-CECE1ED4036E}" type="slidenum">
              <a:rPr lang="en-GB" smtClean="0"/>
              <a:t>70</a:t>
            </a:fld>
            <a:endParaRPr lang="en-GB"/>
          </a:p>
        </p:txBody>
      </p:sp>
    </p:spTree>
    <p:extLst>
      <p:ext uri="{BB962C8B-B14F-4D97-AF65-F5344CB8AC3E}">
        <p14:creationId xmlns:p14="http://schemas.microsoft.com/office/powerpoint/2010/main" val="33927735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a:t>An interactive report is a formatted result of a SQL query. Both the Create Application Wizard and Create Page Wizard support the creation of interactive reports. You choose a table on which to build a report, or provide a custom SQL SELECT statement or a PL/SQL function returning a SQL SELECT statement. Interactive reports are only supported for Desktop applications. End users can customize the report layout and data displayed by selecting options on the Actions menu.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dirty="0"/>
              <a:t>You can restrict the capabilities of interactive reports available to end users (such as disabling download or support for hiding column). </a:t>
            </a:r>
          </a:p>
          <a:p>
            <a:r>
              <a:rPr lang="en-US" dirty="0"/>
              <a:t>When viewing an interactive report, end users can customize how and what data displays. By default, interactive reports include a search bar, an Actions menu, column heading menus, and Edit icons in the first column of each row. Using options on the Actions menu, users can alter the report layout by hiding or exposing specific columns and applying filters, highlighting, and sorting. They can also define breaks, aggregations, charts, group </a:t>
            </a:r>
            <a:r>
              <a:rPr lang="en-US" dirty="0" err="1"/>
              <a:t>bys</a:t>
            </a:r>
            <a:r>
              <a:rPr lang="en-US" dirty="0"/>
              <a:t>, and add their own computations. Once customized, the report can be saved as either a private or public report. </a:t>
            </a:r>
          </a:p>
          <a:p>
            <a:r>
              <a:rPr lang="en-US" dirty="0"/>
              <a:t>When defining an interactive report you can:</a:t>
            </a:r>
          </a:p>
          <a:p>
            <a:pPr lvl="1">
              <a:buFont typeface="Arial" pitchFamily="34" charset="0"/>
              <a:buChar char="•"/>
            </a:pPr>
            <a:r>
              <a:rPr lang="en-US" dirty="0"/>
              <a:t>Include multiple interactive reports per page</a:t>
            </a:r>
          </a:p>
          <a:p>
            <a:pPr lvl="1">
              <a:buFont typeface="Arial" pitchFamily="34" charset="0"/>
              <a:buChar char="•"/>
            </a:pPr>
            <a:r>
              <a:rPr lang="en-US" dirty="0"/>
              <a:t>Display 100 columns using report columns. </a:t>
            </a:r>
          </a:p>
          <a:p>
            <a:pPr lvl="1">
              <a:buFont typeface="Arial" pitchFamily="34" charset="0"/>
              <a:buChar char="•"/>
            </a:pPr>
            <a:r>
              <a:rPr lang="en-US" dirty="0"/>
              <a:t>Include 999 rows per column heading filter (if no custom LOV is specified in the column attributes)</a:t>
            </a: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71</a:t>
            </a:fld>
            <a:endParaRPr lang="en-GB"/>
          </a:p>
        </p:txBody>
      </p:sp>
    </p:spTree>
    <p:extLst>
      <p:ext uri="{BB962C8B-B14F-4D97-AF65-F5344CB8AC3E}">
        <p14:creationId xmlns:p14="http://schemas.microsoft.com/office/powerpoint/2010/main" val="26573686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interactive grid presents users a set of data in a searchable, customizable report. In an editable interactive grid, users can also add to, modify, and refresh the data set directly on the page. Functionally, an interactive grid includes most customization capabilities available in interactive reports plus the ability to rearrange the report interactively using the mouse. </a:t>
            </a:r>
          </a:p>
          <a:p>
            <a:r>
              <a:rPr lang="en-US" dirty="0"/>
              <a:t>Users can lock, hide, filter, freeze, highlight, and sort individual columns with the Actions and Column Heading menus. Advanced users can also define breaks, aggregations, and computations against columns. Users can also directly customize the appearance of an interactive grid. Users can use the mouse to resize the width of a column and drag and drop columns into different places in the grid. Both the Create Application wizard and Create Page wizard support the creation of interactive grids. </a:t>
            </a:r>
          </a:p>
          <a:p>
            <a:r>
              <a:rPr lang="en-US" b="1" dirty="0"/>
              <a:t>Note</a:t>
            </a:r>
            <a:r>
              <a:rPr lang="en-US" dirty="0"/>
              <a:t>:  Interactive Report generates all the HTML markup on the server as part of the APEX page. The data returned from the SQL query is rendered along with all the other markup that makes up the UI; the toolbar, the dialogs, and everything. The client side behaviors are implemented in a single monolithic JavaScript module. In contrast, Interactive grid does all the HTML rendering on the client. The server provides the data in JSON format. Edits in an interactive grid are saved to the server in JSON format as well. </a:t>
            </a: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72</a:t>
            </a:fld>
            <a:endParaRPr lang="en-GB"/>
          </a:p>
        </p:txBody>
      </p:sp>
    </p:spTree>
    <p:extLst>
      <p:ext uri="{BB962C8B-B14F-4D97-AF65-F5344CB8AC3E}">
        <p14:creationId xmlns:p14="http://schemas.microsoft.com/office/powerpoint/2010/main" val="4644280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example shows a report and form created on a table. In the report page, each row provides a link (Edit icon) to the second page (form) to enable users to update each record. </a:t>
            </a:r>
          </a:p>
          <a:p>
            <a:r>
              <a:rPr lang="en-IN" sz="1200" b="0" i="0" u="none" strike="noStrike" kern="1200" dirty="0">
                <a:solidFill>
                  <a:schemeClr val="tx1"/>
                </a:solidFill>
                <a:effectLst/>
                <a:latin typeface="+mn-lt"/>
                <a:ea typeface="+mn-ea"/>
                <a:cs typeface="+mn-cs"/>
              </a:rPr>
              <a:t>Report with Form creates a report (that is, an interactive grid, an interactive report, or a classic report) and form on a table or by providing a SQL query.</a:t>
            </a:r>
            <a:endParaRPr lang="en-US" dirty="0"/>
          </a:p>
          <a:p>
            <a:pPr marL="0" marR="0" indent="0" algn="l" defTabSz="914400" rtl="0" eaLnBrk="1" fontAlgn="auto" latinLnBrk="0" hangingPunct="1">
              <a:lnSpc>
                <a:spcPct val="100000"/>
              </a:lnSpc>
              <a:spcBef>
                <a:spcPts val="600"/>
              </a:spcBef>
              <a:spcAft>
                <a:spcPts val="0"/>
              </a:spcAft>
              <a:buClrTx/>
              <a:buSzTx/>
              <a:buFontTx/>
              <a:buNone/>
              <a:tabLst/>
              <a:defRPr/>
            </a:pPr>
            <a:r>
              <a:rPr lang="en-US" dirty="0"/>
              <a:t>Using</a:t>
            </a:r>
            <a:r>
              <a:rPr lang="en-US" baseline="0" dirty="0"/>
              <a:t> the Create Application and Create Page wizards you can create a report and form combination. </a:t>
            </a:r>
            <a:r>
              <a:rPr lang="en-IN" sz="1200" b="0" i="0" u="none" strike="noStrike" kern="1200" dirty="0">
                <a:solidFill>
                  <a:schemeClr val="tx1"/>
                </a:solidFill>
                <a:effectLst/>
                <a:latin typeface="+mn-lt"/>
                <a:ea typeface="+mn-ea"/>
                <a:cs typeface="+mn-cs"/>
              </a:rPr>
              <a:t>The main difference between these two wizards is that the Create Page Wizard offers more customization and data source options. Using the Create Page Wizard, you select the report type (that is, interactive grid, interactive report, or classic report) and then a data source (that is, Local Database, REST Enabled SQL Service, or Web Source Module). Additionally, you can also specify whether to include and configure breadcrumbs or a navigation menu and select the columns and the order in which they display.</a:t>
            </a:r>
            <a:endParaRPr lang="en-US" dirty="0"/>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73</a:t>
            </a:fld>
            <a:endParaRPr lang="en-GB"/>
          </a:p>
        </p:txBody>
      </p:sp>
    </p:spTree>
    <p:extLst>
      <p:ext uri="{BB962C8B-B14F-4D97-AF65-F5344CB8AC3E}">
        <p14:creationId xmlns:p14="http://schemas.microsoft.com/office/powerpoint/2010/main" val="41698113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Tx/>
              <a:buNone/>
            </a:pPr>
            <a:r>
              <a:rPr lang="en-US" sz="1100" b="0" i="0" kern="1200" dirty="0">
                <a:solidFill>
                  <a:schemeClr val="tx1"/>
                </a:solidFill>
                <a:latin typeface="+mn-lt"/>
                <a:ea typeface="+mn-ea"/>
                <a:cs typeface="+mn-cs"/>
              </a:rPr>
              <a:t>An interactive report is contained in a page within a database application. To access an interactive report you must go to the database application URL, log in using your account credentials (that is, your username and password), and then navigate to the report page.</a:t>
            </a:r>
          </a:p>
          <a:p>
            <a:pPr lvl="0">
              <a:buFontTx/>
              <a:buNone/>
            </a:pPr>
            <a:r>
              <a:rPr lang="en-US" sz="1100" b="0" i="0" kern="1200" dirty="0">
                <a:solidFill>
                  <a:schemeClr val="tx1"/>
                </a:solidFill>
                <a:latin typeface="+mn-lt"/>
                <a:ea typeface="+mn-ea"/>
                <a:cs typeface="+mn-cs"/>
              </a:rPr>
              <a:t>Interactive reports enable end users to create highly customized reports. Users can alter the report layout by hiding or exposing specific columns and applying filters, highlighting, and sorting. They can also define breaks, aggregations, charts, group data, and add their own computations. Once customized, the report can be saved as either a private or public report. Most interactive reports include a search bar, Actions menu, Column Heading menu, and edit icons in the first column of each row.</a:t>
            </a:r>
          </a:p>
          <a:p>
            <a:pPr lvl="0">
              <a:buFontTx/>
              <a:buNone/>
            </a:pPr>
            <a:r>
              <a:rPr lang="en-US" sz="1100" b="0" i="0" kern="1200" dirty="0">
                <a:solidFill>
                  <a:schemeClr val="tx1"/>
                </a:solidFill>
                <a:latin typeface="+mn-lt"/>
                <a:ea typeface="+mn-ea"/>
                <a:cs typeface="+mn-cs"/>
              </a:rPr>
              <a:t>The slide shows components of an interactive report.</a:t>
            </a:r>
          </a:p>
          <a:p>
            <a:pPr lvl="2">
              <a:buFont typeface="Arial" pitchFamily="34" charset="0"/>
              <a:buChar char="•"/>
            </a:pPr>
            <a:r>
              <a:rPr lang="en-US" b="1" dirty="0"/>
              <a:t>Search bar:</a:t>
            </a:r>
            <a:r>
              <a:rPr lang="en-US" dirty="0"/>
              <a:t> The search bar </a:t>
            </a:r>
            <a:r>
              <a:rPr lang="en-US" sz="900" b="0" i="0" kern="1200" dirty="0">
                <a:solidFill>
                  <a:schemeClr val="tx1"/>
                </a:solidFill>
                <a:latin typeface="+mn-lt"/>
                <a:ea typeface="+mn-ea"/>
                <a:cs typeface="+mn-cs"/>
              </a:rPr>
              <a:t>displays above interactive report</a:t>
            </a:r>
            <a:r>
              <a:rPr lang="en-US" dirty="0"/>
              <a:t> and provides features such as the Select Columns icon, Text Area, Go button, and the Actions menu button.</a:t>
            </a:r>
          </a:p>
          <a:p>
            <a:pPr lvl="2">
              <a:buFont typeface="Arial" pitchFamily="34" charset="0"/>
              <a:buChar char="•"/>
            </a:pPr>
            <a:r>
              <a:rPr lang="en-US" b="1" dirty="0"/>
              <a:t>Column heading menu:</a:t>
            </a:r>
            <a:r>
              <a:rPr lang="en-US" dirty="0"/>
              <a:t> Click any column heading to see a column heading menu. This menu allows you to change the sort order, hide columns, create break groups on a column, view Help text about the column, and create a filter.</a:t>
            </a:r>
            <a:endParaRPr lang="en-US" b="1" dirty="0"/>
          </a:p>
          <a:p>
            <a:pPr lvl="2">
              <a:buFont typeface="Arial" pitchFamily="34" charset="0"/>
              <a:buChar char="•"/>
            </a:pPr>
            <a:r>
              <a:rPr lang="en-US" b="1" dirty="0"/>
              <a:t>Saved reports: </a:t>
            </a:r>
            <a:r>
              <a:rPr lang="en-US" dirty="0"/>
              <a:t>You can create and save alternative views of a report.</a:t>
            </a:r>
            <a:endParaRPr lang="en-US" b="1" dirty="0"/>
          </a:p>
          <a:p>
            <a:pPr lvl="2">
              <a:buFont typeface="Arial" pitchFamily="34" charset="0"/>
              <a:buChar char="•"/>
            </a:pPr>
            <a:r>
              <a:rPr lang="en-US" b="1" dirty="0"/>
              <a:t>Actions menu: </a:t>
            </a:r>
            <a:r>
              <a:rPr lang="en-US" sz="900" b="0" i="0" kern="1200" dirty="0">
                <a:solidFill>
                  <a:schemeClr val="tx1"/>
                </a:solidFill>
                <a:latin typeface="+mn-lt"/>
                <a:ea typeface="+mn-ea"/>
                <a:cs typeface="+mn-cs"/>
              </a:rPr>
              <a:t>The Actions menu appears to the right of the Go button on the Search bar. End users use the Actions menu to customize an interactive report. </a:t>
            </a:r>
            <a:r>
              <a:rPr lang="en-US" dirty="0"/>
              <a:t> Actions</a:t>
            </a:r>
            <a:r>
              <a:rPr lang="en-US" baseline="0" dirty="0"/>
              <a:t> menu includes Data, Format, and Reports submenus.</a:t>
            </a:r>
            <a:endParaRPr lang="en-US" dirty="0"/>
          </a:p>
          <a:p>
            <a:pPr lvl="2">
              <a:buFont typeface="Arial" pitchFamily="34" charset="0"/>
              <a:buChar char="•"/>
            </a:pPr>
            <a:r>
              <a:rPr lang="en-US" b="1" dirty="0"/>
              <a:t>Link to custom target: </a:t>
            </a:r>
            <a:r>
              <a:rPr lang="en-US" dirty="0"/>
              <a:t>You can link to another page in your application. </a:t>
            </a:r>
          </a:p>
        </p:txBody>
      </p:sp>
      <p:sp>
        <p:nvSpPr>
          <p:cNvPr id="4" name="Slide Number Placeholder 3"/>
          <p:cNvSpPr>
            <a:spLocks noGrp="1"/>
          </p:cNvSpPr>
          <p:nvPr>
            <p:ph type="sldNum" sz="quarter" idx="5"/>
          </p:nvPr>
        </p:nvSpPr>
        <p:spPr/>
        <p:txBody>
          <a:bodyPr/>
          <a:lstStyle/>
          <a:p>
            <a:fld id="{94CA0F3A-F690-4218-82F5-CECE1ED4036E}" type="slidenum">
              <a:rPr lang="en-GB" smtClean="0"/>
              <a:t>74</a:t>
            </a:fld>
            <a:endParaRPr lang="en-GB"/>
          </a:p>
        </p:txBody>
      </p:sp>
    </p:spTree>
    <p:extLst>
      <p:ext uri="{BB962C8B-B14F-4D97-AF65-F5344CB8AC3E}">
        <p14:creationId xmlns:p14="http://schemas.microsoft.com/office/powerpoint/2010/main" val="26612131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Interactive grid is a rich, client-side region type that allows rapid editing of multiple rows of data in a dynamic, JSON-enabled grid. You can use multiple interactive grids on a single page. Interactive grid includes all the features you expect for powerful reporting, including fixed headers, frozen columns, scroll pagination, multiple filters, sorting, aggregates, computations, and more. You can easily edit your text, numerical data, list of values, and much more. </a:t>
            </a:r>
          </a:p>
          <a:p>
            <a:r>
              <a:rPr lang="en-US" dirty="0"/>
              <a:t>Built using modern guidelines and techniques, this component of Application Express provides outstanding keyboard support and usability. </a:t>
            </a:r>
          </a:p>
          <a:p>
            <a:r>
              <a:rPr lang="en-US" dirty="0"/>
              <a:t>Interactive grid is designed to support all item types and item type plug-ins. With interactive grids, you can easily create master-detail relationships, and go any number of levels deep and across. You can create all types of master-detail-detail screens with ease. The slide graphic shows Master Detail Layout of any combination</a:t>
            </a:r>
          </a:p>
        </p:txBody>
      </p:sp>
      <p:sp>
        <p:nvSpPr>
          <p:cNvPr id="4" name="Slide Number Placeholder 3"/>
          <p:cNvSpPr>
            <a:spLocks noGrp="1"/>
          </p:cNvSpPr>
          <p:nvPr>
            <p:ph type="sldNum" sz="quarter" idx="5"/>
          </p:nvPr>
        </p:nvSpPr>
        <p:spPr/>
        <p:txBody>
          <a:bodyPr/>
          <a:lstStyle/>
          <a:p>
            <a:fld id="{94CA0F3A-F690-4218-82F5-CECE1ED4036E}" type="slidenum">
              <a:rPr lang="en-GB" smtClean="0"/>
              <a:t>75</a:t>
            </a:fld>
            <a:endParaRPr lang="en-GB"/>
          </a:p>
        </p:txBody>
      </p:sp>
    </p:spTree>
    <p:extLst>
      <p:ext uri="{BB962C8B-B14F-4D97-AF65-F5344CB8AC3E}">
        <p14:creationId xmlns:p14="http://schemas.microsoft.com/office/powerpoint/2010/main" val="6616626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s-ES" dirty="0"/>
              <a:t>Creación y personalización de un Informe Interactivo como Usuario Final</a:t>
            </a:r>
          </a:p>
          <a:p>
            <a:pPr marL="228600" indent="-228600">
              <a:buFont typeface="+mj-lt"/>
              <a:buAutoNum type="arabicPeriod"/>
            </a:pPr>
            <a:r>
              <a:rPr lang="es-ES" dirty="0"/>
              <a:t>Personalización de un Informe Interactivo como Desarrollador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ES" dirty="0"/>
              <a:t>Personalización de un Informe </a:t>
            </a:r>
            <a:r>
              <a:rPr lang="es-ES" dirty="0" err="1"/>
              <a:t>Grid</a:t>
            </a:r>
            <a:r>
              <a:rPr lang="es-ES" dirty="0"/>
              <a:t> como Desarrollador</a:t>
            </a:r>
          </a:p>
          <a:p>
            <a:pPr marL="228600" indent="-228600">
              <a:buFont typeface="+mj-lt"/>
              <a:buAutoNum type="arabicPeriod"/>
            </a:pPr>
            <a:r>
              <a:rPr lang="es-ES" dirty="0"/>
              <a:t>Creación y personalización de un </a:t>
            </a:r>
            <a:r>
              <a:rPr lang="es-ES" dirty="0" err="1"/>
              <a:t>Grid</a:t>
            </a:r>
            <a:r>
              <a:rPr lang="es-ES" dirty="0"/>
              <a:t> Interactivo como Usuario Final</a:t>
            </a:r>
          </a:p>
          <a:p>
            <a:pPr marL="228600" indent="-228600">
              <a:buFont typeface="+mj-lt"/>
              <a:buAutoNum type="arabicPeriod"/>
            </a:pPr>
            <a:endParaRPr lang="es-ES" dirty="0"/>
          </a:p>
        </p:txBody>
      </p:sp>
      <p:sp>
        <p:nvSpPr>
          <p:cNvPr id="4" name="Slide Number Placeholder 3"/>
          <p:cNvSpPr>
            <a:spLocks noGrp="1"/>
          </p:cNvSpPr>
          <p:nvPr>
            <p:ph type="sldNum" sz="quarter" idx="5"/>
          </p:nvPr>
        </p:nvSpPr>
        <p:spPr/>
        <p:txBody>
          <a:bodyPr/>
          <a:lstStyle/>
          <a:p>
            <a:fld id="{94CA0F3A-F690-4218-82F5-CECE1ED4036E}" type="slidenum">
              <a:rPr lang="en-GB" smtClean="0"/>
              <a:t>76</a:t>
            </a:fld>
            <a:endParaRPr lang="en-GB"/>
          </a:p>
        </p:txBody>
      </p:sp>
    </p:spTree>
    <p:extLst>
      <p:ext uri="{BB962C8B-B14F-4D97-AF65-F5344CB8AC3E}">
        <p14:creationId xmlns:p14="http://schemas.microsoft.com/office/powerpoint/2010/main" val="20427979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Forms are application components that are basically used for data input from end users. An application form takes input from an end user and saves it</a:t>
            </a:r>
            <a:r>
              <a:rPr lang="en-US" sz="1200" kern="1200" baseline="0" dirty="0">
                <a:solidFill>
                  <a:schemeClr val="tx1"/>
                </a:solidFill>
                <a:latin typeface="+mn-lt"/>
                <a:ea typeface="+mn-ea"/>
                <a:cs typeface="+mn-cs"/>
              </a:rPr>
              <a:t> into the Oracle Database when they submit the page by clicking Apply Changes or Save. </a:t>
            </a:r>
            <a:r>
              <a:rPr lang="en-US" sz="1200" kern="1200" dirty="0">
                <a:solidFill>
                  <a:schemeClr val="tx1"/>
                </a:solidFill>
                <a:latin typeface="+mn-lt"/>
                <a:ea typeface="+mn-ea"/>
                <a:cs typeface="+mn-cs"/>
              </a:rPr>
              <a:t>For example, you use a form to insert data in to </a:t>
            </a:r>
            <a:r>
              <a:rPr lang="en-US" sz="1200" kern="1200" dirty="0">
                <a:solidFill>
                  <a:schemeClr val="tx1"/>
                </a:solidFill>
                <a:latin typeface="Courier New" pitchFamily="49" charset="0"/>
                <a:ea typeface="+mn-ea"/>
                <a:cs typeface="Courier New" pitchFamily="49" charset="0"/>
              </a:rPr>
              <a:t>EMPLOYEES</a:t>
            </a:r>
            <a:r>
              <a:rPr lang="en-US" sz="1200" kern="1200" dirty="0">
                <a:solidFill>
                  <a:schemeClr val="tx1"/>
                </a:solidFill>
                <a:latin typeface="+mn-lt"/>
                <a:ea typeface="+mn-ea"/>
                <a:cs typeface="+mn-cs"/>
              </a:rPr>
              <a:t> table.</a:t>
            </a:r>
          </a:p>
          <a:p>
            <a:r>
              <a:rPr lang="en-US" sz="1200" kern="1200" dirty="0">
                <a:solidFill>
                  <a:schemeClr val="tx1"/>
                </a:solidFill>
                <a:latin typeface="+mn-lt"/>
                <a:ea typeface="+mn-ea"/>
                <a:cs typeface="+mn-cs"/>
              </a:rPr>
              <a:t>Forms are made up of fields (called items) which can be selected from the multitude of built-in types (such as text fields, text areas, radio groups, select lists, check boxes, date pickers, and popup list of values). Developers can also create their own custom item types using plug-ins. </a:t>
            </a:r>
          </a:p>
          <a:p>
            <a:r>
              <a:rPr lang="en-US" sz="1200" kern="1200" dirty="0">
                <a:solidFill>
                  <a:schemeClr val="tx1"/>
                </a:solidFill>
                <a:latin typeface="+mn-lt"/>
                <a:ea typeface="+mn-ea"/>
                <a:cs typeface="+mn-cs"/>
              </a:rPr>
              <a:t>Using wizards, you can easily create forms on tables or on a stored procedure. These wizards provide automatic management of insert, update, and delete.  Once you create a form, you can rearrange form fields (called items) using a visual representation, enabling you to quickly achieve the layout you want.  </a:t>
            </a:r>
          </a:p>
          <a:p>
            <a:pPr marL="0" marR="0" indent="0" algn="l" defTabSz="914400" rtl="0" eaLnBrk="1" fontAlgn="auto" latinLnBrk="0" hangingPunct="1">
              <a:lnSpc>
                <a:spcPct val="100000"/>
              </a:lnSpc>
              <a:spcBef>
                <a:spcPts val="600"/>
              </a:spcBef>
              <a:spcAft>
                <a:spcPts val="0"/>
              </a:spcAft>
              <a:buClrTx/>
              <a:buSzTx/>
              <a:buFontTx/>
              <a:buNone/>
              <a:tabLst/>
              <a:defRPr/>
            </a:pPr>
            <a:r>
              <a:rPr lang="en-US" sz="1200" kern="1200" dirty="0">
                <a:solidFill>
                  <a:schemeClr val="tx1"/>
                </a:solidFill>
                <a:latin typeface="+mn-lt"/>
                <a:ea typeface="+mn-ea"/>
                <a:cs typeface="+mn-cs"/>
              </a:rPr>
              <a:t>Some forms enable users to update a single row in a table, while other forms enable users to update multiple rows in a table. </a:t>
            </a:r>
            <a:r>
              <a:rPr lang="en-US" sz="1200" kern="1200">
                <a:solidFill>
                  <a:schemeClr val="tx1"/>
                </a:solidFill>
                <a:latin typeface="+mn-lt"/>
                <a:ea typeface="+mn-ea"/>
                <a:cs typeface="+mn-cs"/>
              </a:rPr>
              <a:t>You can create a form either as a new page in an application or as a region on an existing page.</a:t>
            </a:r>
          </a:p>
        </p:txBody>
      </p:sp>
      <p:sp>
        <p:nvSpPr>
          <p:cNvPr id="4" name="Slide Number Placeholder 3"/>
          <p:cNvSpPr>
            <a:spLocks noGrp="1"/>
          </p:cNvSpPr>
          <p:nvPr>
            <p:ph type="sldNum" sz="quarter" idx="5"/>
          </p:nvPr>
        </p:nvSpPr>
        <p:spPr/>
        <p:txBody>
          <a:bodyPr/>
          <a:lstStyle/>
          <a:p>
            <a:fld id="{94CA0F3A-F690-4218-82F5-CECE1ED4036E}" type="slidenum">
              <a:rPr lang="en-GB" smtClean="0"/>
              <a:t>77</a:t>
            </a:fld>
            <a:endParaRPr lang="en-GB"/>
          </a:p>
        </p:txBody>
      </p:sp>
    </p:spTree>
    <p:extLst>
      <p:ext uri="{BB962C8B-B14F-4D97-AF65-F5344CB8AC3E}">
        <p14:creationId xmlns:p14="http://schemas.microsoft.com/office/powerpoint/2010/main" val="35808792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latin typeface="+mn-lt"/>
                <a:ea typeface="+mn-ea"/>
                <a:cs typeface="+mn-cs"/>
              </a:rPr>
              <a:t>You can create forms using a number of wizards including the Create Application wizard and the Create Page wizard. You can also create a Form region in the Page Designer. Oracle APEX allows you to create multiple forms on your application page.  </a:t>
            </a:r>
            <a:r>
              <a:rPr lang="en-US" dirty="0"/>
              <a:t>The slide shows</a:t>
            </a:r>
            <a:r>
              <a:rPr lang="en-US" baseline="0" dirty="0"/>
              <a:t> the three ways that you can create a form in your application. </a:t>
            </a:r>
          </a:p>
          <a:p>
            <a:pPr lvl="1">
              <a:buFont typeface="Arial" pitchFamily="34" charset="0"/>
              <a:buChar char="•"/>
            </a:pPr>
            <a:r>
              <a:rPr lang="en-US" b="1" dirty="0"/>
              <a:t>Create</a:t>
            </a:r>
            <a:r>
              <a:rPr lang="en-US" b="1" baseline="0" dirty="0"/>
              <a:t> Page wizard</a:t>
            </a:r>
            <a:r>
              <a:rPr lang="en-US" baseline="0" dirty="0"/>
              <a:t>: </a:t>
            </a:r>
            <a:r>
              <a:rPr lang="en-US" sz="1100" b="0" i="0" kern="1200" dirty="0">
                <a:solidFill>
                  <a:schemeClr val="tx1"/>
                </a:solidFill>
                <a:latin typeface="+mn-lt"/>
                <a:ea typeface="+mn-ea"/>
                <a:cs typeface="+mn-cs"/>
              </a:rPr>
              <a:t>The easiest way to create a form is to use the create page wizard. You learn the different form options available</a:t>
            </a:r>
            <a:r>
              <a:rPr lang="en-US" sz="1100" b="0" i="0" kern="1200" baseline="0" dirty="0">
                <a:solidFill>
                  <a:schemeClr val="tx1"/>
                </a:solidFill>
                <a:latin typeface="+mn-lt"/>
                <a:ea typeface="+mn-ea"/>
                <a:cs typeface="+mn-cs"/>
              </a:rPr>
              <a:t> with the create page wizard in the next slide. Using the Create Page wizard, you can create a form on an external data source.</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sz="1100" b="1" baseline="0" dirty="0"/>
              <a:t>Create Application wizard</a:t>
            </a:r>
            <a:r>
              <a:rPr lang="en-US" sz="1100" baseline="0" dirty="0"/>
              <a:t>: </a:t>
            </a:r>
            <a:r>
              <a:rPr lang="en-IN" sz="1100" b="0" i="0" u="none" strike="noStrike" kern="1200" dirty="0">
                <a:solidFill>
                  <a:schemeClr val="tx1"/>
                </a:solidFill>
                <a:effectLst/>
                <a:latin typeface="+mn-lt"/>
                <a:ea typeface="+mn-ea"/>
                <a:cs typeface="+mn-cs"/>
              </a:rPr>
              <a:t>When creating a database application, you can create three basic form types: editable interactive grid, form on a table, or a master detail. </a:t>
            </a:r>
            <a:endParaRPr lang="en-US" sz="1100" b="0" i="0" kern="1200" baseline="0" dirty="0">
              <a:solidFill>
                <a:schemeClr val="tx1"/>
              </a:solidFill>
              <a:latin typeface="+mn-lt"/>
              <a:ea typeface="+mn-ea"/>
              <a:cs typeface="+mn-cs"/>
            </a:endParaRPr>
          </a:p>
          <a:p>
            <a:pPr lvl="1">
              <a:buFont typeface="Arial" pitchFamily="34" charset="0"/>
              <a:buChar char="•"/>
            </a:pPr>
            <a:r>
              <a:rPr lang="en-US" sz="1100" b="1" i="0" kern="1200" baseline="0" dirty="0">
                <a:solidFill>
                  <a:schemeClr val="tx1"/>
                </a:solidFill>
                <a:latin typeface="+mn-lt"/>
                <a:ea typeface="+mn-ea"/>
                <a:cs typeface="+mn-cs"/>
              </a:rPr>
              <a:t>Create a Form region in Page Designer</a:t>
            </a:r>
            <a:r>
              <a:rPr lang="en-US" sz="1100" b="0" i="0" kern="1200" baseline="0" dirty="0">
                <a:solidFill>
                  <a:schemeClr val="tx1"/>
                </a:solidFill>
                <a:latin typeface="+mn-lt"/>
                <a:ea typeface="+mn-ea"/>
                <a:cs typeface="+mn-cs"/>
              </a:rPr>
              <a:t>:  In the Page Designer, you can drag and drop a form region from the gallery. Alternatively, under Rendering, right-click Regions and select Create Region to create a form region type. </a:t>
            </a:r>
            <a:r>
              <a:rPr lang="en-IN" sz="1050" b="0" i="0" u="none" strike="noStrike" kern="1200" dirty="0">
                <a:solidFill>
                  <a:schemeClr val="tx1"/>
                </a:solidFill>
                <a:effectLst/>
                <a:latin typeface="+mn-lt"/>
                <a:ea typeface="+mn-ea"/>
                <a:cs typeface="+mn-cs"/>
              </a:rPr>
              <a:t>You learn how to create a form region later in this lesson.</a:t>
            </a:r>
            <a:endParaRPr lang="en-US" sz="1100" b="0" i="0" kern="1200" baseline="0" dirty="0">
              <a:solidFill>
                <a:schemeClr val="tx1"/>
              </a:solidFill>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78</a:t>
            </a:fld>
            <a:endParaRPr lang="en-GB"/>
          </a:p>
        </p:txBody>
      </p:sp>
    </p:spTree>
    <p:extLst>
      <p:ext uri="{BB962C8B-B14F-4D97-AF65-F5344CB8AC3E}">
        <p14:creationId xmlns:p14="http://schemas.microsoft.com/office/powerpoint/2010/main" val="22373014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0" i="0" u="none" strike="noStrike" kern="1200" dirty="0">
                <a:solidFill>
                  <a:schemeClr val="tx1"/>
                </a:solidFill>
                <a:effectLst/>
                <a:latin typeface="+mn-lt"/>
                <a:ea typeface="+mn-ea"/>
                <a:cs typeface="+mn-cs"/>
              </a:rPr>
              <a:t>You use the Create Page wizard to create a wide variety of forms. Using the Create Page Wizard creates a complex form region which includes multiple form items and processes. Although you can create a region directly in the Rendering tree or drag a region from the Gallery, these approaches will not create these additional components.</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kern="1200" dirty="0">
                <a:solidFill>
                  <a:schemeClr val="tx1"/>
                </a:solidFill>
                <a:latin typeface="+mn-lt"/>
                <a:ea typeface="+mn-ea"/>
                <a:cs typeface="+mn-cs"/>
              </a:rPr>
              <a:t>The slide lists</a:t>
            </a:r>
            <a:r>
              <a:rPr lang="en-US" sz="1100" kern="1200" baseline="0" dirty="0">
                <a:solidFill>
                  <a:schemeClr val="tx1"/>
                </a:solidFill>
                <a:latin typeface="+mn-lt"/>
                <a:ea typeface="+mn-ea"/>
                <a:cs typeface="+mn-cs"/>
              </a:rPr>
              <a:t> the form types you can create using the Create Page Wizard. </a:t>
            </a: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baseline="0" dirty="0">
                <a:solidFill>
                  <a:schemeClr val="tx1"/>
                </a:solidFill>
                <a:latin typeface="+mn-lt"/>
                <a:ea typeface="+mn-ea"/>
                <a:cs typeface="+mn-cs"/>
              </a:rPr>
              <a:t>In the Create Page wizard, if you select Form for page type, you can choose any of the following form types:</a:t>
            </a:r>
          </a:p>
          <a:p>
            <a:pPr marL="228600" marR="0" lvl="1" indent="-114300" algn="l" defTabSz="914400" rtl="0" eaLnBrk="1" fontAlgn="auto" latinLnBrk="0" hangingPunct="1">
              <a:lnSpc>
                <a:spcPct val="100000"/>
              </a:lnSpc>
              <a:spcBef>
                <a:spcPts val="600"/>
              </a:spcBef>
              <a:spcAft>
                <a:spcPts val="0"/>
              </a:spcAft>
              <a:buClrTx/>
              <a:buSzTx/>
              <a:tabLst/>
              <a:defRPr/>
            </a:pPr>
            <a:r>
              <a:rPr lang="en-US" sz="1050" b="1" kern="1200" baseline="0" dirty="0">
                <a:solidFill>
                  <a:schemeClr val="tx1"/>
                </a:solidFill>
                <a:latin typeface="+mn-lt"/>
                <a:ea typeface="+mn-ea"/>
                <a:cs typeface="+mn-cs"/>
              </a:rPr>
              <a:t>Form</a:t>
            </a:r>
            <a:r>
              <a:rPr lang="en-US" sz="1050" kern="1200" baseline="0" dirty="0">
                <a:solidFill>
                  <a:schemeClr val="tx1"/>
                </a:solidFill>
                <a:latin typeface="+mn-lt"/>
                <a:ea typeface="+mn-ea"/>
                <a:cs typeface="+mn-cs"/>
              </a:rPr>
              <a:t>: </a:t>
            </a:r>
            <a:r>
              <a:rPr lang="en-IN" sz="1050" b="0" i="0" u="none" strike="noStrike" kern="1200" dirty="0">
                <a:solidFill>
                  <a:schemeClr val="tx1"/>
                </a:solidFill>
                <a:effectLst/>
                <a:latin typeface="+mn-lt"/>
                <a:ea typeface="+mn-ea"/>
                <a:cs typeface="+mn-cs"/>
              </a:rPr>
              <a:t>Creates a form that enables users to update a single row on the specified data source, which can be a table, SQL Query or Web Source Module.</a:t>
            </a:r>
            <a:endParaRPr lang="en-US" sz="1050" kern="1200" baseline="0" dirty="0">
              <a:solidFill>
                <a:schemeClr val="tx1"/>
              </a:solidFill>
              <a:latin typeface="+mn-lt"/>
              <a:ea typeface="+mn-ea"/>
              <a:cs typeface="+mn-cs"/>
            </a:endParaRPr>
          </a:p>
          <a:p>
            <a:pPr marL="228600" lvl="1" indent="-114300"/>
            <a:r>
              <a:rPr lang="en-US" sz="1050" b="1" kern="1200" baseline="0" dirty="0">
                <a:solidFill>
                  <a:schemeClr val="tx1"/>
                </a:solidFill>
                <a:latin typeface="+mn-lt"/>
                <a:ea typeface="+mn-ea"/>
                <a:cs typeface="+mn-cs"/>
              </a:rPr>
              <a:t>Editable Interactive Grid</a:t>
            </a:r>
            <a:r>
              <a:rPr lang="en-US" sz="1050" kern="1200" baseline="0" dirty="0">
                <a:solidFill>
                  <a:schemeClr val="tx1"/>
                </a:solidFill>
                <a:latin typeface="+mn-lt"/>
                <a:ea typeface="+mn-ea"/>
                <a:cs typeface="+mn-cs"/>
              </a:rPr>
              <a:t>: An interactive grid presents users a set of data in a searchable, customizable report. In an editable interactive grid, users can also add to, modify, and refresh the data set directly on the page. Functionally, an interactive grid includes most customization capabilities available in interactive reports plus the ability to rearrange the report interactively using the mouse.</a:t>
            </a:r>
          </a:p>
          <a:p>
            <a:pPr marL="228600" marR="0" lvl="1"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50" b="1" kern="1200" baseline="0" dirty="0">
                <a:solidFill>
                  <a:schemeClr val="tx1"/>
                </a:solidFill>
                <a:latin typeface="+mn-lt"/>
                <a:ea typeface="+mn-ea"/>
                <a:cs typeface="+mn-cs"/>
              </a:rPr>
              <a:t>Report with Form</a:t>
            </a:r>
            <a:r>
              <a:rPr lang="en-US" sz="1050" kern="1200" baseline="0" dirty="0">
                <a:solidFill>
                  <a:schemeClr val="tx1"/>
                </a:solidFill>
                <a:latin typeface="+mn-lt"/>
                <a:ea typeface="+mn-ea"/>
                <a:cs typeface="+mn-cs"/>
              </a:rPr>
              <a:t>: </a:t>
            </a:r>
            <a:r>
              <a:rPr lang="en-IN" sz="1050" b="0" i="0" u="none" strike="noStrike" kern="1200" dirty="0">
                <a:solidFill>
                  <a:schemeClr val="tx1"/>
                </a:solidFill>
                <a:effectLst/>
                <a:latin typeface="+mn-lt"/>
                <a:ea typeface="+mn-ea"/>
                <a:cs typeface="+mn-cs"/>
              </a:rPr>
              <a:t>Creates a report and form based on the data source you specify. For the report, you choose a report type (Interactive Report, Interactive Grid, or Class Report). This wizard does not support tables having more than 127 columns. Selecting more than 127 columns generates an error.</a:t>
            </a:r>
          </a:p>
          <a:p>
            <a:pPr marL="228600" lvl="1" indent="-114300"/>
            <a:r>
              <a:rPr lang="en-US" sz="1050" b="1" kern="1200" baseline="0" dirty="0">
                <a:solidFill>
                  <a:schemeClr val="tx1"/>
                </a:solidFill>
                <a:latin typeface="+mn-lt"/>
                <a:ea typeface="+mn-ea"/>
                <a:cs typeface="+mn-cs"/>
              </a:rPr>
              <a:t>List View with Form</a:t>
            </a:r>
            <a:r>
              <a:rPr lang="en-US" sz="1050" kern="1200" baseline="0" dirty="0">
                <a:solidFill>
                  <a:schemeClr val="tx1"/>
                </a:solidFill>
                <a:latin typeface="+mn-lt"/>
                <a:ea typeface="+mn-ea"/>
                <a:cs typeface="+mn-cs"/>
              </a:rPr>
              <a:t>: </a:t>
            </a:r>
            <a:r>
              <a:rPr lang="en-IN" sz="1050" b="0" i="0" u="none" strike="noStrike" kern="1200" dirty="0">
                <a:solidFill>
                  <a:schemeClr val="tx1"/>
                </a:solidFill>
                <a:effectLst/>
                <a:latin typeface="+mn-lt"/>
                <a:ea typeface="+mn-ea"/>
                <a:cs typeface="+mn-cs"/>
              </a:rPr>
              <a:t>Creates a form and list view that enables users to update a single row in a database table. You choose the table on which to build the form and select the column to be used for displaying text in the List View.</a:t>
            </a:r>
          </a:p>
          <a:p>
            <a:pPr marL="228600" lvl="1" indent="-114300"/>
            <a:r>
              <a:rPr lang="en-IN" sz="1050" b="1" i="0" u="none" strike="noStrike" kern="1200" baseline="0" dirty="0">
                <a:solidFill>
                  <a:schemeClr val="tx1"/>
                </a:solidFill>
                <a:effectLst/>
                <a:latin typeface="+mn-lt"/>
                <a:ea typeface="+mn-ea"/>
                <a:cs typeface="+mn-cs"/>
              </a:rPr>
              <a:t>Form on a Local Procedure</a:t>
            </a:r>
            <a:r>
              <a:rPr lang="en-IN" sz="1050" b="0" i="0" u="none" strike="noStrike" kern="1200" baseline="0" dirty="0">
                <a:solidFill>
                  <a:schemeClr val="tx1"/>
                </a:solidFill>
                <a:effectLst/>
                <a:latin typeface="+mn-lt"/>
                <a:ea typeface="+mn-ea"/>
                <a:cs typeface="+mn-cs"/>
              </a:rPr>
              <a:t>:  </a:t>
            </a:r>
            <a:r>
              <a:rPr lang="en-IN" sz="1050" b="0" i="0" u="none" strike="noStrike" kern="1200" dirty="0">
                <a:solidFill>
                  <a:schemeClr val="tx1"/>
                </a:solidFill>
                <a:effectLst/>
                <a:latin typeface="+mn-lt"/>
                <a:ea typeface="+mn-ea"/>
                <a:cs typeface="+mn-cs"/>
              </a:rPr>
              <a:t>Builds a form based on stored procedure arguments. Use this approach when you have implemented logic or Data Manipulation Language (DML) in a stored procedure or package.</a:t>
            </a:r>
            <a:r>
              <a:rPr lang="en-IN" sz="1100" b="0" i="0" u="none" strike="noStrike" kern="1200" dirty="0">
                <a:solidFill>
                  <a:schemeClr val="tx1"/>
                </a:solidFill>
                <a:effectLst/>
                <a:latin typeface="+mn-lt"/>
                <a:ea typeface="+mn-ea"/>
                <a:cs typeface="+mn-cs"/>
              </a:rPr>
              <a:t>  </a:t>
            </a:r>
            <a:endParaRPr lang="en-US" sz="1050" kern="1200" baseline="0" dirty="0">
              <a:solidFill>
                <a:schemeClr val="tx1"/>
              </a:solidFill>
              <a:latin typeface="+mn-lt"/>
              <a:ea typeface="+mn-ea"/>
              <a:cs typeface="+mn-cs"/>
            </a:endParaRPr>
          </a:p>
          <a:p>
            <a:endParaRPr lang="en-US" sz="1100"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0" i="0" u="none" strike="noStrike" kern="1200" dirty="0">
                <a:solidFill>
                  <a:schemeClr val="tx1"/>
                </a:solidFill>
                <a:effectLst/>
                <a:latin typeface="+mn-lt"/>
                <a:ea typeface="+mn-ea"/>
                <a:cs typeface="+mn-cs"/>
              </a:rPr>
              <a:t>In the Create Page wizard, if you select Master Detail for Page Type, then can choose any of the following types:</a:t>
            </a: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050" b="0" i="0" u="none" strike="noStrike" kern="1200" dirty="0">
                <a:solidFill>
                  <a:schemeClr val="tx1"/>
                </a:solidFill>
                <a:effectLst/>
                <a:latin typeface="+mn-lt"/>
                <a:ea typeface="+mn-ea"/>
                <a:cs typeface="+mn-cs"/>
              </a:rPr>
              <a:t>Stacked</a:t>
            </a: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050" b="0" i="0" u="none" strike="noStrike" kern="1200" dirty="0">
                <a:solidFill>
                  <a:schemeClr val="tx1"/>
                </a:solidFill>
                <a:effectLst/>
                <a:latin typeface="+mn-lt"/>
                <a:ea typeface="+mn-ea"/>
                <a:cs typeface="+mn-cs"/>
              </a:rPr>
              <a:t>Side by Side</a:t>
            </a: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050" b="0" i="0" u="none" strike="noStrike" kern="1200" dirty="0">
                <a:solidFill>
                  <a:schemeClr val="tx1"/>
                </a:solidFill>
                <a:effectLst/>
                <a:latin typeface="+mn-lt"/>
                <a:ea typeface="+mn-ea"/>
                <a:cs typeface="+mn-cs"/>
              </a:rPr>
              <a:t>Drill Down</a:t>
            </a:r>
          </a:p>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0" i="0" u="none" strike="noStrike" kern="1200" dirty="0">
                <a:solidFill>
                  <a:schemeClr val="tx1"/>
                </a:solidFill>
                <a:effectLst/>
                <a:latin typeface="+mn-lt"/>
                <a:ea typeface="+mn-ea"/>
                <a:cs typeface="+mn-cs"/>
              </a:rPr>
              <a:t>You learn more about an editable interactive grid and master detail later in this lesson.</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IN" sz="1100" b="0" i="0" u="none" strike="noStrike" kern="1200" dirty="0">
              <a:solidFill>
                <a:schemeClr val="tx1"/>
              </a:solidFill>
              <a:effectLst/>
              <a:latin typeface="+mn-lt"/>
              <a:ea typeface="+mn-ea"/>
              <a:cs typeface="+mn-cs"/>
            </a:endParaRPr>
          </a:p>
          <a:p>
            <a:r>
              <a:rPr lang="en-US" sz="1100" kern="1200" baseline="0" dirty="0">
                <a:solidFill>
                  <a:schemeClr val="tx1"/>
                </a:solidFill>
                <a:latin typeface="+mn-lt"/>
                <a:ea typeface="+mn-ea"/>
                <a:cs typeface="+mn-cs"/>
              </a:rPr>
              <a:t>For more information about form options, </a:t>
            </a:r>
            <a:r>
              <a:rPr lang="en-US" sz="1100" i="1" kern="1200" baseline="0" dirty="0">
                <a:solidFill>
                  <a:schemeClr val="tx1"/>
                </a:solidFill>
                <a:latin typeface="+mn-lt"/>
                <a:ea typeface="+mn-ea"/>
                <a:cs typeface="+mn-cs"/>
              </a:rPr>
              <a:t>see Oracle Application Express App Builder User’s Guide</a:t>
            </a:r>
            <a:r>
              <a:rPr lang="en-US" sz="1100" kern="1200" baseline="0" dirty="0">
                <a:solidFill>
                  <a:schemeClr val="tx1"/>
                </a:solidFill>
                <a:latin typeface="+mn-lt"/>
                <a:ea typeface="+mn-ea"/>
                <a:cs typeface="+mn-cs"/>
              </a:rPr>
              <a:t>.</a:t>
            </a:r>
          </a:p>
        </p:txBody>
      </p:sp>
      <p:sp>
        <p:nvSpPr>
          <p:cNvPr id="4" name="Slide Number Placeholder 3"/>
          <p:cNvSpPr>
            <a:spLocks noGrp="1"/>
          </p:cNvSpPr>
          <p:nvPr>
            <p:ph type="sldNum" sz="quarter" idx="5"/>
          </p:nvPr>
        </p:nvSpPr>
        <p:spPr/>
        <p:txBody>
          <a:bodyPr/>
          <a:lstStyle/>
          <a:p>
            <a:fld id="{94CA0F3A-F690-4218-82F5-CECE1ED4036E}" type="slidenum">
              <a:rPr lang="en-GB" smtClean="0"/>
              <a:t>79</a:t>
            </a:fld>
            <a:endParaRPr lang="en-GB"/>
          </a:p>
        </p:txBody>
      </p:sp>
    </p:spTree>
    <p:extLst>
      <p:ext uri="{BB962C8B-B14F-4D97-AF65-F5344CB8AC3E}">
        <p14:creationId xmlns:p14="http://schemas.microsoft.com/office/powerpoint/2010/main" val="4214400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9ED037D-F0EB-45AF-8742-63334665A9D5}"/>
              </a:ext>
            </a:extLst>
          </p:cNvPr>
          <p:cNvSpPr>
            <a:spLocks noGrp="1"/>
          </p:cNvSpPr>
          <p:nvPr>
            <p:ph type="body" idx="1"/>
          </p:nvPr>
        </p:nvSpPr>
        <p:spPr/>
        <p:txBody>
          <a:bodyPr/>
          <a:lstStyle/>
          <a:p>
            <a:r>
              <a:rPr lang="es-ES" baseline="0" dirty="0"/>
              <a:t>Oracle APEX se utiliza frecuentemente para extender software COTS para  secuenciar procesos de negocio o cumplir con requerimientos </a:t>
            </a:r>
            <a:r>
              <a:rPr lang="es-ES" baseline="0" dirty="0" err="1"/>
              <a:t>especificos</a:t>
            </a:r>
            <a:r>
              <a:rPr lang="es-ES" baseline="0" dirty="0"/>
              <a:t> de la organización</a:t>
            </a:r>
          </a:p>
          <a:p>
            <a:r>
              <a:rPr lang="es-ES" baseline="0" dirty="0"/>
              <a:t>Los sistemas ERP </a:t>
            </a:r>
            <a:r>
              <a:rPr lang="es-ES" baseline="0" dirty="0" err="1"/>
              <a:t>proven</a:t>
            </a:r>
            <a:r>
              <a:rPr lang="es-ES" baseline="0" dirty="0"/>
              <a:t> funcionalidades muy extensas de partida (</a:t>
            </a:r>
            <a:r>
              <a:rPr lang="es-ES" baseline="0" dirty="0" err="1"/>
              <a:t>out</a:t>
            </a:r>
            <a:r>
              <a:rPr lang="es-ES" baseline="0" dirty="0"/>
              <a:t>-</a:t>
            </a:r>
            <a:r>
              <a:rPr lang="es-ES" baseline="0" dirty="0" err="1"/>
              <a:t>of</a:t>
            </a:r>
            <a:r>
              <a:rPr lang="es-ES" baseline="0" dirty="0"/>
              <a:t>-</a:t>
            </a:r>
            <a:r>
              <a:rPr lang="es-ES" baseline="0" dirty="0" err="1"/>
              <a:t>the</a:t>
            </a:r>
            <a:r>
              <a:rPr lang="es-ES" baseline="0" dirty="0"/>
              <a:t>-box), aunque no siempre tienen por que proveer ciertos informes específicos que pudiesen ser necesarios. Esto es especialmente acusado cuando estos informes son muy </a:t>
            </a:r>
            <a:r>
              <a:rPr lang="es-ES" baseline="0" noProof="0" dirty="0"/>
              <a:t>específicos</a:t>
            </a:r>
            <a:r>
              <a:rPr lang="es-ES" baseline="0" dirty="0"/>
              <a:t> para determinadas industrias o una organización en particular. Además, resulta sencillo encontrar procesos de negocio concretos que pueden requerir demasiados pasos para completarlos, haciéndolos bastante ineficientes. En esos casos, construir una </a:t>
            </a:r>
            <a:r>
              <a:rPr lang="es-ES" baseline="0" dirty="0" err="1"/>
              <a:t>extension</a:t>
            </a:r>
            <a:r>
              <a:rPr lang="es-ES" baseline="0" dirty="0"/>
              <a:t> utilizando APEX puede facilitar el despacho de información adecuada, o mejorar enormemente la productividad mejorando la experiencia de usuario. </a:t>
            </a:r>
          </a:p>
          <a:p>
            <a:pPr marL="171450" indent="-171450">
              <a:buFont typeface="Arial" panose="020B0604020202020204" pitchFamily="34" charset="0"/>
              <a:buChar char="•"/>
            </a:pPr>
            <a:r>
              <a:rPr lang="es-ES" sz="1050" b="1" i="0" u="none" strike="noStrike" kern="1200" dirty="0">
                <a:solidFill>
                  <a:schemeClr val="tx1"/>
                </a:solidFill>
                <a:effectLst/>
                <a:latin typeface="+mn-lt"/>
                <a:ea typeface="+mn-ea"/>
                <a:cs typeface="+mn-cs"/>
              </a:rPr>
              <a:t>Informes interactivos:</a:t>
            </a:r>
            <a:r>
              <a:rPr lang="es-ES" sz="1050" b="0" i="0" u="none" strike="noStrike" kern="1200" dirty="0">
                <a:solidFill>
                  <a:schemeClr val="tx1"/>
                </a:solidFill>
                <a:effectLst/>
                <a:latin typeface="+mn-lt"/>
                <a:ea typeface="+mn-ea"/>
                <a:cs typeface="+mn-cs"/>
              </a:rPr>
              <a:t> Permite a los usuarios manipular los datos que reciben, de modo que pueden satisfacer sus necesidades de generación de informes. Esto incluye selección y ordenación de columnas, filtrado, ordenado, generación de computaciones, sumas e, incluso, capacidad para pivotar datos.</a:t>
            </a:r>
          </a:p>
          <a:p>
            <a:pPr marL="171450" indent="-171450">
              <a:buFont typeface="Arial" panose="020B0604020202020204" pitchFamily="34" charset="0"/>
              <a:buChar char="•"/>
            </a:pPr>
            <a:r>
              <a:rPr lang="es-ES" sz="1050" b="1" i="0" u="none" strike="noStrike" kern="1200" dirty="0">
                <a:solidFill>
                  <a:schemeClr val="tx1"/>
                </a:solidFill>
                <a:effectLst/>
                <a:latin typeface="+mn-lt"/>
                <a:ea typeface="+mn-ea"/>
                <a:cs typeface="+mn-cs"/>
              </a:rPr>
              <a:t>Procesos de negocio:</a:t>
            </a:r>
            <a:r>
              <a:rPr lang="es-ES" sz="1050" b="0" i="0" u="none" strike="noStrike" kern="1200" dirty="0">
                <a:solidFill>
                  <a:schemeClr val="tx1"/>
                </a:solidFill>
                <a:effectLst/>
                <a:latin typeface="+mn-lt"/>
                <a:ea typeface="+mn-ea"/>
                <a:cs typeface="+mn-cs"/>
              </a:rPr>
              <a:t> Desarrollo de una </a:t>
            </a:r>
            <a:r>
              <a:rPr lang="es-ES" sz="1050" b="0" i="0" u="none" strike="noStrike" kern="1200" dirty="0" err="1">
                <a:solidFill>
                  <a:schemeClr val="tx1"/>
                </a:solidFill>
                <a:effectLst/>
                <a:latin typeface="+mn-lt"/>
                <a:ea typeface="+mn-ea"/>
                <a:cs typeface="+mn-cs"/>
              </a:rPr>
              <a:t>extension</a:t>
            </a:r>
            <a:r>
              <a:rPr lang="es-ES" sz="1050" b="0" i="0" u="none" strike="noStrike" kern="1200" dirty="0">
                <a:solidFill>
                  <a:schemeClr val="tx1"/>
                </a:solidFill>
                <a:effectLst/>
                <a:latin typeface="+mn-lt"/>
                <a:ea typeface="+mn-ea"/>
                <a:cs typeface="+mn-cs"/>
              </a:rPr>
              <a:t> que facilita </a:t>
            </a:r>
            <a:r>
              <a:rPr lang="es-ES" sz="1050" b="0" i="0" u="none" strike="noStrike" kern="1200" dirty="0" err="1">
                <a:solidFill>
                  <a:schemeClr val="tx1"/>
                </a:solidFill>
                <a:effectLst/>
                <a:latin typeface="+mn-lt"/>
                <a:ea typeface="+mn-ea"/>
                <a:cs typeface="+mn-cs"/>
              </a:rPr>
              <a:t>proceos</a:t>
            </a:r>
            <a:r>
              <a:rPr lang="es-ES" sz="1050" b="0" i="0" u="none" strike="noStrike" kern="1200" dirty="0">
                <a:solidFill>
                  <a:schemeClr val="tx1"/>
                </a:solidFill>
                <a:effectLst/>
                <a:latin typeface="+mn-lt"/>
                <a:ea typeface="+mn-ea"/>
                <a:cs typeface="+mn-cs"/>
              </a:rPr>
              <a:t> de negocio simplificados, consistentes en un menor número de pasos. Es importante que la </a:t>
            </a:r>
            <a:r>
              <a:rPr lang="es-ES" sz="1050" b="0" i="0" u="none" strike="noStrike" kern="1200" dirty="0" err="1">
                <a:solidFill>
                  <a:schemeClr val="tx1"/>
                </a:solidFill>
                <a:effectLst/>
                <a:latin typeface="+mn-lt"/>
                <a:ea typeface="+mn-ea"/>
                <a:cs typeface="+mn-cs"/>
              </a:rPr>
              <a:t>extension</a:t>
            </a:r>
            <a:r>
              <a:rPr lang="es-ES" sz="1050" b="0" i="0" u="none" strike="noStrike" kern="1200" dirty="0">
                <a:solidFill>
                  <a:schemeClr val="tx1"/>
                </a:solidFill>
                <a:effectLst/>
                <a:latin typeface="+mn-lt"/>
                <a:ea typeface="+mn-ea"/>
                <a:cs typeface="+mn-cs"/>
              </a:rPr>
              <a:t> reciba los datos necesarios del Sistema ERP y envíe los elementos procesados de vuelta a la solución ERP.</a:t>
            </a:r>
          </a:p>
          <a:p>
            <a:pPr marL="171450" indent="-171450">
              <a:buFont typeface="Arial" panose="020B0604020202020204" pitchFamily="34" charset="0"/>
              <a:buChar char="•"/>
            </a:pPr>
            <a:r>
              <a:rPr lang="es-ES" sz="1050" b="1" i="0" u="none" strike="noStrike" kern="1200" dirty="0">
                <a:solidFill>
                  <a:schemeClr val="tx1"/>
                </a:solidFill>
                <a:effectLst/>
                <a:latin typeface="+mn-lt"/>
                <a:ea typeface="+mn-ea"/>
                <a:cs typeface="+mn-cs"/>
              </a:rPr>
              <a:t>Desarrollo hecho a medida:</a:t>
            </a:r>
            <a:r>
              <a:rPr lang="es-ES" sz="1050" b="0" i="0" u="none" strike="noStrike" kern="1200" dirty="0">
                <a:solidFill>
                  <a:schemeClr val="tx1"/>
                </a:solidFill>
                <a:effectLst/>
                <a:latin typeface="+mn-lt"/>
                <a:ea typeface="+mn-ea"/>
                <a:cs typeface="+mn-cs"/>
              </a:rPr>
              <a:t> Acometer requerimientos específicos de una industria o un negocio concreto suele requerir utilizar datos de ERP </a:t>
            </a:r>
            <a:r>
              <a:rPr lang="es-ES" sz="1050" b="0" i="0" u="none" strike="noStrike" kern="1200" dirty="0" err="1">
                <a:solidFill>
                  <a:schemeClr val="tx1"/>
                </a:solidFill>
                <a:effectLst/>
                <a:latin typeface="+mn-lt"/>
                <a:ea typeface="+mn-ea"/>
                <a:cs typeface="+mn-cs"/>
              </a:rPr>
              <a:t>especificos</a:t>
            </a:r>
            <a:r>
              <a:rPr lang="es-ES" sz="1050" b="0" i="0" u="none" strike="noStrike" kern="1200" dirty="0">
                <a:solidFill>
                  <a:schemeClr val="tx1"/>
                </a:solidFill>
                <a:effectLst/>
                <a:latin typeface="+mn-lt"/>
                <a:ea typeface="+mn-ea"/>
                <a:cs typeface="+mn-cs"/>
              </a:rPr>
              <a:t>, pero puede </a:t>
            </a:r>
            <a:r>
              <a:rPr lang="es-ES" sz="1050" b="0" i="0" u="none" strike="noStrike" kern="1200" dirty="0" err="1">
                <a:solidFill>
                  <a:schemeClr val="tx1"/>
                </a:solidFill>
                <a:effectLst/>
                <a:latin typeface="+mn-lt"/>
                <a:ea typeface="+mn-ea"/>
                <a:cs typeface="+mn-cs"/>
              </a:rPr>
              <a:t>darser</a:t>
            </a:r>
            <a:r>
              <a:rPr lang="es-ES" sz="1050" b="0" i="0" u="none" strike="noStrike" kern="1200" dirty="0">
                <a:solidFill>
                  <a:schemeClr val="tx1"/>
                </a:solidFill>
                <a:effectLst/>
                <a:latin typeface="+mn-lt"/>
                <a:ea typeface="+mn-ea"/>
                <a:cs typeface="+mn-cs"/>
              </a:rPr>
              <a:t> la necesidad de almacenar otro tipo de datos, no necesariamente disponibles en nuestro ERP.</a:t>
            </a:r>
          </a:p>
          <a:p>
            <a:pPr marL="171450" indent="-171450">
              <a:buFont typeface="Arial" panose="020B0604020202020204" pitchFamily="34" charset="0"/>
              <a:buChar char="•"/>
            </a:pPr>
            <a:r>
              <a:rPr lang="es-ES" sz="1050" b="1" i="0" u="none" strike="noStrike" kern="1200" dirty="0">
                <a:solidFill>
                  <a:schemeClr val="tx1"/>
                </a:solidFill>
                <a:effectLst/>
                <a:latin typeface="+mn-lt"/>
                <a:ea typeface="+mn-ea"/>
                <a:cs typeface="+mn-cs"/>
              </a:rPr>
              <a:t>Integración ajustada:</a:t>
            </a:r>
            <a:r>
              <a:rPr lang="es-ES" sz="1050" b="0" i="0" u="none" strike="noStrike" kern="1200" dirty="0">
                <a:solidFill>
                  <a:schemeClr val="tx1"/>
                </a:solidFill>
                <a:effectLst/>
                <a:latin typeface="+mn-lt"/>
                <a:ea typeface="+mn-ea"/>
                <a:cs typeface="+mn-cs"/>
              </a:rPr>
              <a:t> APEX puede utilizarse para incluir datos de sistemas dispares, no solamente desde nuestro ERP, para </a:t>
            </a:r>
            <a:r>
              <a:rPr lang="es-ES" sz="1050" b="0" i="0" u="none" strike="noStrike" kern="1200" dirty="0" err="1">
                <a:solidFill>
                  <a:schemeClr val="tx1"/>
                </a:solidFill>
                <a:effectLst/>
                <a:latin typeface="+mn-lt"/>
                <a:ea typeface="+mn-ea"/>
                <a:cs typeface="+mn-cs"/>
              </a:rPr>
              <a:t>construer</a:t>
            </a:r>
            <a:r>
              <a:rPr lang="es-ES" sz="1050" b="0" i="0" u="none" strike="noStrike" kern="1200" dirty="0">
                <a:solidFill>
                  <a:schemeClr val="tx1"/>
                </a:solidFill>
                <a:effectLst/>
                <a:latin typeface="+mn-lt"/>
                <a:ea typeface="+mn-ea"/>
                <a:cs typeface="+mn-cs"/>
              </a:rPr>
              <a:t> mejores paneles e informes o dinámicas de trabajo más complejas. Esos datos pueden utilizarse mediante Servicios Web REST, o enlazando otra base de datos para extraer o publicar datos.</a:t>
            </a:r>
            <a:endParaRPr lang="es-ES" dirty="0"/>
          </a:p>
        </p:txBody>
      </p:sp>
      <p:sp>
        <p:nvSpPr>
          <p:cNvPr id="3" name="Slide Number Placeholder 2">
            <a:extLst>
              <a:ext uri="{FF2B5EF4-FFF2-40B4-BE49-F238E27FC236}">
                <a16:creationId xmlns:a16="http://schemas.microsoft.com/office/drawing/2014/main" id="{BCAF060D-1EA4-46DD-87A4-A26E498F99D3}"/>
              </a:ext>
            </a:extLst>
          </p:cNvPr>
          <p:cNvSpPr>
            <a:spLocks noGrp="1"/>
          </p:cNvSpPr>
          <p:nvPr>
            <p:ph type="sldNum" sz="quarter" idx="5"/>
          </p:nvPr>
        </p:nvSpPr>
        <p:spPr/>
        <p:txBody>
          <a:bodyPr/>
          <a:lstStyle/>
          <a:p>
            <a:fld id="{94CA0F3A-F690-4218-82F5-CECE1ED4036E}" type="slidenum">
              <a:rPr lang="en-GB" smtClean="0"/>
              <a:t>9</a:t>
            </a:fld>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100" b="0" i="0" u="none" strike="noStrike" kern="1200" dirty="0">
                <a:solidFill>
                  <a:schemeClr val="tx1"/>
                </a:solidFill>
                <a:effectLst/>
                <a:latin typeface="+mn-lt"/>
                <a:ea typeface="+mn-ea"/>
                <a:cs typeface="+mn-cs"/>
              </a:rPr>
              <a:t>A master detail form reflects a one-to-many relationship between tables in a database. Typically, a master detail form displays a master row and multiple detail rows. When you create a master detail form using the Create Page or Create Application wizards, you choose the tables on which to build the master form and the detail form. Master detail form options include: Stacked, Side by Side, and Drill Down.</a:t>
            </a:r>
          </a:p>
          <a:p>
            <a:r>
              <a:rPr lang="en-US" sz="1100" b="0" i="0" kern="1200" dirty="0">
                <a:solidFill>
                  <a:schemeClr val="tx1"/>
                </a:solidFill>
                <a:latin typeface="+mn-lt"/>
                <a:ea typeface="+mn-ea"/>
                <a:cs typeface="+mn-cs"/>
              </a:rPr>
              <a:t>The slide shows the three options available when you choose Master Detail in the </a:t>
            </a:r>
            <a:r>
              <a:rPr lang="en-US" sz="1100" b="0" i="0" kern="1200" dirty="0" err="1">
                <a:solidFill>
                  <a:schemeClr val="tx1"/>
                </a:solidFill>
                <a:latin typeface="+mn-lt"/>
                <a:ea typeface="+mn-ea"/>
                <a:cs typeface="+mn-cs"/>
              </a:rPr>
              <a:t>the</a:t>
            </a:r>
            <a:r>
              <a:rPr lang="en-US" sz="1100" b="0" i="0" kern="1200" dirty="0">
                <a:solidFill>
                  <a:schemeClr val="tx1"/>
                </a:solidFill>
                <a:latin typeface="+mn-lt"/>
                <a:ea typeface="+mn-ea"/>
                <a:cs typeface="+mn-cs"/>
              </a:rPr>
              <a:t> Create Page wizard:</a:t>
            </a:r>
          </a:p>
          <a:p>
            <a:pPr marL="400050" lvl="1" indent="-171450">
              <a:buFont typeface="Arial" panose="020B0604020202020204" pitchFamily="34" charset="0"/>
              <a:buChar char="•"/>
            </a:pPr>
            <a:r>
              <a:rPr lang="en-US" sz="1050" b="0" i="0" kern="1200" dirty="0">
                <a:solidFill>
                  <a:schemeClr val="tx1"/>
                </a:solidFill>
                <a:latin typeface="+mn-lt"/>
                <a:ea typeface="+mn-ea"/>
                <a:cs typeface="+mn-cs"/>
              </a:rPr>
              <a:t>Stacked: Creates a single page master detail with editable interactive grids</a:t>
            </a:r>
          </a:p>
          <a:p>
            <a:pPr marL="400050" lvl="1" indent="-171450">
              <a:buFont typeface="Arial" panose="020B0604020202020204" pitchFamily="34" charset="0"/>
              <a:buChar char="•"/>
            </a:pPr>
            <a:r>
              <a:rPr lang="en-US" sz="1050" b="0" i="0" kern="1200" dirty="0">
                <a:solidFill>
                  <a:schemeClr val="tx1"/>
                </a:solidFill>
                <a:latin typeface="+mn-lt"/>
                <a:ea typeface="+mn-ea"/>
                <a:cs typeface="+mn-cs"/>
              </a:rPr>
              <a:t>Side by Side: </a:t>
            </a:r>
            <a:r>
              <a:rPr lang="en-IN" sz="1050" b="0" i="0" u="none" strike="noStrike" kern="1200" dirty="0">
                <a:solidFill>
                  <a:schemeClr val="tx1"/>
                </a:solidFill>
                <a:effectLst/>
                <a:latin typeface="+mn-lt"/>
                <a:ea typeface="+mn-ea"/>
                <a:cs typeface="+mn-cs"/>
              </a:rPr>
              <a:t>Creates a single page master detail utilizing side by side layout and report regions with modal edit windows. The left side contains a master list to navigate to the master record. The right side contains the selected master record and the associated detail report.</a:t>
            </a:r>
            <a:endParaRPr lang="en-US" sz="1050" b="0" i="0" kern="1200" dirty="0">
              <a:solidFill>
                <a:schemeClr val="tx1"/>
              </a:solidFill>
              <a:latin typeface="+mn-lt"/>
              <a:ea typeface="+mn-ea"/>
              <a:cs typeface="+mn-cs"/>
            </a:endParaRPr>
          </a:p>
          <a:p>
            <a:pPr marL="400050" lvl="1" indent="-171450">
              <a:buFont typeface="Arial" panose="020B0604020202020204" pitchFamily="34" charset="0"/>
              <a:buChar char="•"/>
            </a:pPr>
            <a:r>
              <a:rPr lang="en-US" sz="1050" b="0" i="0" kern="1200" dirty="0">
                <a:solidFill>
                  <a:schemeClr val="tx1"/>
                </a:solidFill>
                <a:latin typeface="+mn-lt"/>
                <a:ea typeface="+mn-ea"/>
                <a:cs typeface="+mn-cs"/>
              </a:rPr>
              <a:t>Drill Down: </a:t>
            </a:r>
            <a:r>
              <a:rPr lang="en-IN" sz="1050" b="0" i="0" u="none" strike="noStrike" kern="1200" dirty="0">
                <a:solidFill>
                  <a:schemeClr val="tx1"/>
                </a:solidFill>
                <a:effectLst/>
                <a:latin typeface="+mn-lt"/>
                <a:ea typeface="+mn-ea"/>
                <a:cs typeface="+mn-cs"/>
              </a:rPr>
              <a:t>Creates a two page master detail. The first page contains an interactive report for the master table. The second page features a standard form for the master and interactive grid for the detail.</a:t>
            </a:r>
            <a:endParaRPr lang="en-US" sz="1050" b="0" i="0" kern="1200" dirty="0">
              <a:solidFill>
                <a:schemeClr val="tx1"/>
              </a:solidFill>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80</a:t>
            </a:fld>
            <a:endParaRPr lang="en-GB"/>
          </a:p>
        </p:txBody>
      </p:sp>
    </p:spTree>
    <p:extLst>
      <p:ext uri="{BB962C8B-B14F-4D97-AF65-F5344CB8AC3E}">
        <p14:creationId xmlns:p14="http://schemas.microsoft.com/office/powerpoint/2010/main" val="28419289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100" b="0" i="0" kern="1200" noProof="0" dirty="0">
                <a:solidFill>
                  <a:schemeClr val="tx1"/>
                </a:solidFill>
                <a:latin typeface="Arial" pitchFamily="34" charset="0"/>
                <a:ea typeface="+mn-ea"/>
                <a:cs typeface="Arial" pitchFamily="34" charset="0"/>
              </a:rPr>
              <a:t>Un </a:t>
            </a:r>
            <a:r>
              <a:rPr lang="es-ES" sz="1100" b="0" i="0" kern="1200" noProof="0" dirty="0" err="1">
                <a:solidFill>
                  <a:schemeClr val="tx1"/>
                </a:solidFill>
                <a:latin typeface="Arial" pitchFamily="34" charset="0"/>
                <a:ea typeface="+mn-ea"/>
                <a:cs typeface="Arial" pitchFamily="34" charset="0"/>
              </a:rPr>
              <a:t>Item</a:t>
            </a:r>
            <a:r>
              <a:rPr lang="es-ES" sz="1100" b="0" i="0" kern="1200" noProof="0" dirty="0">
                <a:solidFill>
                  <a:schemeClr val="tx1"/>
                </a:solidFill>
                <a:latin typeface="Arial" pitchFamily="34" charset="0"/>
                <a:ea typeface="+mn-ea"/>
                <a:cs typeface="Arial" pitchFamily="34" charset="0"/>
              </a:rPr>
              <a:t> o Elemento es una parte de un formulario HTML. Un elemento o </a:t>
            </a:r>
            <a:r>
              <a:rPr lang="es-ES" sz="1100" b="0" i="0" kern="1200" noProof="0" dirty="0" err="1">
                <a:solidFill>
                  <a:schemeClr val="tx1"/>
                </a:solidFill>
                <a:latin typeface="Arial" pitchFamily="34" charset="0"/>
                <a:ea typeface="+mn-ea"/>
                <a:cs typeface="Arial" pitchFamily="34" charset="0"/>
              </a:rPr>
              <a:t>item</a:t>
            </a:r>
            <a:r>
              <a:rPr lang="es-ES" sz="1100" b="0" i="0" kern="1200" noProof="0" dirty="0">
                <a:solidFill>
                  <a:schemeClr val="tx1"/>
                </a:solidFill>
                <a:latin typeface="Arial" pitchFamily="34" charset="0"/>
                <a:ea typeface="+mn-ea"/>
                <a:cs typeface="Arial" pitchFamily="34" charset="0"/>
              </a:rPr>
              <a:t> puede ser un campo de texto, un </a:t>
            </a:r>
            <a:r>
              <a:rPr lang="es-ES" sz="1100" b="0" i="0" kern="1200" noProof="0" dirty="0" err="1">
                <a:solidFill>
                  <a:schemeClr val="tx1"/>
                </a:solidFill>
                <a:latin typeface="Arial" pitchFamily="34" charset="0"/>
                <a:ea typeface="+mn-ea"/>
                <a:cs typeface="Arial" pitchFamily="34" charset="0"/>
              </a:rPr>
              <a:t>area</a:t>
            </a:r>
            <a:r>
              <a:rPr lang="es-ES" sz="1100" b="0" i="0" kern="1200" noProof="0" dirty="0">
                <a:solidFill>
                  <a:schemeClr val="tx1"/>
                </a:solidFill>
                <a:latin typeface="Arial" pitchFamily="34" charset="0"/>
                <a:ea typeface="+mn-ea"/>
                <a:cs typeface="Arial" pitchFamily="34" charset="0"/>
              </a:rPr>
              <a:t> de texto, un campo de contraseña, una lista de selección, un </a:t>
            </a:r>
            <a:r>
              <a:rPr lang="es-ES" sz="1100" b="0" i="0" kern="1200" noProof="0" dirty="0" err="1">
                <a:solidFill>
                  <a:schemeClr val="tx1"/>
                </a:solidFill>
                <a:latin typeface="Arial" pitchFamily="34" charset="0"/>
                <a:ea typeface="+mn-ea"/>
                <a:cs typeface="Arial" pitchFamily="34" charset="0"/>
              </a:rPr>
              <a:t>checkbox</a:t>
            </a:r>
            <a:r>
              <a:rPr lang="es-ES" sz="1100" b="0" i="0" kern="1200" noProof="0" dirty="0">
                <a:solidFill>
                  <a:schemeClr val="tx1"/>
                </a:solidFill>
                <a:latin typeface="Arial" pitchFamily="34" charset="0"/>
                <a:ea typeface="+mn-ea"/>
                <a:cs typeface="Arial" pitchFamily="34" charset="0"/>
              </a:rPr>
              <a:t>, etc. Los atributos del </a:t>
            </a:r>
            <a:r>
              <a:rPr lang="es-ES" sz="1100" b="0" i="0" kern="1200" noProof="0" dirty="0" err="1">
                <a:solidFill>
                  <a:schemeClr val="tx1"/>
                </a:solidFill>
                <a:latin typeface="Arial" pitchFamily="34" charset="0"/>
                <a:ea typeface="+mn-ea"/>
                <a:cs typeface="Arial" pitchFamily="34" charset="0"/>
              </a:rPr>
              <a:t>item</a:t>
            </a:r>
            <a:r>
              <a:rPr lang="es-ES" sz="1100" b="0" i="0" kern="1200" noProof="0" dirty="0">
                <a:solidFill>
                  <a:schemeClr val="tx1"/>
                </a:solidFill>
                <a:latin typeface="Arial" pitchFamily="34" charset="0"/>
                <a:ea typeface="+mn-ea"/>
                <a:cs typeface="Arial" pitchFamily="34" charset="0"/>
              </a:rPr>
              <a:t> afectan a como se muestra el elemento en la página. Por ejemplo, estos atributos pueden afectar donde se muestra la etiqueta, como de grande es el elemento o si se muestra junto a otro </a:t>
            </a:r>
            <a:r>
              <a:rPr lang="es-ES" sz="1100" b="0" i="0" kern="1200" noProof="0" dirty="0" err="1">
                <a:solidFill>
                  <a:schemeClr val="tx1"/>
                </a:solidFill>
                <a:latin typeface="Arial" pitchFamily="34" charset="0"/>
                <a:ea typeface="+mn-ea"/>
                <a:cs typeface="Arial" pitchFamily="34" charset="0"/>
              </a:rPr>
              <a:t>item</a:t>
            </a:r>
            <a:r>
              <a:rPr lang="es-ES" sz="1100" b="0" i="0" kern="1200" noProof="0" dirty="0">
                <a:solidFill>
                  <a:schemeClr val="tx1"/>
                </a:solidFill>
                <a:latin typeface="Arial" pitchFamily="34" charset="0"/>
                <a:ea typeface="+mn-ea"/>
                <a:cs typeface="Arial" pitchFamily="34" charset="0"/>
              </a:rPr>
              <a:t> o debajo del anterior. </a:t>
            </a:r>
          </a:p>
          <a:p>
            <a:r>
              <a:rPr lang="es-ES" sz="1100" b="0" i="0" kern="1200" noProof="0" dirty="0">
                <a:solidFill>
                  <a:schemeClr val="tx1"/>
                </a:solidFill>
                <a:latin typeface="Arial" pitchFamily="34" charset="0"/>
                <a:ea typeface="+mn-ea"/>
                <a:cs typeface="Arial" pitchFamily="34" charset="0"/>
              </a:rPr>
              <a:t>Existen dos tipos de </a:t>
            </a:r>
            <a:r>
              <a:rPr lang="es-ES" sz="1100" b="0" i="0" kern="1200" noProof="0" dirty="0" err="1">
                <a:solidFill>
                  <a:schemeClr val="tx1"/>
                </a:solidFill>
                <a:latin typeface="Arial" pitchFamily="34" charset="0"/>
                <a:ea typeface="+mn-ea"/>
                <a:cs typeface="Arial" pitchFamily="34" charset="0"/>
              </a:rPr>
              <a:t>items</a:t>
            </a:r>
            <a:r>
              <a:rPr lang="es-ES" sz="1100" b="0" i="0" kern="1200" noProof="0" dirty="0">
                <a:solidFill>
                  <a:schemeClr val="tx1"/>
                </a:solidFill>
                <a:latin typeface="Arial" pitchFamily="34" charset="0"/>
                <a:ea typeface="+mn-ea"/>
                <a:cs typeface="Arial" pitchFamily="34" charset="0"/>
              </a:rPr>
              <a:t>:</a:t>
            </a:r>
          </a:p>
          <a:p>
            <a:pPr marL="171450" indent="-171450">
              <a:buFont typeface="Arial" panose="020B0604020202020204" pitchFamily="34" charset="0"/>
              <a:buChar char="•"/>
            </a:pPr>
            <a:r>
              <a:rPr lang="es-ES" sz="1100" b="0" i="0" kern="1200" noProof="0" dirty="0">
                <a:solidFill>
                  <a:schemeClr val="tx1"/>
                </a:solidFill>
                <a:latin typeface="Arial" pitchFamily="34" charset="0"/>
                <a:ea typeface="+mn-ea"/>
                <a:cs typeface="Arial" pitchFamily="34" charset="0"/>
              </a:rPr>
              <a:t>Los </a:t>
            </a:r>
            <a:r>
              <a:rPr lang="es-ES" sz="1100" b="0" i="0" kern="1200" noProof="0" dirty="0" err="1">
                <a:solidFill>
                  <a:schemeClr val="tx1"/>
                </a:solidFill>
                <a:latin typeface="Arial" pitchFamily="34" charset="0"/>
                <a:ea typeface="+mn-ea"/>
                <a:cs typeface="Arial" pitchFamily="34" charset="0"/>
              </a:rPr>
              <a:t>items</a:t>
            </a:r>
            <a:r>
              <a:rPr lang="es-ES" sz="1100" b="0" i="0" kern="1200" noProof="0" dirty="0">
                <a:solidFill>
                  <a:schemeClr val="tx1"/>
                </a:solidFill>
                <a:latin typeface="Arial" pitchFamily="34" charset="0"/>
                <a:ea typeface="+mn-ea"/>
                <a:cs typeface="Arial" pitchFamily="34" charset="0"/>
              </a:rPr>
              <a:t> de página se encuentran en una página y tienen asociadas ciertas propiedades de UI, tales como Solo mostrar, Etiqueta, o Plantilla de Etiqueta. </a:t>
            </a:r>
          </a:p>
          <a:p>
            <a:pPr marL="171450" indent="-171450">
              <a:buFont typeface="Arial" panose="020B0604020202020204" pitchFamily="34" charset="0"/>
              <a:buChar char="•"/>
            </a:pPr>
            <a:r>
              <a:rPr lang="es-ES" sz="1100" b="0" i="0" kern="1200" noProof="0" dirty="0">
                <a:solidFill>
                  <a:schemeClr val="tx1"/>
                </a:solidFill>
                <a:latin typeface="Arial" pitchFamily="34" charset="0"/>
                <a:ea typeface="+mn-ea"/>
                <a:cs typeface="Arial" pitchFamily="34" charset="0"/>
              </a:rPr>
              <a:t>Los </a:t>
            </a:r>
            <a:r>
              <a:rPr lang="es-ES" sz="1100" b="0" i="0" kern="1200" noProof="0" dirty="0" err="1">
                <a:solidFill>
                  <a:schemeClr val="tx1"/>
                </a:solidFill>
                <a:latin typeface="Arial" pitchFamily="34" charset="0"/>
                <a:ea typeface="+mn-ea"/>
                <a:cs typeface="Arial" pitchFamily="34" charset="0"/>
              </a:rPr>
              <a:t>items</a:t>
            </a:r>
            <a:r>
              <a:rPr lang="es-ES" sz="1100" b="0" i="0" kern="1200" noProof="0" dirty="0">
                <a:solidFill>
                  <a:schemeClr val="tx1"/>
                </a:solidFill>
                <a:latin typeface="Arial" pitchFamily="34" charset="0"/>
                <a:ea typeface="+mn-ea"/>
                <a:cs typeface="Arial" pitchFamily="34" charset="0"/>
              </a:rPr>
              <a:t> de aplicación no se encuentran asociados a una página y, por ello, no cuentan con propiedades de UI. Se puede utilizar un </a:t>
            </a:r>
            <a:r>
              <a:rPr lang="es-ES" sz="1100" b="0" i="0" kern="1200" noProof="0" dirty="0" err="1">
                <a:solidFill>
                  <a:schemeClr val="tx1"/>
                </a:solidFill>
                <a:latin typeface="Arial" pitchFamily="34" charset="0"/>
                <a:ea typeface="+mn-ea"/>
                <a:cs typeface="Arial" pitchFamily="34" charset="0"/>
              </a:rPr>
              <a:t>item</a:t>
            </a:r>
            <a:r>
              <a:rPr lang="es-ES" sz="1100" b="0" i="0" kern="1200" noProof="0" dirty="0">
                <a:solidFill>
                  <a:schemeClr val="tx1"/>
                </a:solidFill>
                <a:latin typeface="Arial" pitchFamily="34" charset="0"/>
                <a:ea typeface="+mn-ea"/>
                <a:cs typeface="Arial" pitchFamily="34" charset="0"/>
              </a:rPr>
              <a:t> de aplicación como variable global. </a:t>
            </a:r>
          </a:p>
        </p:txBody>
      </p:sp>
      <p:sp>
        <p:nvSpPr>
          <p:cNvPr id="4" name="Slide Number Placeholder 3"/>
          <p:cNvSpPr>
            <a:spLocks noGrp="1"/>
          </p:cNvSpPr>
          <p:nvPr>
            <p:ph type="sldNum" sz="quarter" idx="5"/>
          </p:nvPr>
        </p:nvSpPr>
        <p:spPr/>
        <p:txBody>
          <a:bodyPr/>
          <a:lstStyle/>
          <a:p>
            <a:fld id="{94CA0F3A-F690-4218-82F5-CECE1ED4036E}" type="slidenum">
              <a:rPr lang="en-GB" smtClean="0"/>
              <a:t>81</a:t>
            </a:fld>
            <a:endParaRPr lang="en-GB"/>
          </a:p>
        </p:txBody>
      </p:sp>
    </p:spTree>
    <p:extLst>
      <p:ext uri="{BB962C8B-B14F-4D97-AF65-F5344CB8AC3E}">
        <p14:creationId xmlns:p14="http://schemas.microsoft.com/office/powerpoint/2010/main" val="18916141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050" b="0" i="0" kern="1200" dirty="0">
                <a:solidFill>
                  <a:schemeClr val="tx1"/>
                </a:solidFill>
                <a:latin typeface="+mn-lt"/>
                <a:ea typeface="+mn-ea"/>
                <a:cs typeface="+mn-cs"/>
              </a:rPr>
              <a:t>Application-level items do not display, but you can use an application item as a global variable to the application.  Application items can be set using computations, processes, or by passing values on a URL. You use </a:t>
            </a:r>
            <a:r>
              <a:rPr lang="en-IN" sz="1050" b="0" i="0" u="none" strike="noStrike" kern="1200" dirty="0">
                <a:solidFill>
                  <a:schemeClr val="tx1"/>
                </a:solidFill>
                <a:effectLst/>
                <a:latin typeface="+mn-lt"/>
                <a:ea typeface="+mn-ea"/>
                <a:cs typeface="+mn-cs"/>
              </a:rPr>
              <a:t>Application Items to maintain session state that is not displayed and is not specific to any one page.</a:t>
            </a:r>
            <a:endParaRPr lang="en-US" sz="1000" b="0" i="0" kern="1200" dirty="0">
              <a:solidFill>
                <a:schemeClr val="tx1"/>
              </a:solidFill>
              <a:latin typeface="+mn-lt"/>
              <a:ea typeface="+mn-ea"/>
              <a:cs typeface="+mn-cs"/>
            </a:endParaRPr>
          </a:p>
          <a:p>
            <a:endParaRPr lang="en-US" sz="1050" b="0" i="0" kern="1200" dirty="0">
              <a:solidFill>
                <a:schemeClr val="tx1"/>
              </a:solidFill>
              <a:latin typeface="+mn-lt"/>
              <a:ea typeface="+mn-ea"/>
              <a:cs typeface="+mn-cs"/>
            </a:endParaRPr>
          </a:p>
          <a:p>
            <a:pPr lvl="0">
              <a:buFontTx/>
              <a:buNone/>
            </a:pPr>
            <a:r>
              <a:rPr lang="en-US" dirty="0"/>
              <a:t>To access the Application Items page, perform the following steps:</a:t>
            </a:r>
          </a:p>
          <a:p>
            <a:pPr marL="457200" lvl="1" indent="-228600">
              <a:buFont typeface="+mj-lt"/>
              <a:buAutoNum type="arabicPeriod"/>
            </a:pPr>
            <a:r>
              <a:rPr lang="en-US" dirty="0"/>
              <a:t>On</a:t>
            </a:r>
            <a:r>
              <a:rPr lang="en-US" baseline="0" dirty="0"/>
              <a:t> your application home page, click </a:t>
            </a:r>
            <a:r>
              <a:rPr lang="en-US" b="1" baseline="0" dirty="0"/>
              <a:t>Shared Components</a:t>
            </a:r>
          </a:p>
          <a:p>
            <a:pPr marL="457200" lvl="1" indent="-228600">
              <a:buFont typeface="+mj-lt"/>
              <a:buAutoNum type="arabicPeriod"/>
            </a:pPr>
            <a:r>
              <a:rPr lang="en-US" dirty="0"/>
              <a:t>Under Application Logic, click </a:t>
            </a:r>
            <a:r>
              <a:rPr lang="en-US" b="1" dirty="0"/>
              <a:t>Application Items</a:t>
            </a:r>
            <a:r>
              <a:rPr lang="en-US" dirty="0"/>
              <a:t>. The Application Items page is displayed.</a:t>
            </a: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82</a:t>
            </a:fld>
            <a:endParaRPr lang="en-GB"/>
          </a:p>
        </p:txBody>
      </p:sp>
    </p:spTree>
    <p:extLst>
      <p:ext uri="{BB962C8B-B14F-4D97-AF65-F5344CB8AC3E}">
        <p14:creationId xmlns:p14="http://schemas.microsoft.com/office/powerpoint/2010/main" val="27488470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Application</a:t>
            </a:r>
            <a:r>
              <a:rPr lang="es-ES" baseline="0" dirty="0"/>
              <a:t> Express permite crear los siguientes tipos:</a:t>
            </a:r>
          </a:p>
          <a:p>
            <a:pPr marL="171450" indent="-171450">
              <a:buFont typeface="Arial" panose="020B0604020202020204" pitchFamily="34" charset="0"/>
              <a:buChar char="•"/>
            </a:pPr>
            <a:r>
              <a:rPr lang="es-ES" baseline="0" dirty="0" err="1"/>
              <a:t>Checkbox</a:t>
            </a:r>
            <a:r>
              <a:rPr lang="es-ES" baseline="0" dirty="0"/>
              <a:t>: Muestra múltiples valores con una casilla de selección, permitiendo al usuario escoger múltiples valores. Se necesita una lista de valores para mostrar. Los valores seleccionados se almacenan en una columna, incluyendo una cadena con separadores.</a:t>
            </a:r>
          </a:p>
          <a:p>
            <a:pPr marL="171450" indent="-171450">
              <a:buFont typeface="Arial" panose="020B0604020202020204" pitchFamily="34" charset="0"/>
              <a:buChar char="•"/>
            </a:pPr>
            <a:r>
              <a:rPr lang="es-ES" baseline="0" dirty="0"/>
              <a:t>Selector de color: muestra un campo de texto con un icono de selección de color. Permite al usuario introducir un valor HTML o mostrar una ventana con un selector de color, que devuelve el correspondiente código HTML tras la selección.</a:t>
            </a:r>
          </a:p>
          <a:p>
            <a:pPr marL="171450" indent="-171450">
              <a:buFont typeface="Arial" panose="020B0604020202020204" pitchFamily="34" charset="0"/>
              <a:buChar char="•"/>
            </a:pPr>
            <a:r>
              <a:rPr lang="es-ES" baseline="0" dirty="0"/>
              <a:t>Selector de fecha: muestra un campo de texto con un icono de calendario. El usuario puede introducir la fecha directamente en el cuadro de texto o seleccionarla del calendario (y la hora, opcionalmente). La hora solo se muestra si está especificada en la correspondiente máscara de formato.</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Mostrar imagen: muestra una imagen almacenada en una columna de base de datos tipo BLOB, o basada en una URL de imagen.</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Sólo mostrar: muestra una entrada de texto.</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Buscador de archivos…: muestra una entrada de texto con un botón de búsqueda. El botón permite al usuario buscar y cargar un fichero del sistema de archivos local.</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Oculto: elementos que se incluyen en el código fuente de la página pero no se muestran. Los valores de los elementos ocultos se almacenan en el estado de sesión. Son, normalmente, elementos requeridos para el procesado de la página o de otra página, pero no se muestran al usuario final.</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Gestor de listas: muestra un elemento de texto con un icono que despliega una lista de valores, botones de añadir y eliminar, y un listado de valores seleccionados. Se puede escribir un valor o seleccionarlo de los disponibles. Se pueden usar los botones para gestionar los valores seleccionados. Los valores seleccionados se almacenan en una sola columna como cadena de caracteres con separadores. </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Campo numérico: muestra un campo numérico. Este elemento valida automáticamente que su contenido es un número.</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Contraseña: muestra un elemento de contraseña de formulario HTML. Cuando el usuario introduce texto, se muestra un punto negro para ese carácter, en lugar del carácter introducido.</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Grafico porcentual: muestra el valor como gráfico porcentual. El valor introducido debe estar comprendido entre 0 y 100.</a:t>
            </a:r>
          </a:p>
          <a:p>
            <a:pPr marL="171450" indent="-171450">
              <a:buFont typeface="Arial" panose="020B0604020202020204" pitchFamily="34" charset="0"/>
              <a:buChar char="•"/>
            </a:pPr>
            <a:r>
              <a:rPr lang="es-ES" sz="1200" b="0" i="0" kern="1200" baseline="0" dirty="0" err="1">
                <a:solidFill>
                  <a:schemeClr val="tx1"/>
                </a:solidFill>
                <a:latin typeface="+mn-lt"/>
                <a:ea typeface="+mn-ea"/>
                <a:cs typeface="+mn-cs"/>
              </a:rPr>
              <a:t>Popup</a:t>
            </a:r>
            <a:r>
              <a:rPr lang="es-ES" sz="1200" b="0" i="0" kern="1200" baseline="0" dirty="0">
                <a:solidFill>
                  <a:schemeClr val="tx1"/>
                </a:solidFill>
                <a:latin typeface="+mn-lt"/>
                <a:ea typeface="+mn-ea"/>
                <a:cs typeface="+mn-cs"/>
              </a:rPr>
              <a:t> LOV / Lista de Valores desplegable: muestra un elemento de texto con un icono de lista. Al pulsar el icono, aparece un </a:t>
            </a:r>
            <a:r>
              <a:rPr lang="es-ES" sz="1200" b="0" i="0" kern="1200" baseline="0" dirty="0" err="1">
                <a:solidFill>
                  <a:schemeClr val="tx1"/>
                </a:solidFill>
                <a:latin typeface="+mn-lt"/>
                <a:ea typeface="+mn-ea"/>
                <a:cs typeface="+mn-cs"/>
              </a:rPr>
              <a:t>popup</a:t>
            </a:r>
            <a:r>
              <a:rPr lang="es-ES" sz="1200" b="0" i="0" kern="1200" baseline="0" dirty="0">
                <a:solidFill>
                  <a:schemeClr val="tx1"/>
                </a:solidFill>
                <a:latin typeface="+mn-lt"/>
                <a:ea typeface="+mn-ea"/>
                <a:cs typeface="+mn-cs"/>
              </a:rPr>
              <a:t> con un campo de búsqueda y un listado de valores soportados. Es la mejor cuando las listas de selección son muy extensas, ya que el usuario puede reducir la lista. Para listas cortas, es mejor usar un Selector de Listas.</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Radio Group: muestra múltiples valores como radio Group, permitiendo al usuario seleccionar un solo valor.</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Editor de texto enriquecido: muestra un área de texto con opciones de formato para el texto. Los usuarios finales pueden cambiar la apariencia del texto de un modo similar a cuando se usa un procesador de texto, como Microsoft Word. Los usuarios finales puede, del mismo modo, cortar y pegar documentos que estén en formato de texto enriquecido (RTF) dentro de este elemento.</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Lista de Selección: muestra un ítem que contiene un selector de valores listados previamente. Cuando el usuario pulsa sobre el elemento, una lista se despliega con el contenido soportado. Este tipo de elemento es el que mejor se adapta para listas pequeñas, pues los usuarios pueden seleccionar un valor sin necesidad de cambiar el foco a otra ventana. Para listados extensos, </a:t>
            </a:r>
            <a:r>
              <a:rPr lang="es-ES" sz="1200" b="0" i="0" kern="1200" baseline="0" dirty="0" err="1">
                <a:solidFill>
                  <a:schemeClr val="tx1"/>
                </a:solidFill>
                <a:latin typeface="+mn-lt"/>
                <a:ea typeface="+mn-ea"/>
                <a:cs typeface="+mn-cs"/>
              </a:rPr>
              <a:t>Popup</a:t>
            </a:r>
            <a:r>
              <a:rPr lang="es-ES" sz="1200" b="0" i="0" kern="1200" baseline="0" dirty="0">
                <a:solidFill>
                  <a:schemeClr val="tx1"/>
                </a:solidFill>
                <a:latin typeface="+mn-lt"/>
                <a:ea typeface="+mn-ea"/>
                <a:cs typeface="+mn-cs"/>
              </a:rPr>
              <a:t> LOV suele ser mejor opción.</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Lanzadera: Muestra una lista de selección múltiple que contiene dos cuadros con listas. El listado de la izquierda muestra los valores fuente no seleccionados y el de la derecha los escogidos. Los usuarios finales pueden seleccionar uno o más valores usando los controles del elemento. Los valores seleccionados se almacenan en una columna, como cadena de texto con separadores.</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Conmutador: Muestra un interruptor accionable.</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Campo de Texto: muestra una entrada de texto.</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Campo de Texto con autocompletar. Muestra un campo de texto que despliega un listado de posibles valores, basados en los datos ya introducidos por el usuario, en línea con el elemento. Este listado puede ser redefinida por el usuario final en otro contenido.</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Área de texto: muestra un área con múltiples líneas de texto.</a:t>
            </a:r>
          </a:p>
          <a:p>
            <a:pPr marL="0" indent="0">
              <a:buFont typeface="Arial" panose="020B0604020202020204" pitchFamily="34" charset="0"/>
              <a:buNone/>
            </a:pPr>
            <a:r>
              <a:rPr lang="es-ES" sz="1200" b="0" i="0" kern="1200" baseline="0" dirty="0">
                <a:solidFill>
                  <a:schemeClr val="tx1"/>
                </a:solidFill>
                <a:latin typeface="+mn-lt"/>
                <a:ea typeface="+mn-ea"/>
                <a:cs typeface="+mn-cs"/>
              </a:rPr>
              <a:t>Dependiendo de la configuración de la aplicación, pueden aparecer elementos adicionales tipo </a:t>
            </a:r>
            <a:r>
              <a:rPr lang="es-ES" sz="1200" b="0" i="0" kern="1200" baseline="0" dirty="0" err="1">
                <a:solidFill>
                  <a:schemeClr val="tx1"/>
                </a:solidFill>
                <a:latin typeface="+mn-lt"/>
                <a:ea typeface="+mn-ea"/>
                <a:cs typeface="+mn-cs"/>
              </a:rPr>
              <a:t>plug-ins</a:t>
            </a:r>
            <a:r>
              <a:rPr lang="es-ES" sz="1200" b="0" i="0" kern="1200" baseline="0" dirty="0">
                <a:solidFill>
                  <a:schemeClr val="tx1"/>
                </a:solidFill>
                <a:latin typeface="+mn-lt"/>
                <a:ea typeface="+mn-ea"/>
                <a:cs typeface="+mn-cs"/>
              </a:rPr>
              <a:t>. Aparecerán como </a:t>
            </a:r>
            <a:r>
              <a:rPr lang="en-US" sz="1200" b="0" i="1" kern="1200" dirty="0">
                <a:solidFill>
                  <a:schemeClr val="tx1"/>
                </a:solidFill>
                <a:latin typeface="+mn-lt"/>
                <a:ea typeface="+mn-ea"/>
                <a:cs typeface="+mn-cs"/>
              </a:rPr>
              <a:t>&lt;My Plug-in&gt; [Plug-in]</a:t>
            </a:r>
            <a:r>
              <a:rPr lang="en-US" sz="1200" b="0" i="0" kern="1200" dirty="0">
                <a:solidFill>
                  <a:schemeClr val="tx1"/>
                </a:solidFill>
                <a:latin typeface="+mn-lt"/>
                <a:ea typeface="+mn-ea"/>
                <a:cs typeface="+mn-cs"/>
              </a:rPr>
              <a:t>. </a:t>
            </a:r>
          </a:p>
        </p:txBody>
      </p:sp>
      <p:sp>
        <p:nvSpPr>
          <p:cNvPr id="4" name="Slide Number Placeholder 3"/>
          <p:cNvSpPr>
            <a:spLocks noGrp="1"/>
          </p:cNvSpPr>
          <p:nvPr>
            <p:ph type="sldNum" sz="quarter" idx="5"/>
          </p:nvPr>
        </p:nvSpPr>
        <p:spPr/>
        <p:txBody>
          <a:bodyPr/>
          <a:lstStyle/>
          <a:p>
            <a:fld id="{94CA0F3A-F690-4218-82F5-CECE1ED4036E}" type="slidenum">
              <a:rPr lang="en-GB" smtClean="0"/>
              <a:t>83</a:t>
            </a:fld>
            <a:endParaRPr lang="en-GB"/>
          </a:p>
        </p:txBody>
      </p:sp>
    </p:spTree>
    <p:extLst>
      <p:ext uri="{BB962C8B-B14F-4D97-AF65-F5344CB8AC3E}">
        <p14:creationId xmlns:p14="http://schemas.microsoft.com/office/powerpoint/2010/main" val="16426815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itchFamily="34" charset="0"/>
              <a:buNone/>
            </a:pPr>
            <a:r>
              <a:rPr lang="es-ES" sz="1100" b="0" i="0" kern="1200" noProof="0" dirty="0">
                <a:solidFill>
                  <a:schemeClr val="tx1"/>
                </a:solidFill>
                <a:latin typeface="+mn-lt"/>
                <a:ea typeface="+mn-ea"/>
                <a:cs typeface="+mn-cs"/>
              </a:rPr>
              <a:t>Sintaxis para referenciar el valor de los </a:t>
            </a:r>
            <a:r>
              <a:rPr lang="es-ES" sz="1100" b="0" i="0" kern="1200" noProof="0" dirty="0" err="1">
                <a:solidFill>
                  <a:schemeClr val="tx1"/>
                </a:solidFill>
                <a:latin typeface="+mn-lt"/>
                <a:ea typeface="+mn-ea"/>
                <a:cs typeface="+mn-cs"/>
              </a:rPr>
              <a:t>items</a:t>
            </a:r>
            <a:r>
              <a:rPr lang="es-ES" sz="1100" b="0" i="0" kern="1200" noProof="0" dirty="0">
                <a:solidFill>
                  <a:schemeClr val="tx1"/>
                </a:solidFill>
                <a:latin typeface="+mn-lt"/>
                <a:ea typeface="+mn-ea"/>
                <a:cs typeface="+mn-cs"/>
              </a:rPr>
              <a:t>: </a:t>
            </a:r>
          </a:p>
          <a:p>
            <a:pPr marL="171450" lvl="0" indent="-171450">
              <a:buFont typeface="Arial" panose="020B0604020202020204" pitchFamily="34" charset="0"/>
              <a:buChar char="•"/>
            </a:pPr>
            <a:r>
              <a:rPr lang="es-ES" sz="1100" b="1" i="0" kern="1200" noProof="0" dirty="0">
                <a:solidFill>
                  <a:schemeClr val="tx1"/>
                </a:solidFill>
                <a:latin typeface="+mn-lt"/>
                <a:ea typeface="+mn-ea"/>
                <a:cs typeface="+mn-cs"/>
              </a:rPr>
              <a:t>:MY_ITEM</a:t>
            </a:r>
            <a:r>
              <a:rPr lang="es-ES" sz="1100" b="0" i="0" kern="1200" noProof="0" dirty="0">
                <a:solidFill>
                  <a:schemeClr val="tx1"/>
                </a:solidFill>
                <a:latin typeface="+mn-lt"/>
                <a:ea typeface="+mn-ea"/>
                <a:cs typeface="+mn-cs"/>
              </a:rPr>
              <a:t> – Usar esta sintaxis para referencias dentro de una consulta SQL o un Código PL/SQL.</a:t>
            </a:r>
          </a:p>
          <a:p>
            <a:pPr marL="171450" lvl="0" indent="-171450">
              <a:buFont typeface="Arial" panose="020B0604020202020204" pitchFamily="34" charset="0"/>
              <a:buChar char="•"/>
            </a:pPr>
            <a:r>
              <a:rPr lang="es-ES" sz="1100" b="1" i="0" kern="1200" noProof="0" dirty="0">
                <a:solidFill>
                  <a:schemeClr val="tx1"/>
                </a:solidFill>
                <a:latin typeface="+mn-lt"/>
                <a:ea typeface="+mn-ea"/>
                <a:cs typeface="+mn-cs"/>
              </a:rPr>
              <a:t>V(‘MY_ITEM’) </a:t>
            </a:r>
            <a:r>
              <a:rPr lang="es-ES" sz="1100" b="0" i="0" kern="1200" noProof="0" dirty="0">
                <a:solidFill>
                  <a:schemeClr val="tx1"/>
                </a:solidFill>
                <a:latin typeface="+mn-lt"/>
                <a:ea typeface="+mn-ea"/>
                <a:cs typeface="+mn-cs"/>
              </a:rPr>
              <a:t>– Esta es la sintaxis que referencia el valor de un </a:t>
            </a:r>
            <a:r>
              <a:rPr lang="es-ES" sz="1100" b="0" i="0" kern="1200" noProof="0" dirty="0" err="1">
                <a:solidFill>
                  <a:schemeClr val="tx1"/>
                </a:solidFill>
                <a:latin typeface="+mn-lt"/>
                <a:ea typeface="+mn-ea"/>
                <a:cs typeface="+mn-cs"/>
              </a:rPr>
              <a:t>item</a:t>
            </a:r>
            <a:r>
              <a:rPr lang="es-ES" sz="1100" b="0" i="0" kern="1200" noProof="0" dirty="0">
                <a:solidFill>
                  <a:schemeClr val="tx1"/>
                </a:solidFill>
                <a:latin typeface="+mn-lt"/>
                <a:ea typeface="+mn-ea"/>
                <a:cs typeface="+mn-cs"/>
              </a:rPr>
              <a:t> usando la función V en PL/SQL. Se debe utilizar esta sintaxis en el código de paquetes PL/SQL o procedimientos almacenados y funciones. Se debe evitar usar esta sintaxis en consultas SQL, ya que puede llevar a problemas de rendimiento.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1" i="0" kern="1200" noProof="0" dirty="0">
                <a:solidFill>
                  <a:schemeClr val="tx1"/>
                </a:solidFill>
                <a:latin typeface="+mn-lt"/>
                <a:ea typeface="+mn-ea"/>
                <a:cs typeface="+mn-cs"/>
              </a:rPr>
              <a:t>NV(‘MY_NUMERIC_ITEM’) </a:t>
            </a:r>
            <a:r>
              <a:rPr lang="es-ES" sz="1100" b="0" i="0" kern="1200" noProof="0" dirty="0">
                <a:solidFill>
                  <a:schemeClr val="tx1"/>
                </a:solidFill>
                <a:latin typeface="+mn-lt"/>
                <a:ea typeface="+mn-ea"/>
                <a:cs typeface="+mn-cs"/>
              </a:rPr>
              <a:t>– Esta es la sintaxis estándar PL/SQL para referenciar el valor numérico de un </a:t>
            </a:r>
            <a:r>
              <a:rPr lang="es-ES" sz="1100" b="0" i="0" kern="1200" noProof="0" dirty="0" err="1">
                <a:solidFill>
                  <a:schemeClr val="tx1"/>
                </a:solidFill>
                <a:latin typeface="+mn-lt"/>
                <a:ea typeface="+mn-ea"/>
                <a:cs typeface="+mn-cs"/>
              </a:rPr>
              <a:t>item</a:t>
            </a:r>
            <a:r>
              <a:rPr lang="es-ES" sz="1100" b="0" i="0" kern="1200" noProof="0" dirty="0">
                <a:solidFill>
                  <a:schemeClr val="tx1"/>
                </a:solidFill>
                <a:latin typeface="+mn-lt"/>
                <a:ea typeface="+mn-ea"/>
                <a:cs typeface="+mn-cs"/>
              </a:rPr>
              <a:t> usando la función NV. Se debe utilizar esta sintaxis en el código de paquetes PL/SQL o procedimientos almacenados y funciones. Se debe evitar usar esta sintaxis en consultas SQL, ya que puede llevar a problemas de rendimiento.</a:t>
            </a:r>
          </a:p>
          <a:p>
            <a:pPr marL="171450" lvl="0" indent="-171450">
              <a:buFont typeface="Arial" panose="020B0604020202020204" pitchFamily="34" charset="0"/>
              <a:buChar char="•"/>
            </a:pPr>
            <a:r>
              <a:rPr lang="es-ES" sz="1100" b="1" i="0" kern="1200" noProof="0" dirty="0">
                <a:solidFill>
                  <a:schemeClr val="tx1"/>
                </a:solidFill>
                <a:latin typeface="+mn-lt"/>
                <a:ea typeface="+mn-ea"/>
                <a:cs typeface="+mn-cs"/>
              </a:rPr>
              <a:t>&amp;MY_ITEM. </a:t>
            </a:r>
            <a:r>
              <a:rPr lang="es-ES" sz="1100" b="0" i="0" kern="1200" noProof="0" dirty="0">
                <a:solidFill>
                  <a:schemeClr val="tx1"/>
                </a:solidFill>
                <a:latin typeface="+mn-lt"/>
                <a:ea typeface="+mn-ea"/>
                <a:cs typeface="+mn-cs"/>
              </a:rPr>
              <a:t>– Texto estático. Se trata de una substitución exacta. La sintaxis de sustitución exacta debe evitarse tanto en SQL como en PL/SQL, ya que puede resultar en vulnerabilidades de inyección SQL.</a:t>
            </a:r>
          </a:p>
        </p:txBody>
      </p:sp>
      <p:sp>
        <p:nvSpPr>
          <p:cNvPr id="4" name="Slide Number Placeholder 3"/>
          <p:cNvSpPr>
            <a:spLocks noGrp="1"/>
          </p:cNvSpPr>
          <p:nvPr>
            <p:ph type="sldNum" sz="quarter" idx="5"/>
          </p:nvPr>
        </p:nvSpPr>
        <p:spPr/>
        <p:txBody>
          <a:bodyPr/>
          <a:lstStyle/>
          <a:p>
            <a:fld id="{94CA0F3A-F690-4218-82F5-CECE1ED4036E}" type="slidenum">
              <a:rPr lang="en-GB" smtClean="0"/>
              <a:t>84</a:t>
            </a:fld>
            <a:endParaRPr lang="en-GB"/>
          </a:p>
        </p:txBody>
      </p:sp>
    </p:spTree>
    <p:extLst>
      <p:ext uri="{BB962C8B-B14F-4D97-AF65-F5344CB8AC3E}">
        <p14:creationId xmlns:p14="http://schemas.microsoft.com/office/powerpoint/2010/main" val="38013544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 diseñar una aplicación,</a:t>
            </a:r>
            <a:r>
              <a:rPr lang="es-ES" baseline="0" dirty="0"/>
              <a:t> se pueden utilizar botones para dirigir a un usuario hacia urna URL o para publicar o procesar información (Crear, Guardar, Cancelar, </a:t>
            </a:r>
            <a:r>
              <a:rPr lang="es-ES" baseline="0" dirty="0" err="1"/>
              <a:t>etc</a:t>
            </a:r>
            <a:r>
              <a:rPr lang="es-ES" baseline="0" dirty="0"/>
              <a:t>). Los botones pueden desempeñar distintos tipos de acciones:</a:t>
            </a:r>
          </a:p>
          <a:p>
            <a:pPr marL="171450" indent="-171450">
              <a:buFont typeface="Arial" panose="020B0604020202020204" pitchFamily="34" charset="0"/>
              <a:buChar char="•"/>
            </a:pPr>
            <a:r>
              <a:rPr lang="es-ES" baseline="0" dirty="0"/>
              <a:t>Enviar la página (para almacenar cambios, por ejemplo)</a:t>
            </a:r>
          </a:p>
          <a:p>
            <a:pPr marL="171450" indent="-171450">
              <a:buFont typeface="Arial" panose="020B0604020202020204" pitchFamily="34" charset="0"/>
              <a:buChar char="•"/>
            </a:pPr>
            <a:r>
              <a:rPr lang="es-ES" baseline="0" dirty="0"/>
              <a:t>Redirigir a otra página o URL.</a:t>
            </a:r>
          </a:p>
          <a:p>
            <a:pPr marL="171450" indent="-171450">
              <a:buFont typeface="Arial" panose="020B0604020202020204" pitchFamily="34" charset="0"/>
              <a:buChar char="•"/>
            </a:pPr>
            <a:r>
              <a:rPr lang="es-ES" baseline="0" dirty="0"/>
              <a:t>No hacer nada (cuando, por ejemplo, la acción del botón está gobernada por una Acción Dinámica.</a:t>
            </a:r>
          </a:p>
          <a:p>
            <a:pPr marL="0" indent="0">
              <a:buFont typeface="Arial" panose="020B0604020202020204" pitchFamily="34" charset="0"/>
              <a:buNone/>
            </a:pPr>
            <a:r>
              <a:rPr lang="es-ES" baseline="0" dirty="0"/>
              <a:t>Al crear formularios usando asistentes de creación, es frecuente encontrar botones como Cancelar, Guardar, Crear y Borrar creados de forma automática</a:t>
            </a:r>
            <a:endParaRPr lang="en-GB" dirty="0"/>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85</a:t>
            </a:fld>
            <a:endParaRPr lang="en-GB"/>
          </a:p>
        </p:txBody>
      </p:sp>
    </p:spTree>
    <p:extLst>
      <p:ext uri="{BB962C8B-B14F-4D97-AF65-F5344CB8AC3E}">
        <p14:creationId xmlns:p14="http://schemas.microsoft.com/office/powerpoint/2010/main" val="21612704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s-ES" dirty="0"/>
          </a:p>
        </p:txBody>
      </p:sp>
      <p:sp>
        <p:nvSpPr>
          <p:cNvPr id="4" name="Slide Number Placeholder 3"/>
          <p:cNvSpPr>
            <a:spLocks noGrp="1"/>
          </p:cNvSpPr>
          <p:nvPr>
            <p:ph type="sldNum" sz="quarter" idx="5"/>
          </p:nvPr>
        </p:nvSpPr>
        <p:spPr/>
        <p:txBody>
          <a:bodyPr/>
          <a:lstStyle/>
          <a:p>
            <a:fld id="{94CA0F3A-F690-4218-82F5-CECE1ED4036E}" type="slidenum">
              <a:rPr lang="en-GB" smtClean="0"/>
              <a:t>86</a:t>
            </a:fld>
            <a:endParaRPr lang="en-GB"/>
          </a:p>
        </p:txBody>
      </p:sp>
    </p:spTree>
    <p:extLst>
      <p:ext uri="{BB962C8B-B14F-4D97-AF65-F5344CB8AC3E}">
        <p14:creationId xmlns:p14="http://schemas.microsoft.com/office/powerpoint/2010/main" val="5915100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When you create an application in App Builder, you link pages together using tabs, navigation menus, buttons, or hypertext links. Each page can have buttons and items and can include application logic. You can branch from one page to the next using conditional navigation, perform calculations and validations, and display reports, calendars, and charts. You can generate reports, charts, and forms using built-in wizards, static HTML, or deliver more custom rendering with PL/SQL programming.</a:t>
            </a:r>
          </a:p>
          <a:p>
            <a:r>
              <a:rPr lang="en-US" sz="1100" b="0" i="0" kern="1200" dirty="0">
                <a:solidFill>
                  <a:schemeClr val="tx1"/>
                </a:solidFill>
                <a:latin typeface="+mn-lt"/>
                <a:ea typeface="+mn-ea"/>
                <a:cs typeface="+mn-cs"/>
              </a:rPr>
              <a:t>The Application Express engine dynamically renders and processes pages based on data stored in Oracle database tables. To view a rendered version of your application, you request it from the Application Express engine with a URL. When you run an application, the Application Express engine relies on two processes:</a:t>
            </a:r>
          </a:p>
          <a:p>
            <a:pPr lvl="1">
              <a:buFont typeface="Arial" pitchFamily="34" charset="0"/>
              <a:buChar char="•"/>
            </a:pPr>
            <a:r>
              <a:rPr lang="en-US" sz="1050" b="1" i="0" kern="1200" dirty="0">
                <a:solidFill>
                  <a:schemeClr val="tx1"/>
                </a:solidFill>
                <a:latin typeface="+mn-lt"/>
                <a:ea typeface="+mn-ea"/>
                <a:cs typeface="+mn-cs"/>
              </a:rPr>
              <a:t>Show Page</a:t>
            </a:r>
            <a:r>
              <a:rPr lang="en-US" sz="1050" b="0" i="0" kern="1200" dirty="0">
                <a:solidFill>
                  <a:schemeClr val="tx1"/>
                </a:solidFill>
                <a:latin typeface="+mn-lt"/>
                <a:ea typeface="+mn-ea"/>
                <a:cs typeface="+mn-cs"/>
              </a:rPr>
              <a:t> is the page rendering process. It assembles all the page attributes (including regions, items, and buttons) into a viewable HTML page.</a:t>
            </a:r>
          </a:p>
          <a:p>
            <a:pPr lvl="1">
              <a:buFont typeface="Arial" pitchFamily="34" charset="0"/>
              <a:buChar char="•"/>
            </a:pPr>
            <a:r>
              <a:rPr lang="en-US" sz="1050" b="1" i="0" kern="1200" dirty="0">
                <a:solidFill>
                  <a:schemeClr val="tx1"/>
                </a:solidFill>
                <a:latin typeface="+mn-lt"/>
                <a:ea typeface="+mn-ea"/>
                <a:cs typeface="+mn-cs"/>
              </a:rPr>
              <a:t>Accept Page</a:t>
            </a:r>
            <a:r>
              <a:rPr lang="en-US" sz="1050" b="0" i="0" kern="1200" dirty="0">
                <a:solidFill>
                  <a:schemeClr val="tx1"/>
                </a:solidFill>
                <a:latin typeface="+mn-lt"/>
                <a:ea typeface="+mn-ea"/>
                <a:cs typeface="+mn-cs"/>
              </a:rPr>
              <a:t> performs page processing. It performs any computations, validations, processes, and branching.</a:t>
            </a:r>
          </a:p>
          <a:p>
            <a:r>
              <a:rPr lang="en-US" sz="1100" b="0" i="0" kern="1200" dirty="0">
                <a:solidFill>
                  <a:schemeClr val="tx1"/>
                </a:solidFill>
                <a:latin typeface="+mn-lt"/>
                <a:ea typeface="+mn-ea"/>
                <a:cs typeface="+mn-cs"/>
              </a:rPr>
              <a:t>When you request a page using a URL, the engine is running </a:t>
            </a:r>
            <a:r>
              <a:rPr lang="en-US" sz="1100" b="1" i="0" kern="1200" dirty="0">
                <a:solidFill>
                  <a:schemeClr val="tx1"/>
                </a:solidFill>
                <a:latin typeface="+mn-lt"/>
                <a:ea typeface="+mn-ea"/>
                <a:cs typeface="+mn-cs"/>
              </a:rPr>
              <a:t>Show Page</a:t>
            </a:r>
            <a:r>
              <a:rPr lang="en-US" sz="1100" b="0" i="0" kern="1200" dirty="0">
                <a:solidFill>
                  <a:schemeClr val="tx1"/>
                </a:solidFill>
                <a:latin typeface="+mn-lt"/>
                <a:ea typeface="+mn-ea"/>
                <a:cs typeface="+mn-cs"/>
              </a:rPr>
              <a:t>. When you submit a page, the Application Express engine is running </a:t>
            </a:r>
            <a:r>
              <a:rPr lang="en-US" sz="1100" b="1" i="0" kern="1200" dirty="0">
                <a:solidFill>
                  <a:schemeClr val="tx1"/>
                </a:solidFill>
                <a:latin typeface="+mn-lt"/>
                <a:ea typeface="+mn-ea"/>
                <a:cs typeface="+mn-cs"/>
              </a:rPr>
              <a:t>Accept Page</a:t>
            </a:r>
            <a:r>
              <a:rPr lang="en-US" sz="1100" b="0" i="0" kern="1200" dirty="0">
                <a:solidFill>
                  <a:schemeClr val="tx1"/>
                </a:solidFill>
                <a:latin typeface="+mn-lt"/>
                <a:ea typeface="+mn-ea"/>
                <a:cs typeface="+mn-cs"/>
              </a:rPr>
              <a:t> or performing page processing during which it saves the submitted values in the session cache and then performs any computations, validations, or processes.</a:t>
            </a:r>
          </a:p>
        </p:txBody>
      </p:sp>
      <p:sp>
        <p:nvSpPr>
          <p:cNvPr id="4" name="Slide Number Placeholder 3"/>
          <p:cNvSpPr>
            <a:spLocks noGrp="1"/>
          </p:cNvSpPr>
          <p:nvPr>
            <p:ph type="sldNum" sz="quarter" idx="5"/>
          </p:nvPr>
        </p:nvSpPr>
        <p:spPr/>
        <p:txBody>
          <a:bodyPr/>
          <a:lstStyle/>
          <a:p>
            <a:fld id="{94CA0F3A-F690-4218-82F5-CECE1ED4036E}" type="slidenum">
              <a:rPr lang="en-GB" smtClean="0"/>
              <a:t>87</a:t>
            </a:fld>
            <a:endParaRPr lang="en-GB"/>
          </a:p>
        </p:txBody>
      </p:sp>
    </p:spTree>
    <p:extLst>
      <p:ext uri="{BB962C8B-B14F-4D97-AF65-F5344CB8AC3E}">
        <p14:creationId xmlns:p14="http://schemas.microsoft.com/office/powerpoint/2010/main" val="7371872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s-ES" sz="1100" b="0" i="0" kern="1200" noProof="0" dirty="0">
                <a:solidFill>
                  <a:schemeClr val="tx1"/>
                </a:solidFill>
                <a:latin typeface="+mn-lt"/>
                <a:ea typeface="+mn-ea"/>
                <a:cs typeface="+mn-cs"/>
              </a:rPr>
              <a:t>Una computación</a:t>
            </a:r>
            <a:r>
              <a:rPr lang="es-ES" sz="1100" b="0" i="0" kern="1200" baseline="0" noProof="0" dirty="0">
                <a:solidFill>
                  <a:schemeClr val="tx1"/>
                </a:solidFill>
                <a:latin typeface="+mn-lt"/>
                <a:ea typeface="+mn-ea"/>
                <a:cs typeface="+mn-cs"/>
              </a:rPr>
              <a:t> de página asigna un valor a un elemento concreto cuando se muestra la página o se procesa. Además, se pueden utilizar computaciones a nivel de aplicación para asignar valores a elementos. La mayoría de computaciones a nivel de página completan o rellenan elementos de la página. Del mismo modo, las computaciones a nivel de aplicación rellenan elementos de aplicación.</a:t>
            </a:r>
          </a:p>
          <a:p>
            <a:pPr marL="0" marR="0" indent="0" algn="l" defTabSz="914400" rtl="0" eaLnBrk="1" fontAlgn="auto" latinLnBrk="0" hangingPunct="1">
              <a:lnSpc>
                <a:spcPct val="100000"/>
              </a:lnSpc>
              <a:spcBef>
                <a:spcPts val="600"/>
              </a:spcBef>
              <a:spcAft>
                <a:spcPts val="0"/>
              </a:spcAft>
              <a:buClrTx/>
              <a:buSzTx/>
              <a:buFontTx/>
              <a:buNone/>
              <a:tabLst/>
              <a:defRPr/>
            </a:pPr>
            <a:r>
              <a:rPr lang="es-ES" sz="1100" b="0" i="0" kern="1200" baseline="0" noProof="0" dirty="0">
                <a:solidFill>
                  <a:schemeClr val="tx1"/>
                </a:solidFill>
                <a:latin typeface="+mn-lt"/>
                <a:ea typeface="+mn-ea"/>
                <a:cs typeface="+mn-cs"/>
              </a:rPr>
              <a:t>Las computaciones de aplicación son unidades de lógica que establecen el valor de una sola página o elemento de aplicación y se ejecutan en el mismo punto para distintas páginas de la aplicación. Al igual que las computaciones a nivel de página, pueden estar basadas en valores estáticos, valores de otros elementos, consultas SQL o PL/SQL. Un uso frecuente de los elementos de aplicación es almacenar el valor de la página anteriormente visitada en la aplicación. Al almacenar el valor en un elemento, se puede añadir un botón para retroceder y así redirigir al usuario a la página almacenada en dicha computación. Este tipo de computaciones son útiles, por ejemplo, para redirigir a un usuario si accede a una página que presenta un error.</a:t>
            </a:r>
          </a:p>
          <a:p>
            <a:pPr marL="0" marR="0" indent="0" algn="l" defTabSz="914400" rtl="0" eaLnBrk="1" fontAlgn="auto" latinLnBrk="0" hangingPunct="1">
              <a:lnSpc>
                <a:spcPct val="100000"/>
              </a:lnSpc>
              <a:spcBef>
                <a:spcPts val="600"/>
              </a:spcBef>
              <a:spcAft>
                <a:spcPts val="0"/>
              </a:spcAft>
              <a:buClrTx/>
              <a:buSzTx/>
              <a:buFontTx/>
              <a:buNone/>
              <a:tabLst/>
              <a:defRPr/>
            </a:pPr>
            <a:r>
              <a:rPr lang="es-ES" sz="1100" b="0" i="0" kern="1200" baseline="0" noProof="0" dirty="0">
                <a:solidFill>
                  <a:schemeClr val="tx1"/>
                </a:solidFill>
                <a:latin typeface="+mn-lt"/>
                <a:ea typeface="+mn-ea"/>
                <a:cs typeface="+mn-cs"/>
              </a:rPr>
              <a:t>Las computaciones procesan como se muestran los datos, o como se gestionan los mismos tras enviar la página. Ejemplos de computaciones de página pueden ser:</a:t>
            </a:r>
          </a:p>
          <a:p>
            <a:pPr marL="171450" marR="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ES" sz="1100" b="1" i="0" kern="1200" baseline="0" noProof="0" dirty="0">
                <a:solidFill>
                  <a:schemeClr val="tx1"/>
                </a:solidFill>
                <a:latin typeface="+mn-lt"/>
                <a:ea typeface="+mn-ea"/>
                <a:cs typeface="+mn-cs"/>
              </a:rPr>
              <a:t>Computación durante el </a:t>
            </a:r>
            <a:r>
              <a:rPr lang="es-ES" sz="1100" b="1" i="0" kern="1200" baseline="0" noProof="0" dirty="0" err="1">
                <a:solidFill>
                  <a:schemeClr val="tx1"/>
                </a:solidFill>
                <a:latin typeface="+mn-lt"/>
                <a:ea typeface="+mn-ea"/>
                <a:cs typeface="+mn-cs"/>
              </a:rPr>
              <a:t>renderizado</a:t>
            </a:r>
            <a:r>
              <a:rPr lang="es-ES" sz="1100" b="1" i="0" kern="1200" baseline="0" noProof="0" dirty="0">
                <a:solidFill>
                  <a:schemeClr val="tx1"/>
                </a:solidFill>
                <a:latin typeface="+mn-lt"/>
                <a:ea typeface="+mn-ea"/>
                <a:cs typeface="+mn-cs"/>
              </a:rPr>
              <a:t> (page-</a:t>
            </a:r>
            <a:r>
              <a:rPr lang="es-ES" sz="1100" b="1" i="0" kern="1200" baseline="0" noProof="0" dirty="0" err="1">
                <a:solidFill>
                  <a:schemeClr val="tx1"/>
                </a:solidFill>
                <a:latin typeface="+mn-lt"/>
                <a:ea typeface="+mn-ea"/>
                <a:cs typeface="+mn-cs"/>
              </a:rPr>
              <a:t>rendering</a:t>
            </a:r>
            <a:r>
              <a:rPr lang="es-ES" sz="1100" b="1" i="0" kern="1200" baseline="0" noProof="0" dirty="0">
                <a:solidFill>
                  <a:schemeClr val="tx1"/>
                </a:solidFill>
                <a:latin typeface="+mn-lt"/>
                <a:ea typeface="+mn-ea"/>
                <a:cs typeface="+mn-cs"/>
              </a:rPr>
              <a:t>)</a:t>
            </a:r>
            <a:r>
              <a:rPr lang="es-ES" sz="1100" b="0" i="0" kern="1200" baseline="0" noProof="0" dirty="0">
                <a:solidFill>
                  <a:schemeClr val="tx1"/>
                </a:solidFill>
                <a:latin typeface="+mn-lt"/>
                <a:ea typeface="+mn-ea"/>
                <a:cs typeface="+mn-cs"/>
              </a:rPr>
              <a:t>: se quiere mostrar y calcular, por ejemplo, el sueldo total desde la base de datos al mostrar un informe.</a:t>
            </a:r>
          </a:p>
          <a:p>
            <a:pPr marL="171450" marR="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ES" sz="1100" b="1" i="0" kern="1200" baseline="0" noProof="0" dirty="0">
                <a:solidFill>
                  <a:schemeClr val="tx1"/>
                </a:solidFill>
                <a:latin typeface="+mn-lt"/>
                <a:ea typeface="+mn-ea"/>
                <a:cs typeface="+mn-cs"/>
              </a:rPr>
              <a:t>Computación durante el procesado (page-</a:t>
            </a:r>
            <a:r>
              <a:rPr lang="es-ES" sz="1100" b="1" i="0" kern="1200" baseline="0" noProof="0" dirty="0" err="1">
                <a:solidFill>
                  <a:schemeClr val="tx1"/>
                </a:solidFill>
                <a:latin typeface="+mn-lt"/>
                <a:ea typeface="+mn-ea"/>
                <a:cs typeface="+mn-cs"/>
              </a:rPr>
              <a:t>processing</a:t>
            </a:r>
            <a:r>
              <a:rPr lang="es-ES" sz="1100" b="1" i="0" kern="1200" baseline="0" noProof="0" dirty="0">
                <a:solidFill>
                  <a:schemeClr val="tx1"/>
                </a:solidFill>
                <a:latin typeface="+mn-lt"/>
                <a:ea typeface="+mn-ea"/>
                <a:cs typeface="+mn-cs"/>
              </a:rPr>
              <a:t>)</a:t>
            </a:r>
            <a:r>
              <a:rPr lang="es-ES" sz="1100" b="0" i="0" kern="1200" baseline="0" noProof="0" dirty="0">
                <a:solidFill>
                  <a:schemeClr val="tx1"/>
                </a:solidFill>
                <a:latin typeface="+mn-lt"/>
                <a:ea typeface="+mn-ea"/>
                <a:cs typeface="+mn-cs"/>
              </a:rPr>
              <a:t>: un formulario contiene un campo número de teléfono, usando como entrada un ítem para el prefijo de país y otro para el número de teléfono en sí; la computación durante el procesado de página se puede encargar de concatenar ambos elementos en un solo campo para almacenar en base de datos a través de un elemento oculto.</a:t>
            </a:r>
          </a:p>
          <a:p>
            <a:pPr marL="171450" marR="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s-ES" sz="1100" b="0" i="0" kern="1200" baseline="0" noProof="0" dirty="0">
              <a:solidFill>
                <a:schemeClr val="tx1"/>
              </a:solidFill>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s-ES" sz="1100" b="0" i="0" kern="1200" baseline="0" noProof="0" dirty="0">
                <a:solidFill>
                  <a:schemeClr val="tx1"/>
                </a:solidFill>
                <a:latin typeface="+mn-lt"/>
                <a:ea typeface="+mn-ea"/>
                <a:cs typeface="+mn-cs"/>
                <a:sym typeface="Wingdings" panose="05000000000000000000" pitchFamily="2" charset="2"/>
              </a:rPr>
              <a:t> Práctica.</a:t>
            </a:r>
            <a:endParaRPr lang="es-ES" sz="1100" b="0" i="0" kern="1200" baseline="0" noProof="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4CA0F3A-F690-4218-82F5-CECE1ED4036E}" type="slidenum">
              <a:rPr lang="en-GB" smtClean="0"/>
              <a:t>88</a:t>
            </a:fld>
            <a:endParaRPr lang="en-GB"/>
          </a:p>
        </p:txBody>
      </p:sp>
    </p:spTree>
    <p:extLst>
      <p:ext uri="{BB962C8B-B14F-4D97-AF65-F5344CB8AC3E}">
        <p14:creationId xmlns:p14="http://schemas.microsoft.com/office/powerpoint/2010/main" val="7341929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 proceso de página ejecuta una determinada</a:t>
            </a:r>
            <a:r>
              <a:rPr lang="es-ES" baseline="0" dirty="0"/>
              <a:t> acción en un punto concreto al renderizar o enviar la página. Por ejemplo, se puede crear un proceso de página para ejecutar una lógica o realizar una llamada al motor de APEX. Un proceso de página es una unidad de lógica que se ejecuta cuando ocurre un evento concreto, tal como la carga o el envío de la página. Se pueden aplicar condiciones de control cuando se ejecuta el proceso.</a:t>
            </a:r>
          </a:p>
          <a:p>
            <a:r>
              <a:rPr lang="es-ES" baseline="0" dirty="0"/>
              <a:t>Los procesos de aplicación son bloques de lógica PL/SQL establecidos para ejecutar en un punto concreto utilizando procesos desde múltiples páginas de una aplicación. Por defecto,  los procesos de aplicación se ejecutan en el mismo punto en cada página de la aplicación. Desde una perspectiva funcional, no hay diferencia entre los procesos de nivel de página o los de nivel de aplicación. La diferencia fundamental radica en donde se definen dichos procesos: a nivel de página o a nivel de aplicación.</a:t>
            </a:r>
          </a:p>
          <a:p>
            <a:r>
              <a:rPr lang="es-ES" baseline="0" dirty="0"/>
              <a:t>Al crear un formulario usando el asistente de creación de formularios, este genera automáticamente dos procesos para leer y escribir datos desde el propio formulario. Esos procesos se conocen como procesos de manipulación de datos. Con ambos procesos, se debe especificar solamente los nombres de las columnas de base de datos, y no es preciso incluir ningún código SQL. Estos procesos también ejecutan acciones de detección de actualizaciones perdidas.</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Automatic Row Fetch</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recolectar entradas desde una sola tabla de base de datos o vista. Este proceso se usa para rellenar </a:t>
            </a:r>
            <a:r>
              <a:rPr kumimoji="0" lang="es-ES" sz="1050" b="0" i="0" u="none" strike="noStrike" kern="1200" cap="none" spc="0" normalizeH="0" baseline="0" noProof="0" dirty="0" err="1">
                <a:ln>
                  <a:noFill/>
                </a:ln>
                <a:solidFill>
                  <a:srgbClr val="5F5F5F"/>
                </a:solidFill>
                <a:effectLst/>
                <a:uLnTx/>
                <a:uFillTx/>
                <a:latin typeface="+mn-lt"/>
                <a:ea typeface="+mn-ea"/>
                <a:cs typeface="+mn-cs"/>
              </a:rPr>
              <a:t>items</a:t>
            </a:r>
            <a:r>
              <a:rPr kumimoji="0" lang="es-ES" sz="1050" b="0" i="0" u="none" strike="noStrike" kern="1200" cap="none" spc="0" normalizeH="0" baseline="0" noProof="0" dirty="0">
                <a:ln>
                  <a:noFill/>
                </a:ln>
                <a:solidFill>
                  <a:srgbClr val="5F5F5F"/>
                </a:solidFill>
                <a:effectLst/>
                <a:uLnTx/>
                <a:uFillTx/>
                <a:latin typeface="+mn-lt"/>
                <a:ea typeface="+mn-ea"/>
                <a:cs typeface="+mn-cs"/>
              </a:rPr>
              <a:t> de un formulario cuyo origen (</a:t>
            </a:r>
            <a:r>
              <a:rPr kumimoji="0" lang="es-ES" sz="1050" b="0" i="0" u="none" strike="noStrike" kern="1200" cap="none" spc="0" normalizeH="0" baseline="0" noProof="0" dirty="0" err="1">
                <a:ln>
                  <a:noFill/>
                </a:ln>
                <a:solidFill>
                  <a:srgbClr val="5F5F5F"/>
                </a:solidFill>
                <a:effectLst/>
                <a:uLnTx/>
                <a:uFillTx/>
                <a:latin typeface="+mn-lt"/>
                <a:ea typeface="+mn-ea"/>
                <a:cs typeface="+mn-cs"/>
              </a:rPr>
              <a:t>Source</a:t>
            </a:r>
            <a:r>
              <a:rPr kumimoji="0" lang="es-ES" sz="1050" b="0" i="0" u="none" strike="noStrike" kern="1200" cap="none" spc="0" normalizeH="0" baseline="0" noProof="0" dirty="0">
                <a:ln>
                  <a:noFill/>
                </a:ln>
                <a:solidFill>
                  <a:srgbClr val="5F5F5F"/>
                </a:solidFill>
                <a:effectLst/>
                <a:uLnTx/>
                <a:uFillTx/>
                <a:latin typeface="+mn-lt"/>
                <a:ea typeface="+mn-ea"/>
                <a:cs typeface="+mn-cs"/>
              </a:rPr>
              <a:t>) es de Tipo Columna de Base de Datos.</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Automatic Row Processing (DML)</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insertar, actualizar o borrar entradas en una tabla de base de datos o vista. Este proceso se utiliza para procesar elementos de un formulario con origen es de Tipo Columna de Base de Datos. Los Atributos introducidos para este proceso deben ser los mismos que los empleados en el proceso </a:t>
            </a:r>
            <a:r>
              <a:rPr kumimoji="0" lang="en-GB" sz="1050" b="0" i="0" u="none" strike="noStrike" kern="1200" cap="none" spc="0" normalizeH="0" baseline="0" noProof="0" dirty="0">
                <a:ln>
                  <a:noFill/>
                </a:ln>
                <a:solidFill>
                  <a:srgbClr val="5F5F5F"/>
                </a:solidFill>
                <a:effectLst/>
                <a:uLnTx/>
                <a:uFillTx/>
                <a:latin typeface="+mn-lt"/>
                <a:ea typeface="+mn-ea"/>
                <a:cs typeface="+mn-cs"/>
              </a:rPr>
              <a:t>Automatic Row Fetch</a:t>
            </a:r>
            <a:r>
              <a:rPr kumimoji="0" lang="es-ES" sz="1050" b="0" i="0" u="none" strike="noStrike" kern="1200" cap="none" spc="0" normalizeH="0" baseline="0" noProof="0" dirty="0">
                <a:ln>
                  <a:noFill/>
                </a:ln>
                <a:solidFill>
                  <a:srgbClr val="5F5F5F"/>
                </a:solidFill>
                <a:effectLst/>
                <a:uLnTx/>
                <a:uFillTx/>
                <a:latin typeface="+mn-lt"/>
                <a:ea typeface="+mn-ea"/>
                <a:cs typeface="+mn-cs"/>
              </a:rPr>
              <a:t>.</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Clear Session State</a:t>
            </a:r>
            <a:r>
              <a:rPr kumimoji="0" lang="es-ES" sz="1050" b="0" i="0" u="none" strike="noStrike" kern="1200" cap="none" spc="0" normalizeH="0" baseline="0" noProof="0" dirty="0">
                <a:ln>
                  <a:noFill/>
                </a:ln>
                <a:solidFill>
                  <a:srgbClr val="5F5F5F"/>
                </a:solidFill>
                <a:effectLst/>
                <a:uLnTx/>
                <a:uFillTx/>
                <a:latin typeface="+mn-lt"/>
                <a:ea typeface="+mn-ea"/>
                <a:cs typeface="+mn-cs"/>
              </a:rPr>
              <a:t>: Proceso para limpiar el estado de sesión almacenado en APEX.</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Close Dialog</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cerrar la página modal o no-modal actual</a:t>
            </a:r>
            <a:r>
              <a:rPr kumimoji="0" lang="en-US" sz="1050" b="0" i="0" u="none" strike="noStrike" kern="1200" cap="none" spc="0" normalizeH="0" baseline="0" noProof="0" dirty="0">
                <a:ln>
                  <a:noFill/>
                </a:ln>
                <a:solidFill>
                  <a:srgbClr val="5F5F5F"/>
                </a:solidFill>
                <a:effectLst/>
                <a:uLnTx/>
                <a:uFillTx/>
                <a:latin typeface="+mn-lt"/>
                <a:ea typeface="+mn-ea"/>
                <a:cs typeface="+mn-cs"/>
              </a:rPr>
              <a:t>.</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Form Pagination</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recuperar el registro anterior o siguiente de una tabla o vista de base de datos. Este proceso se puede utilizar para proporcionar paginación en las páginas de un formulario, de modo que los usuarios finales puedan recuperar el registro anterior o siguiente sin navegar de vuelta a un informe. Si el formulario permite que los datos se actualicen, entonces debe asegurarse generalmente de que el procesamiento del formulario se realiza antes de la ejecución de este proceso de paginación. De lo contrario, cualquier actualización realizada por el usuario final se perderá cuando navegue a otro registro.</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Interactive Grid - Automatic Row Processing (DML)</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insertar, actualizar o borrar filas en un </a:t>
            </a:r>
            <a:r>
              <a:rPr kumimoji="0" lang="es-ES" sz="1050" b="0" i="0" u="none" strike="noStrike" kern="1200" cap="none" spc="0" normalizeH="0" baseline="0" noProof="0" dirty="0" err="1">
                <a:ln>
                  <a:noFill/>
                </a:ln>
                <a:solidFill>
                  <a:srgbClr val="5F5F5F"/>
                </a:solidFill>
                <a:effectLst/>
                <a:uLnTx/>
                <a:uFillTx/>
                <a:latin typeface="+mn-lt"/>
                <a:ea typeface="+mn-ea"/>
                <a:cs typeface="+mn-cs"/>
              </a:rPr>
              <a:t>Grid</a:t>
            </a:r>
            <a:r>
              <a:rPr kumimoji="0" lang="es-ES" sz="1050" b="0" i="0" u="none" strike="noStrike" kern="1200" cap="none" spc="0" normalizeH="0" baseline="0" noProof="0" dirty="0">
                <a:ln>
                  <a:noFill/>
                </a:ln>
                <a:solidFill>
                  <a:srgbClr val="5F5F5F"/>
                </a:solidFill>
                <a:effectLst/>
                <a:uLnTx/>
                <a:uFillTx/>
                <a:latin typeface="+mn-lt"/>
                <a:ea typeface="+mn-ea"/>
                <a:cs typeface="+mn-cs"/>
              </a:rPr>
              <a:t> Interactivo.</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Load Uploaded Data</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cargar los datos de una hoja de cálculo en una tabla o vista existente. Este tipo de proceso lo genera el Asistente para la creación de páginas para la carga de datos.</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Parse Uploaded Data</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analizar los datos de una hoja de cálculo preparados como preparación para cargarlos en una tabla existente. Este tipo de proceso lo genera el Asistente para la creación de páginas para la carga de datos.</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PL/SQL Code</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ejecutar un código PL/SQL. </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Prepare Uploaded Data</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preparar datos de una hoja de cálculo para cargarlos en una tabla existente. Este tipo de proceso lo genera el Asistente para la creación de páginas para la carga de datos.</a:t>
            </a:r>
            <a:endParaRPr kumimoji="0" lang="en-US" sz="1050" b="0" i="0" u="none" strike="noStrike" kern="1200" cap="none" spc="0" normalizeH="0" baseline="0" noProof="0" dirty="0">
              <a:ln>
                <a:noFill/>
              </a:ln>
              <a:solidFill>
                <a:srgbClr val="5F5F5F"/>
              </a:solidFill>
              <a:effectLst/>
              <a:uLnTx/>
              <a:uFillTx/>
              <a:latin typeface="+mn-lt"/>
              <a:ea typeface="+mn-ea"/>
              <a:cs typeface="+mn-cs"/>
            </a:endParaRP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Reset Pagination</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reestablecer la paginación de un informe en la página actual.</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Send E-Mail</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enviar un email y, opcionalmente uno o más adjuntos, desde la aplicación. </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User Preferences</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establecer Preferencias de Usuario para el usuario final.</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Web Service</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consumir un servicio Web específico.</a:t>
            </a:r>
          </a:p>
        </p:txBody>
      </p:sp>
      <p:sp>
        <p:nvSpPr>
          <p:cNvPr id="4" name="Slide Number Placeholder 3"/>
          <p:cNvSpPr>
            <a:spLocks noGrp="1"/>
          </p:cNvSpPr>
          <p:nvPr>
            <p:ph type="sldNum" sz="quarter" idx="5"/>
          </p:nvPr>
        </p:nvSpPr>
        <p:spPr/>
        <p:txBody>
          <a:bodyPr/>
          <a:lstStyle/>
          <a:p>
            <a:fld id="{94CA0F3A-F690-4218-82F5-CECE1ED4036E}" type="slidenum">
              <a:rPr lang="en-GB" smtClean="0"/>
              <a:t>89</a:t>
            </a:fld>
            <a:endParaRPr lang="en-GB"/>
          </a:p>
        </p:txBody>
      </p:sp>
    </p:spTree>
    <p:extLst>
      <p:ext uri="{BB962C8B-B14F-4D97-AF65-F5344CB8AC3E}">
        <p14:creationId xmlns:p14="http://schemas.microsoft.com/office/powerpoint/2010/main" val="3845804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100" b="0" i="0" u="none" strike="noStrike" kern="1200" noProof="0" dirty="0">
                <a:solidFill>
                  <a:schemeClr val="tx1"/>
                </a:solidFill>
                <a:effectLst/>
                <a:latin typeface="+mn-lt"/>
                <a:ea typeface="+mn-ea"/>
                <a:cs typeface="+mn-cs"/>
              </a:rPr>
              <a:t>Se pueden convertir aplicaciones </a:t>
            </a:r>
            <a:r>
              <a:rPr lang="es-ES" sz="1100" b="0" i="0" u="none" strike="noStrike" kern="1200" noProof="0" dirty="0" err="1">
                <a:solidFill>
                  <a:schemeClr val="tx1"/>
                </a:solidFill>
                <a:effectLst/>
                <a:latin typeface="+mn-lt"/>
                <a:ea typeface="+mn-ea"/>
                <a:cs typeface="+mn-cs"/>
              </a:rPr>
              <a:t>legacy</a:t>
            </a:r>
            <a:r>
              <a:rPr lang="es-ES" sz="1100" b="0" i="0" u="none" strike="noStrike" kern="1200" noProof="0" dirty="0">
                <a:solidFill>
                  <a:schemeClr val="tx1"/>
                </a:solidFill>
                <a:effectLst/>
                <a:latin typeface="+mn-lt"/>
                <a:ea typeface="+mn-ea"/>
                <a:cs typeface="+mn-cs"/>
              </a:rPr>
              <a:t> Oracle </a:t>
            </a:r>
            <a:r>
              <a:rPr lang="es-ES" sz="1100" b="0" i="0" u="none" strike="noStrike" kern="1200" noProof="0" dirty="0" err="1">
                <a:solidFill>
                  <a:schemeClr val="tx1"/>
                </a:solidFill>
                <a:effectLst/>
                <a:latin typeface="+mn-lt"/>
                <a:ea typeface="+mn-ea"/>
                <a:cs typeface="+mn-cs"/>
              </a:rPr>
              <a:t>Froms</a:t>
            </a:r>
            <a:r>
              <a:rPr lang="es-ES" sz="1100" b="0" i="0" u="none" strike="noStrike" kern="1200" noProof="0" dirty="0">
                <a:solidFill>
                  <a:schemeClr val="tx1"/>
                </a:solidFill>
                <a:effectLst/>
                <a:latin typeface="+mn-lt"/>
                <a:ea typeface="+mn-ea"/>
                <a:cs typeface="+mn-cs"/>
              </a:rPr>
              <a:t>, que ya no cumplen todos nuestros requerimientos, a APEX. </a:t>
            </a:r>
          </a:p>
          <a:p>
            <a:r>
              <a:rPr lang="es-ES" sz="1100" b="0" i="0" u="none" strike="noStrike" kern="1200" noProof="0" dirty="0">
                <a:solidFill>
                  <a:schemeClr val="tx1"/>
                </a:solidFill>
                <a:effectLst/>
                <a:latin typeface="+mn-lt"/>
                <a:ea typeface="+mn-ea"/>
                <a:cs typeface="+mn-cs"/>
              </a:rPr>
              <a:t>Las aplicaciones Oracle </a:t>
            </a:r>
            <a:r>
              <a:rPr lang="es-ES" sz="1100" b="0" i="0" u="none" strike="noStrike" kern="1200" noProof="0" dirty="0" err="1">
                <a:solidFill>
                  <a:schemeClr val="tx1"/>
                </a:solidFill>
                <a:effectLst/>
                <a:latin typeface="+mn-lt"/>
                <a:ea typeface="+mn-ea"/>
                <a:cs typeface="+mn-cs"/>
              </a:rPr>
              <a:t>Forms</a:t>
            </a:r>
            <a:r>
              <a:rPr lang="es-ES" sz="1100" b="0" i="0" u="none" strike="noStrike" kern="1200" noProof="0" dirty="0">
                <a:solidFill>
                  <a:schemeClr val="tx1"/>
                </a:solidFill>
                <a:effectLst/>
                <a:latin typeface="+mn-lt"/>
                <a:ea typeface="+mn-ea"/>
                <a:cs typeface="+mn-cs"/>
              </a:rPr>
              <a:t> proveen con frecuencia una experiencia de usuario cliente/servidor desactualizada, pueden tener una usabilidad algo más pobre y problemas de accesibilidad, problemas trabajando con varios navegadores y, por supuesto, no son </a:t>
            </a:r>
            <a:r>
              <a:rPr lang="es-ES" sz="1100" b="0" i="0" u="none" strike="noStrike" kern="1200" noProof="0" dirty="0" err="1">
                <a:solidFill>
                  <a:schemeClr val="tx1"/>
                </a:solidFill>
                <a:effectLst/>
                <a:latin typeface="+mn-lt"/>
                <a:ea typeface="+mn-ea"/>
                <a:cs typeface="+mn-cs"/>
              </a:rPr>
              <a:t>mobile-friendly</a:t>
            </a:r>
            <a:r>
              <a:rPr lang="es-ES" sz="1100" b="0" i="0" u="none" strike="noStrike" kern="1200" noProof="0" dirty="0">
                <a:solidFill>
                  <a:schemeClr val="tx1"/>
                </a:solidFill>
                <a:effectLst/>
                <a:latin typeface="+mn-lt"/>
                <a:ea typeface="+mn-ea"/>
                <a:cs typeface="+mn-cs"/>
              </a:rPr>
              <a:t>. Por último, con frecuencia es difícil y bastante caro contratar desarrolladores Oracle </a:t>
            </a:r>
            <a:r>
              <a:rPr lang="es-ES" sz="1100" b="0" i="0" u="none" strike="noStrike" kern="1200" noProof="0" dirty="0" err="1">
                <a:solidFill>
                  <a:schemeClr val="tx1"/>
                </a:solidFill>
                <a:effectLst/>
                <a:latin typeface="+mn-lt"/>
                <a:ea typeface="+mn-ea"/>
                <a:cs typeface="+mn-cs"/>
              </a:rPr>
              <a:t>Forms</a:t>
            </a:r>
            <a:r>
              <a:rPr lang="es-ES" sz="1100" b="0" i="0" u="none" strike="noStrike" kern="1200" noProof="0" dirty="0">
                <a:solidFill>
                  <a:schemeClr val="tx1"/>
                </a:solidFill>
                <a:effectLst/>
                <a:latin typeface="+mn-lt"/>
                <a:ea typeface="+mn-ea"/>
                <a:cs typeface="+mn-cs"/>
              </a:rPr>
              <a:t> cualificados.</a:t>
            </a:r>
          </a:p>
          <a:p>
            <a:r>
              <a:rPr lang="es-ES" sz="1100" b="0" i="0" u="none" strike="noStrike" kern="1200" noProof="0" dirty="0">
                <a:solidFill>
                  <a:schemeClr val="tx1"/>
                </a:solidFill>
                <a:effectLst/>
                <a:latin typeface="+mn-lt"/>
                <a:ea typeface="+mn-ea"/>
                <a:cs typeface="+mn-cs"/>
              </a:rPr>
              <a:t>Para los nuevos requerimientos de la red o mejoras funcionales importantes, puede ser conveniente considerar las alternativas. Como tanto Oracle </a:t>
            </a:r>
            <a:r>
              <a:rPr lang="es-ES" sz="1100" b="0" i="0" u="none" strike="noStrike" kern="1200" noProof="0" dirty="0" err="1">
                <a:solidFill>
                  <a:schemeClr val="tx1"/>
                </a:solidFill>
                <a:effectLst/>
                <a:latin typeface="+mn-lt"/>
                <a:ea typeface="+mn-ea"/>
                <a:cs typeface="+mn-cs"/>
              </a:rPr>
              <a:t>Forms</a:t>
            </a:r>
            <a:r>
              <a:rPr lang="es-ES" sz="1100" b="0" i="0" u="none" strike="noStrike" kern="1200" noProof="0" dirty="0">
                <a:solidFill>
                  <a:schemeClr val="tx1"/>
                </a:solidFill>
                <a:effectLst/>
                <a:latin typeface="+mn-lt"/>
                <a:ea typeface="+mn-ea"/>
                <a:cs typeface="+mn-cs"/>
              </a:rPr>
              <a:t> como Oracle APEX están basados en SQL y PL/SQL y cuentan con entornos de Desarrollo declarativos, resulta relativamente fácil pasar de una tecnología a la otra. </a:t>
            </a:r>
          </a:p>
          <a:p>
            <a:pPr marL="171450" indent="-171450">
              <a:buFont typeface="Arial" panose="020B0604020202020204" pitchFamily="34" charset="0"/>
              <a:buChar char="•"/>
            </a:pPr>
            <a:r>
              <a:rPr lang="es-ES" sz="1100" b="1" i="0" u="none" strike="noStrike" kern="1200" noProof="0" dirty="0">
                <a:solidFill>
                  <a:schemeClr val="tx1"/>
                </a:solidFill>
                <a:effectLst/>
                <a:latin typeface="+mn-lt"/>
                <a:ea typeface="+mn-ea"/>
                <a:cs typeface="+mn-cs"/>
              </a:rPr>
              <a:t>Aplicaciones basadas en el Navegador, Modernas, Atractivas y </a:t>
            </a:r>
            <a:r>
              <a:rPr lang="es-ES" sz="1100" b="1" i="0" u="none" strike="noStrike" kern="1200" noProof="0" dirty="0" err="1">
                <a:solidFill>
                  <a:schemeClr val="tx1"/>
                </a:solidFill>
                <a:effectLst/>
                <a:latin typeface="+mn-lt"/>
                <a:ea typeface="+mn-ea"/>
                <a:cs typeface="+mn-cs"/>
              </a:rPr>
              <a:t>Responsive</a:t>
            </a:r>
            <a:r>
              <a:rPr lang="es-ES" sz="1100" b="1" i="0" u="none" strike="noStrike" kern="1200" noProof="0" dirty="0">
                <a:solidFill>
                  <a:schemeClr val="tx1"/>
                </a:solidFill>
                <a:effectLst/>
                <a:latin typeface="+mn-lt"/>
                <a:ea typeface="+mn-ea"/>
                <a:cs typeface="+mn-cs"/>
              </a:rPr>
              <a:t>:</a:t>
            </a:r>
            <a:r>
              <a:rPr lang="es-ES" sz="1100" b="0" i="0" u="none" strike="noStrike" kern="1200" noProof="0" dirty="0">
                <a:solidFill>
                  <a:schemeClr val="tx1"/>
                </a:solidFill>
                <a:effectLst/>
                <a:latin typeface="+mn-lt"/>
                <a:ea typeface="+mn-ea"/>
                <a:cs typeface="+mn-cs"/>
              </a:rPr>
              <a:t> Universal </a:t>
            </a:r>
            <a:r>
              <a:rPr lang="es-ES" sz="1100" b="0" i="0" u="none" strike="noStrike" kern="1200" noProof="0" dirty="0" err="1">
                <a:solidFill>
                  <a:schemeClr val="tx1"/>
                </a:solidFill>
                <a:effectLst/>
                <a:latin typeface="+mn-lt"/>
                <a:ea typeface="+mn-ea"/>
                <a:cs typeface="+mn-cs"/>
              </a:rPr>
              <a:t>Theme</a:t>
            </a:r>
            <a:r>
              <a:rPr lang="es-ES" sz="1100" b="0" i="0" u="none" strike="noStrike" kern="1200" noProof="0" dirty="0">
                <a:solidFill>
                  <a:schemeClr val="tx1"/>
                </a:solidFill>
                <a:effectLst/>
                <a:latin typeface="+mn-lt"/>
                <a:ea typeface="+mn-ea"/>
                <a:cs typeface="+mn-cs"/>
              </a:rPr>
              <a:t> junto con APEX produce aplicaciones modernas con la posibilidad de definir de forma declarativa diferentes estilos y usar las opciones de plantilla para desarrollar aplicaciones que gustarán tanto a nosotros como a nuestros usuarios.</a:t>
            </a:r>
          </a:p>
          <a:p>
            <a:pPr marL="171450" indent="-171450">
              <a:buFont typeface="Arial" panose="020B0604020202020204" pitchFamily="34" charset="0"/>
              <a:buChar char="•"/>
            </a:pPr>
            <a:r>
              <a:rPr lang="es-ES" sz="1100" b="1" i="0" u="none" strike="noStrike" kern="1200" noProof="0" dirty="0">
                <a:solidFill>
                  <a:schemeClr val="tx1"/>
                </a:solidFill>
                <a:effectLst/>
                <a:latin typeface="+mn-lt"/>
                <a:ea typeface="+mn-ea"/>
                <a:cs typeface="+mn-cs"/>
              </a:rPr>
              <a:t>Patrones de diseño comprensibles:</a:t>
            </a:r>
            <a:r>
              <a:rPr lang="es-ES" sz="1100" b="0" i="0" u="none" strike="noStrike" kern="1200" noProof="0" dirty="0">
                <a:solidFill>
                  <a:schemeClr val="tx1"/>
                </a:solidFill>
                <a:effectLst/>
                <a:latin typeface="+mn-lt"/>
                <a:ea typeface="+mn-ea"/>
                <a:cs typeface="+mn-cs"/>
              </a:rPr>
              <a:t> APEX hace sencillo desarrollar aplicaciones intuitivas y accesibles, similares a otras Web app populares. Los usuarios deben ser capaces de navegar y utilizar la funcionalidad disponible en una app APEX sin necesitar ningún entrenamiento, lo cual lo hace estupendo también para aplicaciones de </a:t>
            </a:r>
            <a:r>
              <a:rPr lang="es-ES" sz="1100" b="0" i="0" u="none" strike="noStrike" kern="1200" noProof="0" dirty="0" err="1">
                <a:solidFill>
                  <a:schemeClr val="tx1"/>
                </a:solidFill>
                <a:effectLst/>
                <a:latin typeface="+mn-lt"/>
                <a:ea typeface="+mn-ea"/>
                <a:cs typeface="+mn-cs"/>
              </a:rPr>
              <a:t>partners</a:t>
            </a:r>
            <a:r>
              <a:rPr lang="es-ES" sz="1100" b="0" i="0" u="none" strike="noStrike" kern="1200" noProof="0" dirty="0">
                <a:solidFill>
                  <a:schemeClr val="tx1"/>
                </a:solidFill>
                <a:effectLst/>
                <a:latin typeface="+mn-lt"/>
                <a:ea typeface="+mn-ea"/>
                <a:cs typeface="+mn-cs"/>
              </a:rPr>
              <a:t> o clientes.</a:t>
            </a:r>
          </a:p>
          <a:p>
            <a:pPr marL="171450" indent="-171450">
              <a:buFont typeface="Arial" panose="020B0604020202020204" pitchFamily="34" charset="0"/>
              <a:buChar char="•"/>
            </a:pPr>
            <a:r>
              <a:rPr lang="es-ES" sz="1100" b="1" i="0" u="none" strike="noStrike" kern="1200" noProof="0" dirty="0">
                <a:solidFill>
                  <a:schemeClr val="tx1"/>
                </a:solidFill>
                <a:effectLst/>
                <a:latin typeface="+mn-lt"/>
                <a:ea typeface="+mn-ea"/>
                <a:cs typeface="+mn-cs"/>
              </a:rPr>
              <a:t>Rapid </a:t>
            </a:r>
            <a:r>
              <a:rPr lang="es-ES" sz="1100" b="1" i="0" u="none" strike="noStrike" kern="1200" noProof="0" dirty="0" err="1">
                <a:solidFill>
                  <a:schemeClr val="tx1"/>
                </a:solidFill>
                <a:effectLst/>
                <a:latin typeface="+mn-lt"/>
                <a:ea typeface="+mn-ea"/>
                <a:cs typeface="+mn-cs"/>
              </a:rPr>
              <a:t>Application</a:t>
            </a:r>
            <a:r>
              <a:rPr lang="es-ES" sz="1100" b="1" i="0" u="none" strike="noStrike" kern="1200" noProof="0" dirty="0">
                <a:solidFill>
                  <a:schemeClr val="tx1"/>
                </a:solidFill>
                <a:effectLst/>
                <a:latin typeface="+mn-lt"/>
                <a:ea typeface="+mn-ea"/>
                <a:cs typeface="+mn-cs"/>
              </a:rPr>
              <a:t> </a:t>
            </a:r>
            <a:r>
              <a:rPr lang="es-ES" sz="1100" b="1" i="0" u="none" strike="noStrike" kern="1200" noProof="0" dirty="0" err="1">
                <a:solidFill>
                  <a:schemeClr val="tx1"/>
                </a:solidFill>
                <a:effectLst/>
                <a:latin typeface="+mn-lt"/>
                <a:ea typeface="+mn-ea"/>
                <a:cs typeface="+mn-cs"/>
              </a:rPr>
              <a:t>Development</a:t>
            </a:r>
            <a:r>
              <a:rPr lang="es-ES" sz="1100" b="1" i="0" u="none" strike="noStrike" kern="1200" noProof="0" dirty="0">
                <a:solidFill>
                  <a:schemeClr val="tx1"/>
                </a:solidFill>
                <a:effectLst/>
                <a:latin typeface="+mn-lt"/>
                <a:ea typeface="+mn-ea"/>
                <a:cs typeface="+mn-cs"/>
              </a:rPr>
              <a:t>:</a:t>
            </a:r>
            <a:r>
              <a:rPr lang="es-ES" sz="1100" b="0" i="0" u="none" strike="noStrike" kern="1200" noProof="0" dirty="0">
                <a:solidFill>
                  <a:schemeClr val="tx1"/>
                </a:solidFill>
                <a:effectLst/>
                <a:latin typeface="+mn-lt"/>
                <a:ea typeface="+mn-ea"/>
                <a:cs typeface="+mn-cs"/>
              </a:rPr>
              <a:t> APEX está basado en metadatos, por lo que es muy fácil y rápido mantener o mejorar las definiciones de página a necesidad. Si necesitas extender completamente una página, pude utilizarse SQL, PL/SQL, JavaScript, HTML y CSS.</a:t>
            </a:r>
          </a:p>
          <a:p>
            <a:pPr marL="171450" indent="-171450">
              <a:buFont typeface="Arial" panose="020B0604020202020204" pitchFamily="34" charset="0"/>
              <a:buChar char="•"/>
            </a:pPr>
            <a:r>
              <a:rPr lang="es-ES" sz="1100" b="1" i="0" u="none" strike="noStrike" kern="1200" noProof="0" dirty="0">
                <a:solidFill>
                  <a:schemeClr val="tx1"/>
                </a:solidFill>
                <a:effectLst/>
                <a:latin typeface="+mn-lt"/>
                <a:ea typeface="+mn-ea"/>
                <a:cs typeface="+mn-cs"/>
              </a:rPr>
              <a:t>Ejecuta en *cualquier* Navegador Web:</a:t>
            </a:r>
            <a:r>
              <a:rPr lang="es-ES" sz="1100" b="0" i="0" u="none" strike="noStrike" kern="1200" noProof="0" dirty="0">
                <a:solidFill>
                  <a:schemeClr val="tx1"/>
                </a:solidFill>
                <a:effectLst/>
                <a:latin typeface="+mn-lt"/>
                <a:ea typeface="+mn-ea"/>
                <a:cs typeface="+mn-cs"/>
              </a:rPr>
              <a:t> la ejecución de una app APEX está 100% basado en el navegador, y no se requiere ningún software de cliente. Las aplicaciones son completamente </a:t>
            </a:r>
            <a:r>
              <a:rPr lang="es-ES" sz="1100" b="0" i="0" u="none" strike="noStrike" kern="1200" noProof="0" dirty="0" err="1">
                <a:solidFill>
                  <a:schemeClr val="tx1"/>
                </a:solidFill>
                <a:effectLst/>
                <a:latin typeface="+mn-lt"/>
                <a:ea typeface="+mn-ea"/>
                <a:cs typeface="+mn-cs"/>
              </a:rPr>
              <a:t>responsive</a:t>
            </a:r>
            <a:r>
              <a:rPr lang="es-ES" sz="1100" b="0" i="0" u="none" strike="noStrike" kern="1200" noProof="0" dirty="0">
                <a:solidFill>
                  <a:schemeClr val="tx1"/>
                </a:solidFill>
                <a:effectLst/>
                <a:latin typeface="+mn-lt"/>
                <a:ea typeface="+mn-ea"/>
                <a:cs typeface="+mn-cs"/>
              </a:rPr>
              <a:t>, haciéndolas </a:t>
            </a:r>
            <a:r>
              <a:rPr lang="es-ES" sz="1100" b="0" i="0" u="none" strike="noStrike" kern="1200" noProof="0" dirty="0" err="1">
                <a:solidFill>
                  <a:schemeClr val="tx1"/>
                </a:solidFill>
                <a:effectLst/>
                <a:latin typeface="+mn-lt"/>
                <a:ea typeface="+mn-ea"/>
                <a:cs typeface="+mn-cs"/>
              </a:rPr>
              <a:t>mobile-ready</a:t>
            </a:r>
            <a:r>
              <a:rPr lang="es-ES" sz="1100" b="0" i="0" u="none" strike="noStrike" kern="1200" noProof="0" dirty="0">
                <a:solidFill>
                  <a:schemeClr val="tx1"/>
                </a:solidFill>
                <a:effectLst/>
                <a:latin typeface="+mn-lt"/>
                <a:ea typeface="+mn-ea"/>
                <a:cs typeface="+mn-cs"/>
              </a:rPr>
              <a:t> por defecto, lo que significa que pueden ejecutarse en el navegador de cualquier dispositivo.</a:t>
            </a:r>
            <a:endParaRPr lang="es-ES" sz="1100" b="1" i="0" u="none" strike="noStrike"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4CA0F3A-F690-4218-82F5-CECE1ED4036E}" type="slidenum">
              <a:rPr lang="en-GB" smtClean="0"/>
              <a:t>10</a:t>
            </a:fld>
            <a:endParaRPr lang="en-GB"/>
          </a:p>
        </p:txBody>
      </p:sp>
    </p:spTree>
    <p:extLst>
      <p:ext uri="{BB962C8B-B14F-4D97-AF65-F5344CB8AC3E}">
        <p14:creationId xmlns:p14="http://schemas.microsoft.com/office/powerpoint/2010/main" val="32321732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validación es una verificación de edición. Se utilizan en las páginas de formularios</a:t>
            </a:r>
            <a:r>
              <a:rPr lang="es-ES" baseline="0" dirty="0"/>
              <a:t> para asegurarnos de la integridad de los datos introducidos por los usuarios. Estas validaciones son especificas para un solo elemento en la página, o para la pagina completa (afecta a uno o más elementos de forma simultánea).</a:t>
            </a:r>
          </a:p>
          <a:p>
            <a:r>
              <a:rPr lang="es-ES" baseline="0" dirty="0"/>
              <a:t>Ejemplos:</a:t>
            </a:r>
          </a:p>
          <a:p>
            <a:pPr marL="171450" indent="-171450">
              <a:buFont typeface="Arial" panose="020B0604020202020204" pitchFamily="34" charset="0"/>
              <a:buChar char="•"/>
            </a:pPr>
            <a:r>
              <a:rPr lang="es-ES" b="1" baseline="0" dirty="0"/>
              <a:t>Validación de elemento de página</a:t>
            </a:r>
            <a:r>
              <a:rPr lang="es-ES" baseline="0" dirty="0"/>
              <a:t>: La fecha de contratación en los detalles de un empleado debe ser una fecha anterior a hoy.</a:t>
            </a:r>
          </a:p>
          <a:p>
            <a:pPr marL="171450" indent="-171450">
              <a:buFont typeface="Arial" panose="020B0604020202020204" pitchFamily="34" charset="0"/>
              <a:buChar char="•"/>
            </a:pPr>
            <a:r>
              <a:rPr lang="es-ES" b="1" baseline="0" dirty="0"/>
              <a:t>Validación de página</a:t>
            </a:r>
            <a:r>
              <a:rPr lang="es-ES" baseline="0" dirty="0"/>
              <a:t>: en una aplicación de </a:t>
            </a:r>
            <a:r>
              <a:rPr lang="es-ES" baseline="0" dirty="0" err="1"/>
              <a:t>feedback</a:t>
            </a:r>
            <a:r>
              <a:rPr lang="es-ES" baseline="0" dirty="0"/>
              <a:t>, la fecha de solicitud de </a:t>
            </a:r>
            <a:r>
              <a:rPr lang="es-ES" baseline="0" dirty="0" err="1"/>
              <a:t>feedback</a:t>
            </a:r>
            <a:r>
              <a:rPr lang="es-ES" baseline="0" dirty="0"/>
              <a:t> y la de cierre deben encontrarse ordenadas cronológicamente. Eso quiere decir que la validación se encarga de verificar que la fecha de cierre del </a:t>
            </a:r>
            <a:r>
              <a:rPr lang="es-ES" baseline="0" dirty="0" err="1"/>
              <a:t>feedback</a:t>
            </a:r>
            <a:r>
              <a:rPr lang="es-ES" baseline="0" dirty="0"/>
              <a:t> sea mayor que la fecha de apertura del mismo.</a:t>
            </a:r>
          </a:p>
          <a:p>
            <a:pPr marL="0" indent="0">
              <a:buFont typeface="Arial" panose="020B0604020202020204" pitchFamily="34" charset="0"/>
              <a:buNone/>
            </a:pPr>
            <a:r>
              <a:rPr lang="es-ES" baseline="0" dirty="0"/>
              <a:t>Se pueden definir validaciones de forma declarativa seleccionando un método de validación. Se introduce la verificación de edición en el Mensaje de Validación del campo. La validación introducida debe ser consistente con el tipo de validación seleccionado. Si al enviar la página falla alguna validación, APEX vuelve a mostrar la misma página indicando los errores de validación. Mientras se muestran estos errores, Oracle </a:t>
            </a:r>
            <a:r>
              <a:rPr lang="es-ES" baseline="0" dirty="0" err="1"/>
              <a:t>Application</a:t>
            </a:r>
            <a:r>
              <a:rPr lang="es-ES" baseline="0" dirty="0"/>
              <a:t> Express no ejecuta computaciones, procesos de aplicación o procesos de página que se ejecuten durante el renderizado de la página. La única excepción se da si las computaciones y procesos utilizan la condición Mostrar Errores de Validación en Línea.</a:t>
            </a:r>
          </a:p>
          <a:p>
            <a:pPr marL="0" indent="0">
              <a:buFont typeface="Arial" panose="020B0604020202020204" pitchFamily="34" charset="0"/>
              <a:buNone/>
            </a:pPr>
            <a:r>
              <a:rPr lang="es-ES" baseline="0" dirty="0"/>
              <a:t>La razón para evitar dichas computaciones y procesos es evitar que alguno de ellos pueda alterar, potencialmente, los datos introducidos por el usuario. Por ejemplo, un proceso </a:t>
            </a:r>
            <a:r>
              <a:rPr lang="es-ES" baseline="0" dirty="0" err="1"/>
              <a:t>Automated</a:t>
            </a:r>
            <a:r>
              <a:rPr lang="es-ES" baseline="0" dirty="0"/>
              <a:t> </a:t>
            </a:r>
            <a:r>
              <a:rPr lang="es-ES" baseline="0" dirty="0" err="1"/>
              <a:t>Row</a:t>
            </a:r>
            <a:r>
              <a:rPr lang="es-ES" baseline="0" dirty="0"/>
              <a:t> </a:t>
            </a:r>
            <a:r>
              <a:rPr lang="es-ES" baseline="0" dirty="0" err="1"/>
              <a:t>Fetch</a:t>
            </a:r>
            <a:r>
              <a:rPr lang="es-ES" baseline="0" dirty="0"/>
              <a:t> </a:t>
            </a:r>
            <a:r>
              <a:rPr lang="es-ES" baseline="0" dirty="0" err="1"/>
              <a:t>sobre-escribiría</a:t>
            </a:r>
            <a:r>
              <a:rPr lang="es-ES" baseline="0" dirty="0"/>
              <a:t> los datos modificados con los valores de base de datos cuando el usuario lo que necesita es corregir el error de validación cometido.</a:t>
            </a:r>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90</a:t>
            </a:fld>
            <a:endParaRPr lang="en-GB"/>
          </a:p>
        </p:txBody>
      </p:sp>
    </p:spTree>
    <p:extLst>
      <p:ext uri="{BB962C8B-B14F-4D97-AF65-F5344CB8AC3E}">
        <p14:creationId xmlns:p14="http://schemas.microsoft.com/office/powerpoint/2010/main" val="10988414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 </a:t>
            </a:r>
            <a:r>
              <a:rPr lang="es-ES" dirty="0" err="1"/>
              <a:t>branch</a:t>
            </a:r>
            <a:r>
              <a:rPr lang="es-ES" dirty="0"/>
              <a:t> es</a:t>
            </a:r>
            <a:r>
              <a:rPr lang="es-ES" baseline="0" dirty="0"/>
              <a:t> una instrucción para ir a una página concreta, un procedimiento o URL.  Por ejemplo, se puede generar un </a:t>
            </a:r>
            <a:r>
              <a:rPr lang="es-ES" baseline="0" dirty="0" err="1"/>
              <a:t>branch</a:t>
            </a:r>
            <a:r>
              <a:rPr lang="es-ES" baseline="0" dirty="0"/>
              <a:t> desde la página 2 a la página 1 cuando se envía la página 2. En la transparencia se muestra un formulario normal (</a:t>
            </a:r>
            <a:r>
              <a:rPr lang="es-ES" baseline="0" dirty="0" err="1"/>
              <a:t>pg</a:t>
            </a:r>
            <a:r>
              <a:rPr lang="es-ES" baseline="0" dirty="0"/>
              <a:t> 2), y se redirige al informe de página 1 al enviarlo. Cuando se genera un </a:t>
            </a:r>
            <a:r>
              <a:rPr lang="es-ES" baseline="0" dirty="0" err="1"/>
              <a:t>branch</a:t>
            </a:r>
            <a:r>
              <a:rPr lang="es-ES" baseline="0" dirty="0"/>
              <a:t>, hay que especificar el Tipo y el punto de ejecución.</a:t>
            </a:r>
          </a:p>
          <a:p>
            <a:r>
              <a:rPr lang="es-ES" baseline="0" dirty="0"/>
              <a:t>Nota: para las páginas modal y no-modal se utiliza “Cerrar Dialogo (</a:t>
            </a:r>
            <a:r>
              <a:rPr lang="es-ES" baseline="0" dirty="0" err="1"/>
              <a:t>Close</a:t>
            </a:r>
            <a:r>
              <a:rPr lang="es-ES" baseline="0" dirty="0"/>
              <a:t> </a:t>
            </a:r>
            <a:r>
              <a:rPr lang="es-ES" baseline="0" dirty="0" err="1"/>
              <a:t>Dialog</a:t>
            </a:r>
            <a:r>
              <a:rPr lang="es-ES" baseline="0" dirty="0"/>
              <a:t>)” en lugar de un </a:t>
            </a:r>
            <a:r>
              <a:rPr lang="es-ES" baseline="0" dirty="0" err="1"/>
              <a:t>branch</a:t>
            </a:r>
            <a:r>
              <a:rPr lang="es-ES" baseline="0" dirty="0"/>
              <a:t> para volver a la página que lo abre.</a:t>
            </a: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91</a:t>
            </a:fld>
            <a:endParaRPr lang="en-GB"/>
          </a:p>
        </p:txBody>
      </p:sp>
    </p:spTree>
    <p:extLst>
      <p:ext uri="{BB962C8B-B14F-4D97-AF65-F5344CB8AC3E}">
        <p14:creationId xmlns:p14="http://schemas.microsoft.com/office/powerpoint/2010/main" val="957756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s-ES" dirty="0"/>
              <a:t>Mostrar el árbol de ejecución de página</a:t>
            </a:r>
          </a:p>
          <a:p>
            <a:pPr marL="228600" indent="-228600">
              <a:buFont typeface="+mj-lt"/>
              <a:buAutoNum type="arabicPeriod"/>
            </a:pPr>
            <a:r>
              <a:rPr lang="es-ES" dirty="0"/>
              <a:t>Crear una computación</a:t>
            </a:r>
          </a:p>
          <a:p>
            <a:pPr marL="228600" indent="-228600">
              <a:buFont typeface="+mj-lt"/>
              <a:buAutoNum type="arabicPeriod"/>
            </a:pPr>
            <a:r>
              <a:rPr lang="es-ES" dirty="0"/>
              <a:t>Crear un Proceso de Página</a:t>
            </a:r>
          </a:p>
          <a:p>
            <a:pPr marL="228600" indent="-228600">
              <a:buFont typeface="+mj-lt"/>
              <a:buAutoNum type="arabicPeriod"/>
            </a:pPr>
            <a:r>
              <a:rPr lang="es-ES" dirty="0"/>
              <a:t>Crear una Validación</a:t>
            </a:r>
          </a:p>
          <a:p>
            <a:pPr marL="228600" indent="-228600">
              <a:buFont typeface="+mj-lt"/>
              <a:buAutoNum type="arabicPeriod"/>
            </a:pPr>
            <a:r>
              <a:rPr lang="es-ES" dirty="0"/>
              <a:t>Crear una Ramificación o Branch</a:t>
            </a:r>
          </a:p>
        </p:txBody>
      </p:sp>
      <p:sp>
        <p:nvSpPr>
          <p:cNvPr id="4" name="Slide Number Placeholder 3"/>
          <p:cNvSpPr>
            <a:spLocks noGrp="1"/>
          </p:cNvSpPr>
          <p:nvPr>
            <p:ph type="sldNum" sz="quarter" idx="5"/>
          </p:nvPr>
        </p:nvSpPr>
        <p:spPr/>
        <p:txBody>
          <a:bodyPr/>
          <a:lstStyle/>
          <a:p>
            <a:fld id="{94CA0F3A-F690-4218-82F5-CECE1ED4036E}" type="slidenum">
              <a:rPr lang="en-GB" smtClean="0"/>
              <a:t>92</a:t>
            </a:fld>
            <a:endParaRPr lang="en-GB"/>
          </a:p>
        </p:txBody>
      </p:sp>
    </p:spTree>
    <p:extLst>
      <p:ext uri="{BB962C8B-B14F-4D97-AF65-F5344CB8AC3E}">
        <p14:creationId xmlns:p14="http://schemas.microsoft.com/office/powerpoint/2010/main" val="4917590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100" dirty="0" err="1"/>
              <a:t>Breadcrumbs</a:t>
            </a:r>
            <a:r>
              <a:rPr lang="es-ES" sz="1100" dirty="0"/>
              <a:t>, Listas y entradas de la barra de Navegación son ejemplos de elementos o componentes compartidos. Se trata</a:t>
            </a:r>
            <a:r>
              <a:rPr lang="es-ES" sz="1100" baseline="0" dirty="0"/>
              <a:t> de elementos comunes que se pueden mostrar o aplicar en cualquier página de la aplicación. Se pueden utilizar las herramientas y asistentes disponibles en la Página de </a:t>
            </a:r>
            <a:r>
              <a:rPr lang="es-ES" sz="1100" baseline="0" dirty="0" err="1"/>
              <a:t>Shared</a:t>
            </a:r>
            <a:r>
              <a:rPr lang="es-ES" sz="1100" baseline="0" dirty="0"/>
              <a:t> </a:t>
            </a:r>
            <a:r>
              <a:rPr lang="es-ES" sz="1100" baseline="0" dirty="0" err="1"/>
              <a:t>Components</a:t>
            </a:r>
            <a:r>
              <a:rPr lang="es-ES" sz="1100" baseline="0" dirty="0"/>
              <a:t> tanto a nivel de aplicación como en páginas concretas. La gran ventaja de los elementos compartidos es que, una vez generados, se pueden añadir en cualquier página  de la aplicación. </a:t>
            </a:r>
          </a:p>
          <a:p>
            <a:r>
              <a:rPr lang="es-ES" sz="1100" baseline="0" dirty="0"/>
              <a:t>Al construir una aplicación de base de datos, se pueden incluir distintos tipos de controles de navegación. Las opciones de navegación disponibles dependen del tema de la aplicación. Los controles de navegación más comunes incluyen pestañas, listas (incluyendo los menús de navegación), </a:t>
            </a:r>
            <a:r>
              <a:rPr lang="es-ES" sz="1100" baseline="0" dirty="0" err="1"/>
              <a:t>breadcrums</a:t>
            </a:r>
            <a:r>
              <a:rPr lang="es-ES" sz="1100" baseline="0" dirty="0"/>
              <a:t>, entradas en la barra de navegación y </a:t>
            </a:r>
            <a:r>
              <a:rPr lang="es-ES" sz="1100" baseline="0" dirty="0" err="1"/>
              <a:t>branches</a:t>
            </a:r>
            <a:r>
              <a:rPr lang="es-ES" sz="1100" baseline="0" dirty="0"/>
              <a:t>.</a:t>
            </a:r>
          </a:p>
          <a:p>
            <a:pPr marL="171450" indent="-171450">
              <a:buFont typeface="Arial" panose="020B0604020202020204" pitchFamily="34" charset="0"/>
              <a:buChar char="•"/>
            </a:pPr>
            <a:r>
              <a:rPr lang="es-ES" sz="1100" baseline="0" dirty="0"/>
              <a:t>Listas: una lista es una colección compartida de enlaces. Se controla la apariencia de la misma a través de sus plantillas. Cada elemento de la lista tiene condiciones que permiten el control de cuando se muestran los distintos elementos.</a:t>
            </a:r>
          </a:p>
          <a:p>
            <a:pPr marL="171450" indent="-171450">
              <a:buFont typeface="Arial" panose="020B0604020202020204" pitchFamily="34" charset="0"/>
              <a:buChar char="•"/>
            </a:pPr>
            <a:r>
              <a:rPr lang="es-ES" sz="1100" baseline="0" dirty="0"/>
              <a:t>Menú de navegación: se trata de una lista que permite a los usuarios finales navegar a través de las distintas páginas de la aplicación. Este tipo de menú solo está soportado en aplicaciones que utilizan el Tema Universal – 42.</a:t>
            </a:r>
          </a:p>
          <a:p>
            <a:pPr marL="171450" indent="-171450">
              <a:buFont typeface="Arial" panose="020B0604020202020204" pitchFamily="34" charset="0"/>
              <a:buChar char="•"/>
            </a:pPr>
            <a:r>
              <a:rPr lang="es-ES" sz="1100" baseline="0" dirty="0" err="1"/>
              <a:t>Breadcrumbs</a:t>
            </a:r>
            <a:r>
              <a:rPr lang="es-ES" sz="1100" baseline="0" dirty="0"/>
              <a:t>: este modelo de navegación permite a los usuarios navegación con herencia. Un </a:t>
            </a:r>
            <a:r>
              <a:rPr lang="es-ES" sz="1100" baseline="0" dirty="0" err="1"/>
              <a:t>breadcrumb</a:t>
            </a:r>
            <a:r>
              <a:rPr lang="es-ES" sz="1100" baseline="0" dirty="0"/>
              <a:t> es una lista de enlaces con herencia que se pueden mostrar como lista de enlaces o región de </a:t>
            </a:r>
            <a:r>
              <a:rPr lang="es-ES" sz="1100" baseline="0" dirty="0" err="1"/>
              <a:t>breadcrumb</a:t>
            </a:r>
            <a:r>
              <a:rPr lang="es-ES" sz="1100" baseline="0" dirty="0"/>
              <a:t> dependiendo del tema.</a:t>
            </a:r>
          </a:p>
          <a:p>
            <a:pPr marL="171450" indent="-171450">
              <a:buFont typeface="Arial" panose="020B0604020202020204" pitchFamily="34" charset="0"/>
              <a:buChar char="•"/>
            </a:pPr>
            <a:r>
              <a:rPr lang="es-ES" sz="1100" baseline="0" dirty="0"/>
              <a:t>Entradas de la Barra de Navegación: ofrece al usuario final una ruta sencilla para navegar entre páginas de la aplicación. La ubicación de esta barra de navegación dependerá del tema seleccionado, y puede mostrar los enlaces como texto o imágenes. Una entrada de la barra de navegación puede ser una imagen, una imagen seguida del texto o sólo texto.</a:t>
            </a:r>
          </a:p>
          <a:p>
            <a:pPr marL="171450" indent="-171450">
              <a:buFont typeface="Arial" panose="020B0604020202020204" pitchFamily="34" charset="0"/>
              <a:buChar char="•"/>
            </a:pPr>
            <a:r>
              <a:rPr lang="es-ES" sz="1100" baseline="0" dirty="0"/>
              <a:t>Pestañas: constituyen una forma eficiente para que los usuarios naveguen entre páginas de la aplicación. Se pueden generar dos tipos de pestañas: estándar o emparentadas. Un grupo de pestañas estándar establece una página especifica con su número de pagina. Un grupo de pestañas emparentadas funciona como un contenedor que agrupa varias pestañas estándar.</a:t>
            </a:r>
          </a:p>
          <a:p>
            <a:pPr marL="0" indent="0">
              <a:buFont typeface="Arial" panose="020B0604020202020204" pitchFamily="34" charset="0"/>
              <a:buNone/>
            </a:pPr>
            <a:r>
              <a:rPr lang="es-ES" sz="1100" baseline="0" dirty="0"/>
              <a:t>Nota: las pestañas apenas se usan, salvo en aplicaciones más antiguas.</a:t>
            </a:r>
          </a:p>
        </p:txBody>
      </p:sp>
      <p:sp>
        <p:nvSpPr>
          <p:cNvPr id="4" name="Slide Number Placeholder 3"/>
          <p:cNvSpPr>
            <a:spLocks noGrp="1"/>
          </p:cNvSpPr>
          <p:nvPr>
            <p:ph type="sldNum" sz="quarter" idx="5"/>
          </p:nvPr>
        </p:nvSpPr>
        <p:spPr/>
        <p:txBody>
          <a:bodyPr/>
          <a:lstStyle/>
          <a:p>
            <a:fld id="{94CA0F3A-F690-4218-82F5-CECE1ED4036E}" type="slidenum">
              <a:rPr lang="en-GB" smtClean="0"/>
              <a:t>94</a:t>
            </a:fld>
            <a:endParaRPr lang="en-GB"/>
          </a:p>
        </p:txBody>
      </p:sp>
    </p:spTree>
    <p:extLst>
      <p:ext uri="{BB962C8B-B14F-4D97-AF65-F5344CB8AC3E}">
        <p14:creationId xmlns:p14="http://schemas.microsoft.com/office/powerpoint/2010/main" val="19161357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When you build a database application, you can include different types of navigation controls. The available navigation option depend upon the application theme. Common navigation controls include tabs, lists (including navigation menus), breadcrumbs, navigation bar entries, and branches. </a:t>
            </a:r>
            <a:endParaRPr lang="en-US" baseline="0" dirty="0"/>
          </a:p>
          <a:p>
            <a:pPr lvl="1">
              <a:buFont typeface="Arial" pitchFamily="34" charset="0"/>
              <a:buChar char="•"/>
            </a:pPr>
            <a:r>
              <a:rPr lang="en-US" b="1" baseline="0" dirty="0"/>
              <a:t>Lists</a:t>
            </a:r>
            <a:r>
              <a:rPr lang="en-US" baseline="0" dirty="0"/>
              <a:t>: </a:t>
            </a:r>
            <a:r>
              <a:rPr lang="en-US" sz="1050" b="0" i="0" kern="1200" dirty="0">
                <a:solidFill>
                  <a:schemeClr val="tx1"/>
                </a:solidFill>
                <a:latin typeface="+mn-lt"/>
                <a:ea typeface="+mn-ea"/>
                <a:cs typeface="+mn-cs"/>
              </a:rPr>
              <a:t>A list is a shared collection of links. You control the appearance of a list through list templates. Each list element has a display condition that enables you to control when it displays.</a:t>
            </a:r>
          </a:p>
          <a:p>
            <a:pPr lvl="1">
              <a:buFont typeface="Arial" pitchFamily="34" charset="0"/>
              <a:buChar char="•"/>
            </a:pPr>
            <a:r>
              <a:rPr lang="en-US" sz="1050" b="1" i="0" kern="1200" baseline="0" dirty="0">
                <a:solidFill>
                  <a:schemeClr val="tx1"/>
                </a:solidFill>
                <a:latin typeface="+mn-lt"/>
                <a:ea typeface="+mn-ea"/>
                <a:cs typeface="+mn-cs"/>
              </a:rPr>
              <a:t>Navigation Menu</a:t>
            </a:r>
            <a:r>
              <a:rPr lang="en-US" sz="1050" b="0" i="0" kern="1200" baseline="0" dirty="0">
                <a:solidFill>
                  <a:schemeClr val="tx1"/>
                </a:solidFill>
                <a:latin typeface="+mn-lt"/>
                <a:ea typeface="+mn-ea"/>
                <a:cs typeface="+mn-cs"/>
              </a:rPr>
              <a:t>: </a:t>
            </a:r>
            <a:r>
              <a:rPr lang="en-US" sz="1050" b="0" i="0" kern="1200" dirty="0">
                <a:solidFill>
                  <a:schemeClr val="tx1"/>
                </a:solidFill>
                <a:latin typeface="+mn-lt"/>
                <a:ea typeface="+mn-ea"/>
                <a:cs typeface="+mn-cs"/>
              </a:rPr>
              <a:t>A navigation menu is a list links that enables users to navigate the pages in an application. Navigation menus are only supported in applications using the </a:t>
            </a:r>
            <a:r>
              <a:rPr lang="en-US" sz="1050" b="0" i="1" kern="1200" dirty="0">
                <a:solidFill>
                  <a:schemeClr val="tx1"/>
                </a:solidFill>
                <a:latin typeface="+mn-lt"/>
                <a:ea typeface="+mn-ea"/>
                <a:cs typeface="+mn-cs"/>
              </a:rPr>
              <a:t>Universal Theme - 42</a:t>
            </a:r>
            <a:r>
              <a:rPr lang="en-US" sz="1050" b="0" i="0" kern="1200" dirty="0">
                <a:solidFill>
                  <a:schemeClr val="tx1"/>
                </a:solidFill>
                <a:latin typeface="+mn-lt"/>
                <a:ea typeface="+mn-ea"/>
                <a:cs typeface="+mn-cs"/>
              </a:rPr>
              <a:t>.</a:t>
            </a:r>
          </a:p>
          <a:p>
            <a:pPr lvl="1">
              <a:buFont typeface="Arial" pitchFamily="34" charset="0"/>
              <a:buChar char="•"/>
            </a:pPr>
            <a:r>
              <a:rPr lang="en-US" sz="1050" b="1" i="0" kern="1200" baseline="0" dirty="0">
                <a:solidFill>
                  <a:schemeClr val="tx1"/>
                </a:solidFill>
                <a:latin typeface="+mn-lt"/>
                <a:ea typeface="+mn-ea"/>
                <a:cs typeface="+mn-cs"/>
              </a:rPr>
              <a:t>Breadcrumbs</a:t>
            </a:r>
            <a:r>
              <a:rPr lang="en-US" sz="1050" b="0" i="0" kern="1200" baseline="0" dirty="0">
                <a:solidFill>
                  <a:schemeClr val="tx1"/>
                </a:solidFill>
                <a:latin typeface="+mn-lt"/>
                <a:ea typeface="+mn-ea"/>
                <a:cs typeface="+mn-cs"/>
              </a:rPr>
              <a:t>: </a:t>
            </a:r>
            <a:r>
              <a:rPr lang="en-US" sz="1050" b="0" i="0" kern="1200" dirty="0">
                <a:solidFill>
                  <a:schemeClr val="tx1"/>
                </a:solidFill>
                <a:latin typeface="+mn-lt"/>
                <a:ea typeface="+mn-ea"/>
                <a:cs typeface="+mn-cs"/>
              </a:rPr>
              <a:t>Breadcrumbs provide users with hierarchical navigation. A breadcrumb is a hierarchical list of links that display using templates. You can display a breadcrumb as a list of links or as a breadcrumb path.</a:t>
            </a:r>
          </a:p>
          <a:p>
            <a:pPr lvl="1">
              <a:buFont typeface="Arial" pitchFamily="34" charset="0"/>
              <a:buChar char="•"/>
            </a:pPr>
            <a:r>
              <a:rPr lang="en-US" sz="1050" b="1" i="0" kern="1200" dirty="0">
                <a:solidFill>
                  <a:schemeClr val="tx1"/>
                </a:solidFill>
                <a:latin typeface="+mn-lt"/>
                <a:ea typeface="+mn-ea"/>
                <a:cs typeface="+mn-cs"/>
              </a:rPr>
              <a:t>Navigation Bar List</a:t>
            </a:r>
            <a:r>
              <a:rPr lang="en-US" sz="1050" b="0" i="0" kern="1200" dirty="0">
                <a:solidFill>
                  <a:schemeClr val="tx1"/>
                </a:solidFill>
                <a:latin typeface="+mn-lt"/>
                <a:ea typeface="+mn-ea"/>
                <a:cs typeface="+mn-cs"/>
              </a:rPr>
              <a:t>: Navigation bar entries offer users a simple navigation path for moving between pages in an application. The location of a navigation bar depends upon the associated page template. Navigation bar entries can display as a link from an image or text. A navigation bar entry can be an image, an image with text beneath it, or text.</a:t>
            </a:r>
          </a:p>
          <a:p>
            <a:pPr marL="0" marR="0" lvl="0" indent="0" algn="l" defTabSz="914400" rtl="0" eaLnBrk="1" fontAlgn="auto" latinLnBrk="0" hangingPunct="1">
              <a:lnSpc>
                <a:spcPct val="100000"/>
              </a:lnSpc>
              <a:spcBef>
                <a:spcPts val="600"/>
              </a:spcBef>
              <a:spcAft>
                <a:spcPts val="0"/>
              </a:spcAft>
              <a:buClrTx/>
              <a:buSzTx/>
              <a:buFont typeface="Arial" pitchFamily="34" charset="0"/>
              <a:buNone/>
              <a:tabLst/>
              <a:defRPr/>
            </a:pPr>
            <a:endParaRPr lang="en-US" sz="1150" b="1"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600"/>
              </a:spcBef>
              <a:spcAft>
                <a:spcPts val="0"/>
              </a:spcAft>
              <a:buClrTx/>
              <a:buSzTx/>
              <a:buFont typeface="Arial" pitchFamily="34" charset="0"/>
              <a:buNone/>
              <a:tabLst/>
              <a:defRPr/>
            </a:pPr>
            <a:r>
              <a:rPr lang="en-US" sz="1150" b="1" i="0" kern="1200" dirty="0">
                <a:solidFill>
                  <a:schemeClr val="tx1"/>
                </a:solidFill>
                <a:latin typeface="+mn-lt"/>
                <a:ea typeface="+mn-ea"/>
                <a:cs typeface="+mn-cs"/>
              </a:rPr>
              <a:t>Note</a:t>
            </a:r>
            <a:r>
              <a:rPr lang="en-US" sz="1150" b="0" i="0" kern="1200" dirty="0">
                <a:solidFill>
                  <a:schemeClr val="tx1"/>
                </a:solidFill>
                <a:latin typeface="+mn-lt"/>
                <a:ea typeface="+mn-ea"/>
                <a:cs typeface="+mn-cs"/>
              </a:rPr>
              <a:t>: </a:t>
            </a:r>
            <a:r>
              <a:rPr lang="en-US" sz="1200" b="0" i="0" kern="1200" dirty="0">
                <a:solidFill>
                  <a:schemeClr val="tx1"/>
                </a:solidFill>
                <a:latin typeface="+mn-lt"/>
                <a:ea typeface="+mn-ea"/>
                <a:cs typeface="+mn-cs"/>
              </a:rPr>
              <a:t>Tabs are an effective way to navigate users between pages in an application. </a:t>
            </a:r>
            <a:r>
              <a:rPr lang="en-IN" sz="1150" b="0" i="0" u="none" strike="noStrike" kern="1200" dirty="0">
                <a:solidFill>
                  <a:schemeClr val="tx1"/>
                </a:solidFill>
                <a:effectLst/>
                <a:latin typeface="+mn-lt"/>
                <a:ea typeface="+mn-ea"/>
                <a:cs typeface="+mn-cs"/>
              </a:rPr>
              <a:t>Tabs only appear if the associated application uses an older theme. In new themes, Tabs have been replaced with Navigation Menu.</a:t>
            </a:r>
            <a:br>
              <a:rPr lang="en-US" sz="1150" b="0" i="0" kern="1200" dirty="0">
                <a:solidFill>
                  <a:schemeClr val="tx1"/>
                </a:solidFill>
                <a:latin typeface="+mn-lt"/>
                <a:ea typeface="+mn-ea"/>
                <a:cs typeface="+mn-cs"/>
              </a:rPr>
            </a:br>
            <a:endParaRPr lang="en-US" baseline="0" dirty="0"/>
          </a:p>
        </p:txBody>
      </p:sp>
      <p:sp>
        <p:nvSpPr>
          <p:cNvPr id="4" name="Slide Number Placeholder 3"/>
          <p:cNvSpPr>
            <a:spLocks noGrp="1"/>
          </p:cNvSpPr>
          <p:nvPr>
            <p:ph type="sldNum" sz="quarter" idx="5"/>
          </p:nvPr>
        </p:nvSpPr>
        <p:spPr/>
        <p:txBody>
          <a:bodyPr/>
          <a:lstStyle/>
          <a:p>
            <a:fld id="{94CA0F3A-F690-4218-82F5-CECE1ED4036E}" type="slidenum">
              <a:rPr lang="en-GB" smtClean="0"/>
              <a:t>95</a:t>
            </a:fld>
            <a:endParaRPr lang="en-GB"/>
          </a:p>
        </p:txBody>
      </p:sp>
    </p:spTree>
    <p:extLst>
      <p:ext uri="{BB962C8B-B14F-4D97-AF65-F5344CB8AC3E}">
        <p14:creationId xmlns:p14="http://schemas.microsoft.com/office/powerpoint/2010/main" val="66037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A list is a shared collection of links, each link is called a list entry. You add a list to a page by creating a region and specifying the region type as List. You control the appearance of a list through list templates. For example, you can create static list that functions as navigation using the template Vertical Unordered List with Bullets. </a:t>
            </a:r>
          </a:p>
          <a:p>
            <a:r>
              <a:rPr lang="en-US" baseline="0" dirty="0"/>
              <a:t>Oracle Application Express supports two types of lists:</a:t>
            </a:r>
          </a:p>
          <a:p>
            <a:pPr lvl="1">
              <a:buFont typeface="Arial" pitchFamily="34" charset="0"/>
              <a:buChar char="•"/>
            </a:pPr>
            <a:r>
              <a:rPr lang="en-US" baseline="0" dirty="0"/>
              <a:t>Static Lists: When you create a static list you define a list entry label and a target (either a page or URL). You can add list entries when you create the list (creating from scratch), by copying existing entries, or by adding the list entries. You can control when list entries display by defining display conditions.</a:t>
            </a:r>
          </a:p>
          <a:p>
            <a:pPr lvl="1">
              <a:buFont typeface="Arial" pitchFamily="34" charset="0"/>
              <a:buChar char="•"/>
            </a:pPr>
            <a:r>
              <a:rPr lang="en-US" baseline="0" dirty="0"/>
              <a:t>Dynamic Lists: Dynamic lists are based on a SQL query or a PL/SQL function executed at runtime. A dynamic list enables you to dynamically create styled list items that support mobile frameworks.</a:t>
            </a:r>
          </a:p>
          <a:p>
            <a:pPr lvl="0">
              <a:buFontTx/>
              <a:buNone/>
            </a:pPr>
            <a:r>
              <a:rPr lang="en-US" dirty="0"/>
              <a:t>To access the Lists page, perform the following steps:</a:t>
            </a:r>
          </a:p>
          <a:p>
            <a:pPr marL="457200" lvl="1" indent="-228600">
              <a:buFont typeface="+mj-lt"/>
              <a:buAutoNum type="arabicPeriod"/>
            </a:pPr>
            <a:r>
              <a:rPr lang="en-US" dirty="0"/>
              <a:t>Navigate to your application home page and then click </a:t>
            </a:r>
            <a:r>
              <a:rPr lang="en-US" b="1" dirty="0"/>
              <a:t>Shared Components</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Under</a:t>
            </a:r>
            <a:r>
              <a:rPr lang="en-US" baseline="0" dirty="0"/>
              <a:t> Navigation, click </a:t>
            </a:r>
            <a:r>
              <a:rPr lang="en-US" b="1" baseline="0" dirty="0"/>
              <a:t>Lists</a:t>
            </a:r>
            <a:r>
              <a:rPr lang="en-US" baseline="0" dirty="0"/>
              <a:t>. The Lists page is displayed.  You see any existing lists under the Lists tab. The list definition displays a specific type of page item, such as progress bars, sidebar, bullet navigation list, or navigation menu. You can now either create a new list or copy a list. </a:t>
            </a:r>
            <a:br>
              <a:rPr lang="en-US" baseline="0" dirty="0"/>
            </a:br>
            <a:r>
              <a:rPr lang="en-US" baseline="0" dirty="0"/>
              <a:t>You can also invoke the Create List wizard in Page Designer. You learn how to create lists later in the next slide.</a:t>
            </a:r>
            <a:endParaRPr lang="en-US" dirty="0"/>
          </a:p>
          <a:p>
            <a:pPr marL="0" marR="0" lvl="0" indent="0" algn="l" defTabSz="914400" rtl="0" eaLnBrk="1" fontAlgn="auto" latinLnBrk="0" hangingPunct="1">
              <a:lnSpc>
                <a:spcPct val="100000"/>
              </a:lnSpc>
              <a:spcBef>
                <a:spcPts val="600"/>
              </a:spcBef>
              <a:spcAft>
                <a:spcPts val="0"/>
              </a:spcAft>
              <a:buClrTx/>
              <a:buSzTx/>
              <a:buFont typeface="+mj-lt"/>
              <a:buNone/>
              <a:tabLst/>
              <a:defRPr/>
            </a:pPr>
            <a:r>
              <a:rPr lang="en-IN" sz="1100" b="0" i="0" u="none" strike="noStrike" kern="1200" dirty="0">
                <a:solidFill>
                  <a:schemeClr val="tx1"/>
                </a:solidFill>
                <a:effectLst/>
                <a:latin typeface="+mn-lt"/>
                <a:ea typeface="+mn-ea"/>
                <a:cs typeface="+mn-cs"/>
              </a:rPr>
              <a:t>You can control how a list displays through templates.</a:t>
            </a:r>
            <a:endParaRPr lang="en-US" baseline="0" dirty="0"/>
          </a:p>
          <a:p>
            <a:pPr lvl="2">
              <a:buFont typeface="Times New Roman" pitchFamily="18" charset="0"/>
              <a:buNone/>
            </a:pPr>
            <a:endParaRPr lang="en-US" baseline="0" dirty="0"/>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96</a:t>
            </a:fld>
            <a:endParaRPr lang="en-GB"/>
          </a:p>
        </p:txBody>
      </p:sp>
    </p:spTree>
    <p:extLst>
      <p:ext uri="{BB962C8B-B14F-4D97-AF65-F5344CB8AC3E}">
        <p14:creationId xmlns:p14="http://schemas.microsoft.com/office/powerpoint/2010/main" val="20461878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b="0" i="0" kern="1200" dirty="0">
                <a:solidFill>
                  <a:schemeClr val="tx1"/>
                </a:solidFill>
                <a:latin typeface="+mn-lt"/>
                <a:ea typeface="+mn-ea"/>
                <a:cs typeface="+mn-cs"/>
              </a:rPr>
              <a:t>In the slide, you see Sample Database Application that includes a navigation menu</a:t>
            </a:r>
            <a:r>
              <a:rPr lang="en-US" sz="1100" b="0" i="0" kern="1200" baseline="0" dirty="0">
                <a:solidFill>
                  <a:schemeClr val="tx1"/>
                </a:solidFill>
                <a:latin typeface="+mn-lt"/>
                <a:ea typeface="+mn-ea"/>
                <a:cs typeface="+mn-cs"/>
              </a:rPr>
              <a:t> that displays in a sidebar.</a:t>
            </a:r>
          </a:p>
          <a:p>
            <a:r>
              <a:rPr lang="en-US" sz="1100" b="0" i="0" kern="1200" dirty="0">
                <a:solidFill>
                  <a:schemeClr val="tx1"/>
                </a:solidFill>
                <a:latin typeface="+mn-lt"/>
                <a:ea typeface="+mn-ea"/>
                <a:cs typeface="+mn-cs"/>
              </a:rPr>
              <a:t>Universal Theme provides navigation support through the creation of navigation menus. </a:t>
            </a:r>
            <a:r>
              <a:rPr lang="en-IN" sz="1100" b="0" i="0" u="none" strike="noStrike" kern="1200" dirty="0">
                <a:solidFill>
                  <a:schemeClr val="tx1"/>
                </a:solidFill>
                <a:effectLst/>
                <a:latin typeface="+mn-lt"/>
                <a:ea typeface="+mn-ea"/>
                <a:cs typeface="+mn-cs"/>
              </a:rPr>
              <a:t>A </a:t>
            </a:r>
            <a:r>
              <a:rPr lang="en-IN" sz="1100" b="1" i="0" u="none" strike="noStrike" kern="1200" dirty="0">
                <a:solidFill>
                  <a:schemeClr val="tx1"/>
                </a:solidFill>
                <a:effectLst/>
                <a:latin typeface="+mn-lt"/>
                <a:ea typeface="+mn-ea"/>
                <a:cs typeface="+mn-cs"/>
              </a:rPr>
              <a:t>navigation menu</a:t>
            </a:r>
            <a:r>
              <a:rPr lang="en-IN" sz="1100" b="0" i="0" u="none" strike="noStrike" kern="1200" dirty="0">
                <a:solidFill>
                  <a:schemeClr val="tx1"/>
                </a:solidFill>
                <a:effectLst/>
                <a:latin typeface="+mn-lt"/>
                <a:ea typeface="+mn-ea"/>
                <a:cs typeface="+mn-cs"/>
              </a:rPr>
              <a:t> is a list with hierarchical list entries. When you create an application, the Create Application Wizard automatically creates a navigation menu for you and populates it with list entries linking to the application pages you have created. </a:t>
            </a:r>
          </a:p>
          <a:p>
            <a:endParaRPr lang="en-US" sz="1100" b="0" i="0" kern="1200" dirty="0">
              <a:solidFill>
                <a:schemeClr val="tx1"/>
              </a:solidFill>
              <a:latin typeface="+mn-lt"/>
              <a:ea typeface="+mn-ea"/>
              <a:cs typeface="+mn-cs"/>
            </a:endParaRPr>
          </a:p>
          <a:p>
            <a:r>
              <a:rPr lang="en-US" sz="1100" b="0" i="0" kern="1200" dirty="0">
                <a:solidFill>
                  <a:schemeClr val="tx1"/>
                </a:solidFill>
                <a:latin typeface="+mn-lt"/>
                <a:ea typeface="+mn-ea"/>
                <a:cs typeface="+mn-cs"/>
              </a:rPr>
              <a:t>Navigation menus support the creation of hierarchical sub-menus. You can render a navigation menus either at the top of the page as tabs or as a side bar (as shown in the previous example). Navigation menus displaying as a side bar are responsive. Based on the available space, the navigation bar displays a full menu or collapses to a narrow icon bar. Side navigation menus are controlled by the theme and user interface level. </a:t>
            </a:r>
            <a:r>
              <a:rPr lang="en-IN" sz="1100" b="0" i="0" u="none" strike="noStrike" kern="1200" dirty="0">
                <a:solidFill>
                  <a:schemeClr val="tx1"/>
                </a:solidFill>
                <a:effectLst/>
                <a:latin typeface="+mn-lt"/>
                <a:ea typeface="+mn-ea"/>
                <a:cs typeface="+mn-cs"/>
              </a:rPr>
              <a:t>You can change how and where a navigation menu displays by editing the application User Interface Details.</a:t>
            </a:r>
          </a:p>
          <a:p>
            <a:endParaRPr lang="en-IN" sz="1100" b="0" i="0" u="none" strike="noStrike" kern="1200" dirty="0">
              <a:solidFill>
                <a:schemeClr val="tx1"/>
              </a:solidFill>
              <a:effectLst/>
              <a:latin typeface="+mn-lt"/>
              <a:ea typeface="+mn-ea"/>
              <a:cs typeface="+mn-cs"/>
            </a:endParaRPr>
          </a:p>
          <a:p>
            <a:r>
              <a:rPr lang="en-US" baseline="0" dirty="0"/>
              <a:t>The slide shows steps to access Navigation Menu in your application:</a:t>
            </a:r>
          </a:p>
          <a:p>
            <a:pPr marL="457200" lvl="1" indent="-228600">
              <a:buFont typeface="+mj-lt"/>
              <a:buAutoNum type="arabicPeriod"/>
            </a:pPr>
            <a:r>
              <a:rPr lang="en-US" baseline="0" dirty="0"/>
              <a:t>Navigate to the application home page.</a:t>
            </a:r>
          </a:p>
          <a:p>
            <a:pPr marL="457200" lvl="1" indent="-228600">
              <a:buFont typeface="+mj-lt"/>
              <a:buAutoNum type="arabicPeriod"/>
            </a:pPr>
            <a:r>
              <a:rPr lang="en-US" baseline="0" dirty="0"/>
              <a:t>Click </a:t>
            </a:r>
            <a:r>
              <a:rPr lang="en-US" b="1" baseline="0" dirty="0"/>
              <a:t>Shared Components </a:t>
            </a:r>
            <a:r>
              <a:rPr lang="en-US" baseline="0" dirty="0"/>
              <a:t>icon on the application’s home page</a:t>
            </a:r>
          </a:p>
          <a:p>
            <a:pPr marL="457200" lvl="1" indent="-228600">
              <a:buFont typeface="+mj-lt"/>
              <a:buAutoNum type="arabicPeriod"/>
            </a:pPr>
            <a:r>
              <a:rPr lang="en-US" baseline="0" dirty="0"/>
              <a:t>Locate </a:t>
            </a:r>
            <a:r>
              <a:rPr lang="en-US" b="1" baseline="0" dirty="0"/>
              <a:t>Navigation</a:t>
            </a:r>
            <a:r>
              <a:rPr lang="en-US" baseline="0" dirty="0"/>
              <a:t> and click </a:t>
            </a:r>
            <a:r>
              <a:rPr lang="en-US" b="1" baseline="0" dirty="0"/>
              <a:t>Navigation Menu</a:t>
            </a:r>
            <a:r>
              <a:rPr lang="en-US" baseline="0" dirty="0"/>
              <a:t>.</a:t>
            </a:r>
          </a:p>
          <a:p>
            <a:r>
              <a:rPr lang="en-IN" sz="1100" b="0" i="0" u="none" strike="noStrike" kern="1200" dirty="0">
                <a:solidFill>
                  <a:schemeClr val="tx1"/>
                </a:solidFill>
                <a:effectLst/>
                <a:latin typeface="+mn-lt"/>
                <a:ea typeface="+mn-ea"/>
                <a:cs typeface="+mn-cs"/>
              </a:rPr>
              <a:t>You can access Navigation menus in Shared Components in the Navigation region in either of the following two ways:</a:t>
            </a:r>
          </a:p>
          <a:p>
            <a:pPr marL="171450" indent="-171450">
              <a:buFont typeface="Arial" panose="020B0604020202020204" pitchFamily="34" charset="0"/>
              <a:buChar char="•"/>
            </a:pPr>
            <a:r>
              <a:rPr lang="en-IN" sz="1100" b="0" i="0" u="none" strike="noStrike" kern="1200" dirty="0">
                <a:solidFill>
                  <a:schemeClr val="tx1"/>
                </a:solidFill>
                <a:effectLst/>
                <a:latin typeface="+mn-lt"/>
                <a:ea typeface="+mn-ea"/>
                <a:cs typeface="+mn-cs"/>
              </a:rPr>
              <a:t>Select the application and then click </a:t>
            </a:r>
            <a:r>
              <a:rPr lang="en-IN" sz="1100" b="1" i="0" u="none" strike="noStrike" kern="1200" dirty="0">
                <a:solidFill>
                  <a:schemeClr val="tx1"/>
                </a:solidFill>
                <a:effectLst/>
                <a:latin typeface="+mn-lt"/>
                <a:ea typeface="+mn-ea"/>
                <a:cs typeface="+mn-cs"/>
              </a:rPr>
              <a:t>Shared Components</a:t>
            </a:r>
            <a:r>
              <a:rPr lang="en-IN" sz="1100" b="0" i="0" u="none" strike="noStrike" kern="1200" dirty="0">
                <a:solidFill>
                  <a:schemeClr val="tx1"/>
                </a:solidFill>
                <a:effectLst/>
                <a:latin typeface="+mn-lt"/>
                <a:ea typeface="+mn-ea"/>
                <a:cs typeface="+mn-cs"/>
              </a:rPr>
              <a:t>. Under the Navigation region, select </a:t>
            </a:r>
            <a:r>
              <a:rPr lang="en-IN" sz="1100" b="1" i="0" u="none" strike="noStrike" kern="1200" dirty="0">
                <a:solidFill>
                  <a:schemeClr val="tx1"/>
                </a:solidFill>
                <a:effectLst/>
                <a:latin typeface="+mn-lt"/>
                <a:ea typeface="+mn-ea"/>
                <a:cs typeface="+mn-cs"/>
              </a:rPr>
              <a:t>Navigation Menu</a:t>
            </a:r>
            <a:r>
              <a:rPr lang="en-IN" sz="1100" b="0" i="0" u="none" strike="noStrike" kern="1200" dirty="0">
                <a:solidFill>
                  <a:schemeClr val="tx1"/>
                </a:solidFill>
                <a:effectLst/>
                <a:latin typeface="+mn-lt"/>
                <a:ea typeface="+mn-ea"/>
                <a:cs typeface="+mn-cs"/>
              </a:rPr>
              <a:t>.</a:t>
            </a:r>
          </a:p>
          <a:p>
            <a:pPr marL="171450" indent="-171450">
              <a:buFont typeface="Arial" panose="020B0604020202020204" pitchFamily="34" charset="0"/>
              <a:buChar char="•"/>
            </a:pPr>
            <a:r>
              <a:rPr lang="en-IN" sz="1100" b="0" i="0" u="none" strike="noStrike" kern="1200" dirty="0">
                <a:solidFill>
                  <a:schemeClr val="tx1"/>
                </a:solidFill>
                <a:effectLst/>
                <a:latin typeface="+mn-lt"/>
                <a:ea typeface="+mn-ea"/>
                <a:cs typeface="+mn-cs"/>
              </a:rPr>
              <a:t>Select the application and then click </a:t>
            </a:r>
            <a:r>
              <a:rPr lang="en-IN" sz="1100" b="1" i="0" u="none" strike="noStrike" kern="1200" dirty="0">
                <a:solidFill>
                  <a:schemeClr val="tx1"/>
                </a:solidFill>
                <a:effectLst/>
                <a:latin typeface="+mn-lt"/>
                <a:ea typeface="+mn-ea"/>
                <a:cs typeface="+mn-cs"/>
              </a:rPr>
              <a:t>Shared Components</a:t>
            </a:r>
            <a:r>
              <a:rPr lang="en-IN" sz="1100" b="0" i="0" u="none" strike="noStrike" kern="1200" dirty="0">
                <a:solidFill>
                  <a:schemeClr val="tx1"/>
                </a:solidFill>
                <a:effectLst/>
                <a:latin typeface="+mn-lt"/>
                <a:ea typeface="+mn-ea"/>
                <a:cs typeface="+mn-cs"/>
              </a:rPr>
              <a:t>. Under the Navigation region, select </a:t>
            </a:r>
            <a:r>
              <a:rPr lang="en-IN" sz="1100" b="1" i="0" u="none" strike="noStrike" kern="1200" dirty="0">
                <a:solidFill>
                  <a:schemeClr val="tx1"/>
                </a:solidFill>
                <a:effectLst/>
                <a:latin typeface="+mn-lt"/>
                <a:ea typeface="+mn-ea"/>
                <a:cs typeface="+mn-cs"/>
              </a:rPr>
              <a:t>Lists</a:t>
            </a:r>
            <a:r>
              <a:rPr lang="en-IN" sz="1100" b="0" i="0" u="none" strike="noStrike" kern="1200" dirty="0">
                <a:solidFill>
                  <a:schemeClr val="tx1"/>
                </a:solidFill>
                <a:effectLst/>
                <a:latin typeface="+mn-lt"/>
                <a:ea typeface="+mn-ea"/>
                <a:cs typeface="+mn-cs"/>
              </a:rPr>
              <a:t>.</a:t>
            </a:r>
          </a:p>
          <a:p>
            <a:pPr marL="0" lvl="0" indent="0">
              <a:buFont typeface="+mj-lt"/>
              <a:buNone/>
            </a:pPr>
            <a:endParaRPr lang="en-US" b="1" baseline="0" dirty="0"/>
          </a:p>
          <a:p>
            <a:pPr marL="0" lvl="0" indent="0">
              <a:buFont typeface="+mj-lt"/>
              <a:buNone/>
            </a:pPr>
            <a:r>
              <a:rPr lang="en-US" b="1" baseline="0" dirty="0"/>
              <a:t>Note</a:t>
            </a:r>
            <a:r>
              <a:rPr lang="en-US" baseline="0" dirty="0"/>
              <a:t>: </a:t>
            </a:r>
            <a:r>
              <a:rPr lang="en-IN" sz="1100" b="0" i="0" u="none" strike="noStrike" kern="1200" dirty="0">
                <a:solidFill>
                  <a:schemeClr val="tx1"/>
                </a:solidFill>
                <a:effectLst/>
                <a:latin typeface="+mn-lt"/>
                <a:ea typeface="+mn-ea"/>
                <a:cs typeface="+mn-cs"/>
              </a:rPr>
              <a:t>You can switch from a theme using tabs to a theme using navigation menus if the existing application used one level of tabs was used. If an existing applications uses two levels of tabs, you must convert it to one level before changing the theme.</a:t>
            </a:r>
            <a:endParaRPr lang="en-US" baseline="0" dirty="0"/>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97</a:t>
            </a:fld>
            <a:endParaRPr lang="en-GB"/>
          </a:p>
        </p:txBody>
      </p:sp>
    </p:spTree>
    <p:extLst>
      <p:ext uri="{BB962C8B-B14F-4D97-AF65-F5344CB8AC3E}">
        <p14:creationId xmlns:p14="http://schemas.microsoft.com/office/powerpoint/2010/main" val="21653990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ruta de exploración o </a:t>
            </a:r>
            <a:r>
              <a:rPr lang="es-ES" dirty="0" err="1"/>
              <a:t>breadcrumb</a:t>
            </a:r>
            <a:r>
              <a:rPr lang="es-ES" dirty="0"/>
              <a:t> es una lista jerárquica de enlaces que indica dónde se encuentra el usuario dentro de la aplicación desde una perspectiva jerárquica. Los usuarios pueden hacer clic en un enlace de ruta de navegación específico para ver la página al instante. Utiliza </a:t>
            </a:r>
            <a:r>
              <a:rPr lang="es-ES" dirty="0" err="1"/>
              <a:t>breadcrumb</a:t>
            </a:r>
            <a:r>
              <a:rPr lang="es-ES" dirty="0"/>
              <a:t> como segundo nivel de navegación en la parte superior de cada página, complementando otros elementos de la interfaz de usuario, como pestañas y listas.</a:t>
            </a:r>
          </a:p>
          <a:p>
            <a:r>
              <a:rPr lang="es-ES" dirty="0"/>
              <a:t>Los </a:t>
            </a:r>
            <a:r>
              <a:rPr lang="es-ES" dirty="0" err="1"/>
              <a:t>Breadcrumbs</a:t>
            </a:r>
            <a:r>
              <a:rPr lang="es-ES" dirty="0"/>
              <a:t> se pueden mostrar en una página agregando una región de </a:t>
            </a:r>
            <a:r>
              <a:rPr lang="en-US" sz="1200" b="0" i="0" kern="1200" dirty="0">
                <a:solidFill>
                  <a:schemeClr val="tx1"/>
                </a:solidFill>
                <a:latin typeface="+mn-lt"/>
                <a:ea typeface="+mn-ea"/>
                <a:cs typeface="+mn-cs"/>
              </a:rPr>
              <a:t>breadcrumb</a:t>
            </a:r>
            <a:r>
              <a:rPr lang="es-ES" dirty="0"/>
              <a:t> utilizando el asistente de creación de regiones. Puede definir una región de </a:t>
            </a:r>
            <a:r>
              <a:rPr lang="es-ES" dirty="0" err="1"/>
              <a:t>Breadcrumb</a:t>
            </a:r>
            <a:r>
              <a:rPr lang="es-ES" dirty="0"/>
              <a:t> en la página global para que aparezca en todas las páginas o en cada página individualmente. También se puede definir condiciones para excluir la región de páginas específicas donde no se mostrarán.</a:t>
            </a:r>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98</a:t>
            </a:fld>
            <a:endParaRPr lang="en-GB"/>
          </a:p>
        </p:txBody>
      </p:sp>
    </p:spTree>
    <p:extLst>
      <p:ext uri="{BB962C8B-B14F-4D97-AF65-F5344CB8AC3E}">
        <p14:creationId xmlns:p14="http://schemas.microsoft.com/office/powerpoint/2010/main" val="16836956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100" b="0" i="0" kern="1200" dirty="0">
                <a:solidFill>
                  <a:schemeClr val="tx1"/>
                </a:solidFill>
                <a:latin typeface="+mn-lt"/>
                <a:ea typeface="+mn-ea"/>
                <a:cs typeface="+mn-cs"/>
              </a:rPr>
              <a:t>Las entradas de la barra de navegación ofrecen una manera fácil de mover a los usuarios entre las páginas de una aplicación. Una entrada de navegación le permite mostrar un enlace desde una imagen o texto. Por ejemplo, es posible que desee agregar entradas de la barra de navegación para acceder a las páginas de Ayuda y Comentarios en su aplicación. Una entrada de la barra de navegación puede ser una imagen, texto o una imagen con texto debajo. Debe proporcionar las imágenes y el texto para usar en las entradas de la barra de navegación.</a:t>
            </a:r>
          </a:p>
          <a:p>
            <a:r>
              <a:rPr lang="es-ES" sz="1100" b="0" i="0" kern="1200" dirty="0">
                <a:solidFill>
                  <a:schemeClr val="tx1"/>
                </a:solidFill>
                <a:latin typeface="+mn-lt"/>
                <a:ea typeface="+mn-ea"/>
                <a:cs typeface="+mn-cs"/>
              </a:rPr>
              <a:t>Una aplicación solo puede tener una barra de navegación. La plantilla de página asociada determina la ubicación de una barra de navegación. Las barras de navegación son diferentes de otros componentes compartidos en que no necesita hacer referencia a ellas página por página. Si la plantilla de su página incluye la cadena de sustitución #NAVIGATION_BAR#, el motor de </a:t>
            </a:r>
            <a:r>
              <a:rPr lang="es-ES" sz="1100" b="0" i="0" kern="1200" dirty="0" err="1">
                <a:solidFill>
                  <a:schemeClr val="tx1"/>
                </a:solidFill>
                <a:latin typeface="+mn-lt"/>
                <a:ea typeface="+mn-ea"/>
                <a:cs typeface="+mn-cs"/>
              </a:rPr>
              <a:t>Application</a:t>
            </a:r>
            <a:r>
              <a:rPr lang="es-ES" sz="1100" b="0" i="0" kern="1200" dirty="0">
                <a:solidFill>
                  <a:schemeClr val="tx1"/>
                </a:solidFill>
                <a:latin typeface="+mn-lt"/>
                <a:ea typeface="+mn-ea"/>
                <a:cs typeface="+mn-cs"/>
              </a:rPr>
              <a:t> Express incluye automáticamente las barras de navegación definidas cuando presenta la página.</a:t>
            </a:r>
          </a:p>
        </p:txBody>
      </p:sp>
      <p:sp>
        <p:nvSpPr>
          <p:cNvPr id="4" name="Slide Number Placeholder 3"/>
          <p:cNvSpPr>
            <a:spLocks noGrp="1"/>
          </p:cNvSpPr>
          <p:nvPr>
            <p:ph type="sldNum" sz="quarter" idx="5"/>
          </p:nvPr>
        </p:nvSpPr>
        <p:spPr/>
        <p:txBody>
          <a:bodyPr/>
          <a:lstStyle/>
          <a:p>
            <a:fld id="{94CA0F3A-F690-4218-82F5-CECE1ED4036E}" type="slidenum">
              <a:rPr lang="en-GB" smtClean="0"/>
              <a:t>99</a:t>
            </a:fld>
            <a:endParaRPr lang="en-GB"/>
          </a:p>
        </p:txBody>
      </p:sp>
    </p:spTree>
    <p:extLst>
      <p:ext uri="{BB962C8B-B14F-4D97-AF65-F5344CB8AC3E}">
        <p14:creationId xmlns:p14="http://schemas.microsoft.com/office/powerpoint/2010/main" val="11953095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s-ES" dirty="0"/>
              <a:t>Modificar el Menú de Navegación</a:t>
            </a:r>
          </a:p>
          <a:p>
            <a:pPr marL="228600" indent="-228600">
              <a:buFont typeface="+mj-lt"/>
              <a:buAutoNum type="arabicPeriod"/>
            </a:pPr>
            <a:r>
              <a:rPr lang="es-ES" dirty="0"/>
              <a:t>Modificar </a:t>
            </a:r>
            <a:r>
              <a:rPr lang="es-ES" dirty="0" err="1"/>
              <a:t>Bredcrumb</a:t>
            </a:r>
            <a:endParaRPr lang="es-ES" dirty="0"/>
          </a:p>
          <a:p>
            <a:pPr marL="228600" indent="-228600">
              <a:buFont typeface="+mj-lt"/>
              <a:buAutoNum type="arabicPeriod"/>
            </a:pPr>
            <a:r>
              <a:rPr lang="es-ES" dirty="0"/>
              <a:t>Modificar la Barra de Navegación</a:t>
            </a:r>
          </a:p>
        </p:txBody>
      </p:sp>
      <p:sp>
        <p:nvSpPr>
          <p:cNvPr id="4" name="Slide Number Placeholder 3"/>
          <p:cNvSpPr>
            <a:spLocks noGrp="1"/>
          </p:cNvSpPr>
          <p:nvPr>
            <p:ph type="sldNum" sz="quarter" idx="5"/>
          </p:nvPr>
        </p:nvSpPr>
        <p:spPr/>
        <p:txBody>
          <a:bodyPr/>
          <a:lstStyle/>
          <a:p>
            <a:fld id="{94CA0F3A-F690-4218-82F5-CECE1ED4036E}" type="slidenum">
              <a:rPr lang="en-GB" smtClean="0"/>
              <a:t>100</a:t>
            </a:fld>
            <a:endParaRPr lang="en-GB"/>
          </a:p>
        </p:txBody>
      </p:sp>
    </p:spTree>
    <p:extLst>
      <p:ext uri="{BB962C8B-B14F-4D97-AF65-F5344CB8AC3E}">
        <p14:creationId xmlns:p14="http://schemas.microsoft.com/office/powerpoint/2010/main" val="2867817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4A83F8D-4130-4AAA-AA20-6A5978FC8615}"/>
              </a:ext>
            </a:extLst>
          </p:cNvPr>
          <p:cNvSpPr>
            <a:spLocks noGrp="1"/>
          </p:cNvSpPr>
          <p:nvPr>
            <p:ph type="body" idx="1"/>
          </p:nvPr>
        </p:nvSpPr>
        <p:spPr/>
        <p:txBody>
          <a:bodyPr/>
          <a:lstStyle/>
          <a:p>
            <a:r>
              <a:rPr lang="es-ES" dirty="0"/>
              <a:t>Oracle APEX se utiliza con frecuencia para crear rápidamente aplicaciones que se necesitan lo antes posible para cumplir con los requisitos comerciales cambiantes y maximizar la ventaja competitiva.</a:t>
            </a:r>
          </a:p>
          <a:p>
            <a:r>
              <a:rPr lang="es-ES" dirty="0"/>
              <a:t>Las organizaciones tienen una enorme acumulación de aplicaciones que requieren para satisfacer las necesidades cambiantes de su negocio y para mantenerse competitivas. Por lo general, estas no son aplicaciones empresariales y pueden ser necesarias solo por un tiempo limitado, pero se necesitan ayer. Los requisitos pueden estar mal definidos y las prioridades comerciales pueden cambiar rápidamente, por lo que las aplicaciones deben ser muy rápidas de construir y fáciles de actualizar según sea necesario.</a:t>
            </a:r>
          </a:p>
          <a:p>
            <a:pPr marL="171450" indent="-171450">
              <a:buFont typeface="Arial" panose="020B0604020202020204" pitchFamily="34" charset="0"/>
              <a:buChar char="•"/>
            </a:pPr>
            <a:r>
              <a:rPr lang="es-ES" b="1" dirty="0"/>
              <a:t>Del Concepto al Prototipo Operativo en minutos:</a:t>
            </a:r>
            <a:r>
              <a:rPr lang="es-ES" dirty="0"/>
              <a:t> puede definir nuevas estructuras de datos, completas y con datos de muestra, utilizando Quick SQL. Quick SQL permite generar scripts SQL basados ​​en una sintaxis simple. Estos scripts se pueden guardar y ejecutar fácilmente dentro de su entorno Oracle APEX para crear tablas de bases de datos, </a:t>
            </a:r>
            <a:r>
              <a:rPr lang="es-ES" dirty="0" err="1"/>
              <a:t>triggers</a:t>
            </a:r>
            <a:r>
              <a:rPr lang="es-ES" dirty="0"/>
              <a:t> y vistas. Luego, usando el Asistente, podemos crear aplicaciones que </a:t>
            </a:r>
            <a:r>
              <a:rPr lang="es-ES" dirty="0" err="1"/>
              <a:t>contenganr</a:t>
            </a:r>
            <a:r>
              <a:rPr lang="es-ES" dirty="0"/>
              <a:t> informes y formularios para las tablas que se definieron. Incluso se puede agregar funcionalidad adicional, como control de acceso, informes de actividad y más, para crear una aplicación con todas las funciones en minutos.</a:t>
            </a:r>
          </a:p>
          <a:p>
            <a:pPr marL="171450" indent="-171450">
              <a:buFont typeface="Arial" panose="020B0604020202020204" pitchFamily="34" charset="0"/>
              <a:buChar char="•"/>
            </a:pPr>
            <a:r>
              <a:rPr lang="es-ES" b="1" dirty="0"/>
              <a:t>Aplicación prácticas de desarrollo Low-</a:t>
            </a:r>
            <a:r>
              <a:rPr lang="es-ES" b="1" dirty="0" err="1"/>
              <a:t>Code</a:t>
            </a:r>
            <a:r>
              <a:rPr lang="es-ES" b="1" dirty="0"/>
              <a:t>:</a:t>
            </a:r>
            <a:r>
              <a:rPr lang="es-ES" dirty="0"/>
              <a:t> los profesionales de TI y los usuarios empresariales expertos en tecnología pueden usar las capacidades de </a:t>
            </a:r>
            <a:r>
              <a:rPr lang="es-ES" dirty="0" err="1"/>
              <a:t>low-code</a:t>
            </a:r>
            <a:r>
              <a:rPr lang="es-ES" dirty="0"/>
              <a:t> dentro de Oracle APEX para crear aplicaciones rápidamente. Oracle APEX es fácil de usar y fácil de aprender. </a:t>
            </a:r>
            <a:r>
              <a:rPr lang="es-ES" dirty="0" err="1"/>
              <a:t>Application</a:t>
            </a:r>
            <a:r>
              <a:rPr lang="es-ES" dirty="0"/>
              <a:t> </a:t>
            </a:r>
            <a:r>
              <a:rPr lang="es-ES" dirty="0" err="1"/>
              <a:t>Builder</a:t>
            </a:r>
            <a:r>
              <a:rPr lang="es-ES" dirty="0"/>
              <a:t> proporciona una rica interfaz intuitiva basada en navegador que lo guía a través de la creación de sus aplicaciones. Los poderosos componentes de Oracle APEX le permiten agregar un alto nivel de funcionalidad a sus aplicaciones con codificación limitada.</a:t>
            </a:r>
          </a:p>
          <a:p>
            <a:pPr marL="171450" indent="-171450">
              <a:buFont typeface="Arial" panose="020B0604020202020204" pitchFamily="34" charset="0"/>
              <a:buChar char="•"/>
            </a:pPr>
            <a:r>
              <a:rPr lang="es-ES" b="1" dirty="0"/>
              <a:t>Desarrollo ágil (Agile):</a:t>
            </a:r>
            <a:r>
              <a:rPr lang="es-ES" dirty="0"/>
              <a:t> el desarrollo con Oracle APEX consiste en iterar rápidamente la aplicación y revisarla con los usuarios finales. Los desarrolladores pueden trabajar fácilmente con los usuarios finales e implementar cambios y solicitudes de mejora, a menudo en tiempo real. APEX es tan rápido para mantener y mejorar las aplicaciones existentes como para construir el primer prototipo.</a:t>
            </a:r>
            <a:endParaRPr lang="en-US" dirty="0"/>
          </a:p>
        </p:txBody>
      </p:sp>
      <p:sp>
        <p:nvSpPr>
          <p:cNvPr id="3" name="Slide Number Placeholder 2">
            <a:extLst>
              <a:ext uri="{FF2B5EF4-FFF2-40B4-BE49-F238E27FC236}">
                <a16:creationId xmlns:a16="http://schemas.microsoft.com/office/drawing/2014/main" id="{A0BCD0EA-8673-428E-8DD0-117C0A879CEB}"/>
              </a:ext>
            </a:extLst>
          </p:cNvPr>
          <p:cNvSpPr>
            <a:spLocks noGrp="1"/>
          </p:cNvSpPr>
          <p:nvPr>
            <p:ph type="sldNum" sz="quarter" idx="5"/>
          </p:nvPr>
        </p:nvSpPr>
        <p:spPr/>
        <p:txBody>
          <a:bodyPr/>
          <a:lstStyle/>
          <a:p>
            <a:fld id="{94CA0F3A-F690-4218-82F5-CECE1ED4036E}" type="slidenum">
              <a:rPr lang="en-GB" smtClean="0"/>
              <a:t>11</a:t>
            </a:fld>
            <a:endParaRPr lang="en-GB"/>
          </a:p>
        </p:txBody>
      </p:sp>
    </p:spTree>
    <p:extLst>
      <p:ext uri="{BB962C8B-B14F-4D97-AF65-F5344CB8AC3E}">
        <p14:creationId xmlns:p14="http://schemas.microsoft.com/office/powerpoint/2010/main" val="4689781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Universal </a:t>
            </a:r>
            <a:r>
              <a:rPr lang="es-ES" baseline="0" dirty="0" err="1"/>
              <a:t>Theme</a:t>
            </a:r>
            <a:r>
              <a:rPr lang="es-ES" baseline="0" dirty="0"/>
              <a:t> es una interfaz de usuario para </a:t>
            </a:r>
            <a:r>
              <a:rPr lang="es-ES" baseline="0" dirty="0" err="1"/>
              <a:t>Application</a:t>
            </a:r>
            <a:r>
              <a:rPr lang="es-ES" baseline="0" dirty="0"/>
              <a:t> Express que permite a los desarrolladores crear aplicaciones web modernas sin requerir un amplio conocimiento de HTML, CSS o JavaScript. Con algunos conocimientos prácticos de </a:t>
            </a:r>
            <a:r>
              <a:rPr lang="es-ES" baseline="0" dirty="0" err="1"/>
              <a:t>Application</a:t>
            </a:r>
            <a:r>
              <a:rPr lang="es-ES" baseline="0" dirty="0"/>
              <a:t> Express, puede usar Universal </a:t>
            </a:r>
            <a:r>
              <a:rPr lang="es-ES" baseline="0" dirty="0" err="1"/>
              <a:t>Theme</a:t>
            </a:r>
            <a:r>
              <a:rPr lang="es-ES" baseline="0" dirty="0"/>
              <a:t> para crear fácilmente una aplicación receptiva que sea altamente accesible, fácilmente personalizable y fácil de mantener.</a:t>
            </a:r>
          </a:p>
          <a:p>
            <a:r>
              <a:rPr lang="es-ES" baseline="0" dirty="0"/>
              <a:t>Cuando crea una nueva aplicación, el Asistente para Crear Aplicación usa el Tema Universal.</a:t>
            </a:r>
          </a:p>
          <a:p>
            <a:r>
              <a:rPr lang="es-ES" baseline="0" dirty="0"/>
              <a:t>El tema universal es un ejemplo de un tema de interfaz de usuario receptivo. El diseño receptivo le permite diseñar páginas web para que el diseño se ajuste al espacio disponible, independientemente del dispositivo en el que se muestre la página (por ejemplo, una computadora de escritorio, una computadora portátil, una tableta o un teléfono inteligente). Al implementar un diseño receptivo, el usuario obtiene la misma experiencia completa que obtendría en pantallas más grandes. En teléfonos inteligentes y tabletas, el diseño puede ajustarse al tamaño del dispositivo específico. Durante este proceso de cambio de tamaño, los elementos cambian de posición, cambian de tamaño o se ocultan. El objetivo del diseño receptivo es presentar todo el contenido esencial de una manera fácil de usar para todos los tamaños de pantalla posibles. Tenga en cuenta que el diseño receptivo no es solo una cuestión de elegir el conjunto correcto de plantillas. Como desarrollador de la aplicación, usted es responsable de usar las plantillas y los componentes disponibles para diseñar una página que sea realmente receptiva.</a:t>
            </a:r>
          </a:p>
          <a:p>
            <a:r>
              <a:rPr lang="es-ES" baseline="0" dirty="0"/>
              <a:t>Nota: jQuery Mobile y la interfaz de usuario de jQuery Mobile utilizada en versiones anteriores han sido canceladas. Si tiene una aplicación móvil existente que utiliza la interfaz de usuario móvil jQuery, debe migrar su aplicación existente al tema universal. Para las aplicaciones que están diseñadas principalmente para su uso en dispositivos de pantalla pequeña, Oracle APEX incluye tres tipos de región: Vista de lista, Informe de alternancia de columna e Informe de reflujo.</a:t>
            </a:r>
          </a:p>
          <a:p>
            <a:r>
              <a:rPr lang="es-ES" baseline="0" dirty="0"/>
              <a:t>Para obtener más información sobre el tema universal, consulte https://apex.oracle.com/ut</a:t>
            </a:r>
            <a:endParaRPr lang="en-US" sz="1100" b="1" i="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94CA0F3A-F690-4218-82F5-CECE1ED4036E}" type="slidenum">
              <a:rPr lang="en-GB" smtClean="0"/>
              <a:t>101</a:t>
            </a:fld>
            <a:endParaRPr lang="en-GB" dirty="0"/>
          </a:p>
        </p:txBody>
      </p:sp>
    </p:spTree>
    <p:extLst>
      <p:ext uri="{BB962C8B-B14F-4D97-AF65-F5344CB8AC3E}">
        <p14:creationId xmlns:p14="http://schemas.microsoft.com/office/powerpoint/2010/main" val="17843351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1"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s-ES" sz="1100" b="0" i="0" kern="1200" dirty="0">
                <a:solidFill>
                  <a:schemeClr val="tx1"/>
                </a:solidFill>
                <a:latin typeface="+mn-lt"/>
                <a:ea typeface="+mn-ea"/>
                <a:cs typeface="+mn-cs"/>
              </a:rPr>
              <a:t>Hay tres aspectos clave del tema universal que lo hacen ideal para el desarrollo de </a:t>
            </a:r>
            <a:r>
              <a:rPr lang="es-ES" sz="1100" b="0" i="0" kern="1200" dirty="0" err="1">
                <a:solidFill>
                  <a:schemeClr val="tx1"/>
                </a:solidFill>
                <a:latin typeface="+mn-lt"/>
                <a:ea typeface="+mn-ea"/>
                <a:cs typeface="+mn-cs"/>
              </a:rPr>
              <a:t>Application</a:t>
            </a:r>
            <a:r>
              <a:rPr lang="es-ES" sz="1100" b="0" i="0" kern="1200" dirty="0">
                <a:solidFill>
                  <a:schemeClr val="tx1"/>
                </a:solidFill>
                <a:latin typeface="+mn-lt"/>
                <a:ea typeface="+mn-ea"/>
                <a:cs typeface="+mn-cs"/>
              </a:rPr>
              <a:t> Express: diseño receptivo, componentes de interfaz de usuario versátiles y personalización fácil.</a:t>
            </a:r>
          </a:p>
          <a:p>
            <a:pPr marL="228600" marR="0" lvl="1"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ES" sz="1100" b="1" i="0" kern="1200" dirty="0">
                <a:solidFill>
                  <a:schemeClr val="tx1"/>
                </a:solidFill>
                <a:latin typeface="+mn-lt"/>
                <a:ea typeface="+mn-ea"/>
                <a:cs typeface="+mn-cs"/>
              </a:rPr>
              <a:t>Diseño </a:t>
            </a:r>
            <a:r>
              <a:rPr lang="es-ES" sz="1100" b="1" i="0" kern="1200" dirty="0" err="1">
                <a:solidFill>
                  <a:schemeClr val="tx1"/>
                </a:solidFill>
                <a:latin typeface="+mn-lt"/>
                <a:ea typeface="+mn-ea"/>
                <a:cs typeface="+mn-cs"/>
              </a:rPr>
              <a:t>responsive</a:t>
            </a:r>
            <a:r>
              <a:rPr lang="es-ES" sz="1100" b="0" i="0" kern="1200" dirty="0">
                <a:solidFill>
                  <a:schemeClr val="tx1"/>
                </a:solidFill>
                <a:latin typeface="+mn-lt"/>
                <a:ea typeface="+mn-ea"/>
                <a:cs typeface="+mn-cs"/>
              </a:rPr>
              <a:t>: Universal </a:t>
            </a:r>
            <a:r>
              <a:rPr lang="es-ES" sz="1100" b="0" i="0" kern="1200" dirty="0" err="1">
                <a:solidFill>
                  <a:schemeClr val="tx1"/>
                </a:solidFill>
                <a:latin typeface="+mn-lt"/>
                <a:ea typeface="+mn-ea"/>
                <a:cs typeface="+mn-cs"/>
              </a:rPr>
              <a:t>Theme</a:t>
            </a:r>
            <a:r>
              <a:rPr lang="es-ES" sz="1100" b="0" i="0" kern="1200" dirty="0">
                <a:solidFill>
                  <a:schemeClr val="tx1"/>
                </a:solidFill>
                <a:latin typeface="+mn-lt"/>
                <a:ea typeface="+mn-ea"/>
                <a:cs typeface="+mn-cs"/>
              </a:rPr>
              <a:t> ha sido diseñado desde el principio para funcionar tan bien en dispositivos de pantalla pequeña (teléfonos, tabletas) como en dispositivos de pantalla más grande (computadoras portátiles, computadoras de escritorio). Esto significa que los componentes de la interfaz de usuario, como formularios, gráficos, informes y más, funcionarán sin problemas en diferentes resoluciones de pantalla, manteniendo la misma funcionalidad o una similar.</a:t>
            </a:r>
          </a:p>
          <a:p>
            <a:pPr marL="685800" marR="0" lvl="2"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ES" sz="1100" b="0" i="0" kern="1200" dirty="0">
                <a:solidFill>
                  <a:schemeClr val="tx1"/>
                </a:solidFill>
                <a:latin typeface="+mn-lt"/>
                <a:ea typeface="+mn-ea"/>
                <a:cs typeface="+mn-cs"/>
              </a:rPr>
              <a:t>Diseños inteligentes: las páginas y pantallas de su aplicación se ajustarán automáticamente para que el renderizado sea la forma más óptima en función del tamaño de su ventana gráfica. Cero esfuerzo requerido.</a:t>
            </a:r>
          </a:p>
          <a:p>
            <a:pPr marL="685800" marR="0" lvl="2"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ES" sz="1100" b="0" i="0" kern="1200" dirty="0">
                <a:solidFill>
                  <a:schemeClr val="tx1"/>
                </a:solidFill>
                <a:latin typeface="+mn-lt"/>
                <a:ea typeface="+mn-ea"/>
                <a:cs typeface="+mn-cs"/>
              </a:rPr>
              <a:t>Compatible con dispositivos móviles: integre fácilmente gestos táctiles o use patrones de interfaz de usuario optimizados para dispositivos móviles para la navegación, diseños de página y muchos otros componentes.</a:t>
            </a:r>
          </a:p>
          <a:p>
            <a:pPr marL="685800" marR="0" lvl="2"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ES" sz="1100" b="0" i="0" kern="1200" dirty="0">
                <a:solidFill>
                  <a:schemeClr val="tx1"/>
                </a:solidFill>
                <a:latin typeface="+mn-lt"/>
                <a:ea typeface="+mn-ea"/>
                <a:cs typeface="+mn-cs"/>
              </a:rPr>
              <a:t>Diseño de cuadrícula: todos los componentes de su página se colocan encima de un sistema de cuadrícula fluido que le brinda un control total del diseño de su página.</a:t>
            </a:r>
          </a:p>
          <a:p>
            <a:pPr marL="228600" marR="0" lvl="1"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ES" sz="1100" b="1" i="0" kern="1200" dirty="0">
                <a:solidFill>
                  <a:schemeClr val="tx1"/>
                </a:solidFill>
                <a:latin typeface="+mn-lt"/>
                <a:ea typeface="+mn-ea"/>
                <a:cs typeface="+mn-cs"/>
              </a:rPr>
              <a:t>Componentes de interfaz de usuario versátiles</a:t>
            </a:r>
            <a:r>
              <a:rPr lang="es-ES" sz="1100" b="0" i="0" kern="1200" dirty="0">
                <a:solidFill>
                  <a:schemeClr val="tx1"/>
                </a:solidFill>
                <a:latin typeface="+mn-lt"/>
                <a:ea typeface="+mn-ea"/>
                <a:cs typeface="+mn-cs"/>
              </a:rPr>
              <a:t>: Universal </a:t>
            </a:r>
            <a:r>
              <a:rPr lang="es-ES" sz="1100" b="0" i="0" kern="1200" dirty="0" err="1">
                <a:solidFill>
                  <a:schemeClr val="tx1"/>
                </a:solidFill>
                <a:latin typeface="+mn-lt"/>
                <a:ea typeface="+mn-ea"/>
                <a:cs typeface="+mn-cs"/>
              </a:rPr>
              <a:t>Theme</a:t>
            </a:r>
            <a:r>
              <a:rPr lang="es-ES" sz="1100" b="0" i="0" kern="1200" dirty="0">
                <a:solidFill>
                  <a:schemeClr val="tx1"/>
                </a:solidFill>
                <a:latin typeface="+mn-lt"/>
                <a:ea typeface="+mn-ea"/>
                <a:cs typeface="+mn-cs"/>
              </a:rPr>
              <a:t> proporciona los componentes / componentes básicos necesarios para crear prácticamente cualquier tipo de interfaz de usuario de aplicaciones empresariales. Desde tarjetas, formularios, menús, pestañas, informes y mucho más, estos componentes se han desarrollado con las mejores prácticas siguiendo patrones de IU comunes y populares. Puede explorar todos los componentes provistos con Universal </a:t>
            </a:r>
            <a:r>
              <a:rPr lang="es-ES" sz="1100" b="0" i="0" kern="1200" dirty="0" err="1">
                <a:solidFill>
                  <a:schemeClr val="tx1"/>
                </a:solidFill>
                <a:latin typeface="+mn-lt"/>
                <a:ea typeface="+mn-ea"/>
                <a:cs typeface="+mn-cs"/>
              </a:rPr>
              <a:t>Theme</a:t>
            </a:r>
            <a:r>
              <a:rPr lang="es-ES" sz="1100" b="0" i="0" kern="1200" dirty="0">
                <a:solidFill>
                  <a:schemeClr val="tx1"/>
                </a:solidFill>
                <a:latin typeface="+mn-lt"/>
                <a:ea typeface="+mn-ea"/>
                <a:cs typeface="+mn-cs"/>
              </a:rPr>
              <a:t> navegando a la sección Componentes de esta aplicación: https://apex.oracle.com/ut</a:t>
            </a:r>
          </a:p>
          <a:p>
            <a:pPr marL="685800" marR="0" lvl="2"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ES" sz="1100" b="0" i="0" kern="1200" dirty="0">
                <a:solidFill>
                  <a:schemeClr val="tx1"/>
                </a:solidFill>
                <a:latin typeface="+mn-lt"/>
                <a:ea typeface="+mn-ea"/>
                <a:cs typeface="+mn-cs"/>
              </a:rPr>
              <a:t>Patrones de interfaz de usuario comunes: hay una multitud de componentes basados ​​en patrones de diseño comunes y bien entendidos disponibles para usar dentro de su aplicación.</a:t>
            </a:r>
          </a:p>
          <a:p>
            <a:pPr marL="685800" marR="0" lvl="2"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ES" sz="1100" b="0" i="0" kern="1200" dirty="0">
                <a:solidFill>
                  <a:schemeClr val="tx1"/>
                </a:solidFill>
                <a:latin typeface="+mn-lt"/>
                <a:ea typeface="+mn-ea"/>
                <a:cs typeface="+mn-cs"/>
              </a:rPr>
              <a:t>Navegación de aplicaciones: puede optar por usar un menú de navegación basado en árbol que se muestra a un lado, una barra de navegación de menú cerca de la parte superior de la pantalla o una pantalla de pestañas optimizada para dispositivos móviles.</a:t>
            </a:r>
          </a:p>
          <a:p>
            <a:pPr marL="685800" marR="0" lvl="2"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ES" sz="1100" b="0" i="0" kern="1200" dirty="0">
                <a:solidFill>
                  <a:schemeClr val="tx1"/>
                </a:solidFill>
                <a:latin typeface="+mn-lt"/>
                <a:ea typeface="+mn-ea"/>
                <a:cs typeface="+mn-cs"/>
              </a:rPr>
              <a:t>Opciones de plantilla en vivo: personalice fácilmente la apariencia de cualquier componente basado en plantillas simplemente seleccionando o marcando una casilla para obtener exactamente la IU que desea.</a:t>
            </a:r>
          </a:p>
          <a:p>
            <a:pPr marL="228600" marR="0" lvl="1"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ES" sz="1100" b="1" i="0" kern="1200" dirty="0">
                <a:solidFill>
                  <a:schemeClr val="tx1"/>
                </a:solidFill>
                <a:latin typeface="+mn-lt"/>
                <a:ea typeface="+mn-ea"/>
                <a:cs typeface="+mn-cs"/>
              </a:rPr>
              <a:t>Fácil personalización</a:t>
            </a:r>
            <a:r>
              <a:rPr lang="es-ES" sz="1100" b="0" i="0" kern="1200" dirty="0">
                <a:solidFill>
                  <a:schemeClr val="tx1"/>
                </a:solidFill>
                <a:latin typeface="+mn-lt"/>
                <a:ea typeface="+mn-ea"/>
                <a:cs typeface="+mn-cs"/>
              </a:rPr>
              <a:t>: incluso para los requisitos más básicos, el tema y la personalización son un ingrediente clave y necesario para el éxito de su aplicación. Con Universal </a:t>
            </a:r>
            <a:r>
              <a:rPr lang="es-ES" sz="1100" b="0" i="0" kern="1200" dirty="0" err="1">
                <a:solidFill>
                  <a:schemeClr val="tx1"/>
                </a:solidFill>
                <a:latin typeface="+mn-lt"/>
                <a:ea typeface="+mn-ea"/>
                <a:cs typeface="+mn-cs"/>
              </a:rPr>
              <a:t>Theme</a:t>
            </a:r>
            <a:r>
              <a:rPr lang="es-ES" sz="1100" b="0" i="0" kern="1200" dirty="0">
                <a:solidFill>
                  <a:schemeClr val="tx1"/>
                </a:solidFill>
                <a:latin typeface="+mn-lt"/>
                <a:ea typeface="+mn-ea"/>
                <a:cs typeface="+mn-cs"/>
              </a:rPr>
              <a:t>, puede personalizar y controlar sin esfuerzo la apariencia de sus aplicaciones sin convertirse en un experto en diseño de interfaz de usuario, HTML, CSS o JavaScript. Usando el </a:t>
            </a:r>
            <a:r>
              <a:rPr lang="es-ES" sz="1100" b="0" i="0" kern="1200" dirty="0" err="1">
                <a:solidFill>
                  <a:schemeClr val="tx1"/>
                </a:solidFill>
                <a:latin typeface="+mn-lt"/>
                <a:ea typeface="+mn-ea"/>
                <a:cs typeface="+mn-cs"/>
              </a:rPr>
              <a:t>Roller</a:t>
            </a:r>
            <a:r>
              <a:rPr lang="es-ES" sz="1100" b="0" i="0" kern="1200" dirty="0">
                <a:solidFill>
                  <a:schemeClr val="tx1"/>
                </a:solidFill>
                <a:latin typeface="+mn-lt"/>
                <a:ea typeface="+mn-ea"/>
                <a:cs typeface="+mn-cs"/>
              </a:rPr>
              <a:t> temático y las Opciones de plantilla, puede personalizar fácilmente su aplicación para que se ajuste a la marca de su empresa, y personalizar la apariencia de varios componentes usando las Opciones de plantilla. Todo esto es posible durante el tiempo de ejecución, así que lo que ves es lo que realmente obtienes.</a:t>
            </a:r>
            <a:endParaRPr lang="en-US" sz="1100" b="0" i="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94CA0F3A-F690-4218-82F5-CECE1ED4036E}" type="slidenum">
              <a:rPr lang="en-GB" smtClean="0"/>
              <a:t>102</a:t>
            </a:fld>
            <a:endParaRPr lang="en-GB" dirty="0"/>
          </a:p>
        </p:txBody>
      </p:sp>
    </p:spTree>
    <p:extLst>
      <p:ext uri="{BB962C8B-B14F-4D97-AF65-F5344CB8AC3E}">
        <p14:creationId xmlns:p14="http://schemas.microsoft.com/office/powerpoint/2010/main" val="5247878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Tx/>
              <a:buNone/>
            </a:pPr>
            <a:r>
              <a:rPr lang="es-ES" sz="1150" b="0" i="0" kern="1200" dirty="0" err="1">
                <a:solidFill>
                  <a:schemeClr val="tx1"/>
                </a:solidFill>
                <a:latin typeface="+mn-lt"/>
                <a:ea typeface="+mn-ea"/>
                <a:cs typeface="+mn-cs"/>
              </a:rPr>
              <a:t>Theme</a:t>
            </a:r>
            <a:r>
              <a:rPr lang="es-ES" sz="1150" b="0" i="0" kern="1200" dirty="0">
                <a:solidFill>
                  <a:schemeClr val="tx1"/>
                </a:solidFill>
                <a:latin typeface="+mn-lt"/>
                <a:ea typeface="+mn-ea"/>
                <a:cs typeface="+mn-cs"/>
              </a:rPr>
              <a:t> </a:t>
            </a:r>
            <a:r>
              <a:rPr lang="es-ES" sz="1150" b="0" i="0" kern="1200" dirty="0" err="1">
                <a:solidFill>
                  <a:schemeClr val="tx1"/>
                </a:solidFill>
                <a:latin typeface="+mn-lt"/>
                <a:ea typeface="+mn-ea"/>
                <a:cs typeface="+mn-cs"/>
              </a:rPr>
              <a:t>Roller</a:t>
            </a:r>
            <a:r>
              <a:rPr lang="es-ES" sz="1150" b="0" i="0" kern="1200" dirty="0">
                <a:solidFill>
                  <a:schemeClr val="tx1"/>
                </a:solidFill>
                <a:latin typeface="+mn-lt"/>
                <a:ea typeface="+mn-ea"/>
                <a:cs typeface="+mn-cs"/>
              </a:rPr>
              <a:t> es un editor de CSS en vivo que permite a los desarrolladores cambiar rápidamente los colores, las esquinas redondeadas y otros atributos de sus aplicaciones sin tocar una línea de código. </a:t>
            </a:r>
            <a:r>
              <a:rPr lang="es-ES" sz="1150" b="0" i="0" kern="1200" dirty="0" err="1">
                <a:solidFill>
                  <a:schemeClr val="tx1"/>
                </a:solidFill>
                <a:latin typeface="+mn-lt"/>
                <a:ea typeface="+mn-ea"/>
                <a:cs typeface="+mn-cs"/>
              </a:rPr>
              <a:t>Theme</a:t>
            </a:r>
            <a:r>
              <a:rPr lang="es-ES" sz="1150" b="0" i="0" kern="1200" dirty="0">
                <a:solidFill>
                  <a:schemeClr val="tx1"/>
                </a:solidFill>
                <a:latin typeface="+mn-lt"/>
                <a:ea typeface="+mn-ea"/>
                <a:cs typeface="+mn-cs"/>
              </a:rPr>
              <a:t> </a:t>
            </a:r>
            <a:r>
              <a:rPr lang="es-ES" sz="1150" b="0" i="0" kern="1200" dirty="0" err="1">
                <a:solidFill>
                  <a:schemeClr val="tx1"/>
                </a:solidFill>
                <a:latin typeface="+mn-lt"/>
                <a:ea typeface="+mn-ea"/>
                <a:cs typeface="+mn-cs"/>
              </a:rPr>
              <a:t>Roller</a:t>
            </a:r>
            <a:r>
              <a:rPr lang="es-ES" sz="1150" b="0" i="0" kern="1200" dirty="0">
                <a:solidFill>
                  <a:schemeClr val="tx1"/>
                </a:solidFill>
                <a:latin typeface="+mn-lt"/>
                <a:ea typeface="+mn-ea"/>
                <a:cs typeface="+mn-cs"/>
              </a:rPr>
              <a:t> se muestra en la barra de herramientas de </a:t>
            </a:r>
            <a:r>
              <a:rPr lang="es-ES" sz="1150" b="0" i="0" kern="1200" dirty="0" err="1">
                <a:solidFill>
                  <a:schemeClr val="tx1"/>
                </a:solidFill>
                <a:latin typeface="+mn-lt"/>
                <a:ea typeface="+mn-ea"/>
                <a:cs typeface="+mn-cs"/>
              </a:rPr>
              <a:t>Runtime</a:t>
            </a:r>
            <a:r>
              <a:rPr lang="es-ES" sz="1150" b="0" i="0" kern="1200" dirty="0">
                <a:solidFill>
                  <a:schemeClr val="tx1"/>
                </a:solidFill>
                <a:latin typeface="+mn-lt"/>
                <a:ea typeface="+mn-ea"/>
                <a:cs typeface="+mn-cs"/>
              </a:rPr>
              <a:t> </a:t>
            </a:r>
            <a:r>
              <a:rPr lang="es-ES" sz="1150" b="0" i="0" kern="1200" dirty="0" err="1">
                <a:solidFill>
                  <a:schemeClr val="tx1"/>
                </a:solidFill>
                <a:latin typeface="+mn-lt"/>
                <a:ea typeface="+mn-ea"/>
                <a:cs typeface="+mn-cs"/>
              </a:rPr>
              <a:t>Developer</a:t>
            </a:r>
            <a:r>
              <a:rPr lang="es-ES" sz="1150" b="0" i="0" kern="1200" dirty="0">
                <a:solidFill>
                  <a:schemeClr val="tx1"/>
                </a:solidFill>
                <a:latin typeface="+mn-lt"/>
                <a:ea typeface="+mn-ea"/>
                <a:cs typeface="+mn-cs"/>
              </a:rPr>
              <a:t> si al menos uno de los estilos de su tema tiene definido el atributo URL del archivo de parámetros de entrada.</a:t>
            </a:r>
          </a:p>
          <a:p>
            <a:pPr marL="228600" lvl="0" indent="-228600">
              <a:buFontTx/>
              <a:buNone/>
            </a:pPr>
            <a:r>
              <a:rPr lang="es-ES" sz="1150" b="0" i="0" kern="1200" dirty="0">
                <a:solidFill>
                  <a:schemeClr val="tx1"/>
                </a:solidFill>
                <a:latin typeface="+mn-lt"/>
                <a:ea typeface="+mn-ea"/>
                <a:cs typeface="+mn-cs"/>
              </a:rPr>
              <a:t>Puede modificar varios atributos de estilo y ver los cambios aplicados a su aplicación en tiempo real. Una vez que esté satisfecho con el resultado, puede guardar sus cambios como Estilo de tema directamente en su aplicación.</a:t>
            </a:r>
          </a:p>
          <a:p>
            <a:pPr marL="228600" lvl="0" indent="-228600">
              <a:buFontTx/>
              <a:buNone/>
            </a:pPr>
            <a:r>
              <a:rPr lang="es-ES" sz="1150" b="0" i="0" kern="1200" dirty="0">
                <a:solidFill>
                  <a:schemeClr val="tx1"/>
                </a:solidFill>
                <a:latin typeface="+mn-lt"/>
                <a:ea typeface="+mn-ea"/>
                <a:cs typeface="+mn-cs"/>
              </a:rPr>
              <a:t>Para usar </a:t>
            </a:r>
            <a:r>
              <a:rPr lang="es-ES" sz="1150" b="0" i="0" kern="1200" dirty="0" err="1">
                <a:solidFill>
                  <a:schemeClr val="tx1"/>
                </a:solidFill>
                <a:latin typeface="+mn-lt"/>
                <a:ea typeface="+mn-ea"/>
                <a:cs typeface="+mn-cs"/>
              </a:rPr>
              <a:t>Theme</a:t>
            </a:r>
            <a:r>
              <a:rPr lang="es-ES" sz="1150" b="0" i="0" kern="1200" dirty="0">
                <a:solidFill>
                  <a:schemeClr val="tx1"/>
                </a:solidFill>
                <a:latin typeface="+mn-lt"/>
                <a:ea typeface="+mn-ea"/>
                <a:cs typeface="+mn-cs"/>
              </a:rPr>
              <a:t> </a:t>
            </a:r>
            <a:r>
              <a:rPr lang="es-ES" sz="1150" b="0" i="0" kern="1200" dirty="0" err="1">
                <a:solidFill>
                  <a:schemeClr val="tx1"/>
                </a:solidFill>
                <a:latin typeface="+mn-lt"/>
                <a:ea typeface="+mn-ea"/>
                <a:cs typeface="+mn-cs"/>
              </a:rPr>
              <a:t>Roller</a:t>
            </a:r>
            <a:r>
              <a:rPr lang="es-ES" sz="1150" b="0" i="0" kern="1200" dirty="0">
                <a:solidFill>
                  <a:schemeClr val="tx1"/>
                </a:solidFill>
                <a:latin typeface="+mn-lt"/>
                <a:ea typeface="+mn-ea"/>
                <a:cs typeface="+mn-cs"/>
              </a:rPr>
              <a:t>, previsualice una página ejecutándola. Cuando un desarrollador ejecuta una aplicación de escritorio, la barra de herramientas </a:t>
            </a:r>
            <a:r>
              <a:rPr lang="es-ES" sz="1150" b="0" i="0" kern="1200" dirty="0" err="1">
                <a:solidFill>
                  <a:schemeClr val="tx1"/>
                </a:solidFill>
                <a:latin typeface="+mn-lt"/>
                <a:ea typeface="+mn-ea"/>
                <a:cs typeface="+mn-cs"/>
              </a:rPr>
              <a:t>Runtime</a:t>
            </a:r>
            <a:r>
              <a:rPr lang="es-ES" sz="1150" b="0" i="0" kern="1200" dirty="0">
                <a:solidFill>
                  <a:schemeClr val="tx1"/>
                </a:solidFill>
                <a:latin typeface="+mn-lt"/>
                <a:ea typeface="+mn-ea"/>
                <a:cs typeface="+mn-cs"/>
              </a:rPr>
              <a:t> </a:t>
            </a:r>
            <a:r>
              <a:rPr lang="es-ES" sz="1150" b="0" i="0" kern="1200" dirty="0" err="1">
                <a:solidFill>
                  <a:schemeClr val="tx1"/>
                </a:solidFill>
                <a:latin typeface="+mn-lt"/>
                <a:ea typeface="+mn-ea"/>
                <a:cs typeface="+mn-cs"/>
              </a:rPr>
              <a:t>Developer</a:t>
            </a:r>
            <a:r>
              <a:rPr lang="es-ES" sz="1150" b="0" i="0" kern="1200" dirty="0">
                <a:solidFill>
                  <a:schemeClr val="tx1"/>
                </a:solidFill>
                <a:latin typeface="+mn-lt"/>
                <a:ea typeface="+mn-ea"/>
                <a:cs typeface="+mn-cs"/>
              </a:rPr>
              <a:t> se muestra en la parte inferior de cualquier página editable en ejecución. El rodillo de temas solo se muestra en la barra de herramientas del desarrollador en tiempo de ejecución si se han definido estilos de temas.</a:t>
            </a:r>
          </a:p>
          <a:p>
            <a:pPr marL="228600" lvl="0" indent="-228600">
              <a:buFontTx/>
              <a:buNone/>
            </a:pPr>
            <a:r>
              <a:rPr lang="es-ES" sz="1150" b="0" i="0" kern="1200" dirty="0">
                <a:solidFill>
                  <a:schemeClr val="tx1"/>
                </a:solidFill>
                <a:latin typeface="+mn-lt"/>
                <a:ea typeface="+mn-ea"/>
                <a:cs typeface="+mn-cs"/>
              </a:rPr>
              <a:t>Realice los siguientes pasos:</a:t>
            </a:r>
          </a:p>
          <a:p>
            <a:pPr marL="228600" lvl="0" indent="-228600">
              <a:buFont typeface="+mj-lt"/>
              <a:buAutoNum type="arabicPeriod"/>
            </a:pPr>
            <a:r>
              <a:rPr lang="es-ES" sz="1150" b="0" i="0" kern="1200" dirty="0">
                <a:solidFill>
                  <a:schemeClr val="tx1"/>
                </a:solidFill>
                <a:latin typeface="+mn-lt"/>
                <a:ea typeface="+mn-ea"/>
                <a:cs typeface="+mn-cs"/>
              </a:rPr>
              <a:t>Haga clic en </a:t>
            </a:r>
            <a:r>
              <a:rPr lang="es-ES" sz="1150" b="0" i="0" kern="1200" dirty="0" err="1">
                <a:solidFill>
                  <a:schemeClr val="tx1"/>
                </a:solidFill>
                <a:latin typeface="+mn-lt"/>
                <a:ea typeface="+mn-ea"/>
                <a:cs typeface="+mn-cs"/>
              </a:rPr>
              <a:t>Theme</a:t>
            </a:r>
            <a:r>
              <a:rPr lang="es-ES" sz="1150" b="0" i="0" kern="1200" dirty="0">
                <a:solidFill>
                  <a:schemeClr val="tx1"/>
                </a:solidFill>
                <a:latin typeface="+mn-lt"/>
                <a:ea typeface="+mn-ea"/>
                <a:cs typeface="+mn-cs"/>
              </a:rPr>
              <a:t> </a:t>
            </a:r>
            <a:r>
              <a:rPr lang="es-ES" sz="1150" b="0" i="0" kern="1200" dirty="0" err="1">
                <a:solidFill>
                  <a:schemeClr val="tx1"/>
                </a:solidFill>
                <a:latin typeface="+mn-lt"/>
                <a:ea typeface="+mn-ea"/>
                <a:cs typeface="+mn-cs"/>
              </a:rPr>
              <a:t>Roller</a:t>
            </a:r>
            <a:r>
              <a:rPr lang="es-ES" sz="1150" b="0" i="0" kern="1200" dirty="0">
                <a:solidFill>
                  <a:schemeClr val="tx1"/>
                </a:solidFill>
                <a:latin typeface="+mn-lt"/>
                <a:ea typeface="+mn-ea"/>
                <a:cs typeface="+mn-cs"/>
              </a:rPr>
              <a:t> en la barra de herramientas de </a:t>
            </a:r>
            <a:r>
              <a:rPr lang="es-ES" sz="1150" b="0" i="0" kern="1200" dirty="0" err="1">
                <a:solidFill>
                  <a:schemeClr val="tx1"/>
                </a:solidFill>
                <a:latin typeface="+mn-lt"/>
                <a:ea typeface="+mn-ea"/>
                <a:cs typeface="+mn-cs"/>
              </a:rPr>
              <a:t>Runtime</a:t>
            </a:r>
            <a:r>
              <a:rPr lang="es-ES" sz="1150" b="0" i="0" kern="1200" dirty="0">
                <a:solidFill>
                  <a:schemeClr val="tx1"/>
                </a:solidFill>
                <a:latin typeface="+mn-lt"/>
                <a:ea typeface="+mn-ea"/>
                <a:cs typeface="+mn-cs"/>
              </a:rPr>
              <a:t> </a:t>
            </a:r>
            <a:r>
              <a:rPr lang="es-ES" sz="1150" b="0" i="0" kern="1200" dirty="0" err="1">
                <a:solidFill>
                  <a:schemeClr val="tx1"/>
                </a:solidFill>
                <a:latin typeface="+mn-lt"/>
                <a:ea typeface="+mn-ea"/>
                <a:cs typeface="+mn-cs"/>
              </a:rPr>
              <a:t>Developer</a:t>
            </a:r>
            <a:r>
              <a:rPr lang="es-ES" sz="1150" b="0" i="0" kern="1200" dirty="0">
                <a:solidFill>
                  <a:schemeClr val="tx1"/>
                </a:solidFill>
                <a:latin typeface="+mn-lt"/>
                <a:ea typeface="+mn-ea"/>
                <a:cs typeface="+mn-cs"/>
              </a:rPr>
              <a:t>. </a:t>
            </a:r>
            <a:r>
              <a:rPr lang="es-ES" sz="1150" b="0" i="0" kern="1200" dirty="0" err="1">
                <a:solidFill>
                  <a:schemeClr val="tx1"/>
                </a:solidFill>
                <a:latin typeface="+mn-lt"/>
                <a:ea typeface="+mn-ea"/>
                <a:cs typeface="+mn-cs"/>
              </a:rPr>
              <a:t>Theme</a:t>
            </a:r>
            <a:r>
              <a:rPr lang="es-ES" sz="1150" b="0" i="0" kern="1200" dirty="0">
                <a:solidFill>
                  <a:schemeClr val="tx1"/>
                </a:solidFill>
                <a:latin typeface="+mn-lt"/>
                <a:ea typeface="+mn-ea"/>
                <a:cs typeface="+mn-cs"/>
              </a:rPr>
              <a:t> </a:t>
            </a:r>
            <a:r>
              <a:rPr lang="es-ES" sz="1150" b="0" i="0" kern="1200" dirty="0" err="1">
                <a:solidFill>
                  <a:schemeClr val="tx1"/>
                </a:solidFill>
                <a:latin typeface="+mn-lt"/>
                <a:ea typeface="+mn-ea"/>
                <a:cs typeface="+mn-cs"/>
              </a:rPr>
              <a:t>Roller</a:t>
            </a:r>
            <a:r>
              <a:rPr lang="es-ES" sz="1150" b="0" i="0" kern="1200" dirty="0">
                <a:solidFill>
                  <a:schemeClr val="tx1"/>
                </a:solidFill>
                <a:latin typeface="+mn-lt"/>
                <a:ea typeface="+mn-ea"/>
                <a:cs typeface="+mn-cs"/>
              </a:rPr>
              <a:t> obtiene los estilos para su aplicación y los carga en el editor.</a:t>
            </a:r>
          </a:p>
          <a:p>
            <a:pPr marL="228600" lvl="0" indent="-228600">
              <a:buFont typeface="+mj-lt"/>
              <a:buAutoNum type="arabicPeriod"/>
            </a:pPr>
            <a:r>
              <a:rPr lang="es-ES" sz="1150" b="0" i="0" kern="1200" dirty="0">
                <a:solidFill>
                  <a:schemeClr val="tx1"/>
                </a:solidFill>
                <a:latin typeface="+mn-lt"/>
                <a:ea typeface="+mn-ea"/>
                <a:cs typeface="+mn-cs"/>
              </a:rPr>
              <a:t>En Estilo, seleccione un nuevo estilo, elija un estilo existente de la lista.</a:t>
            </a:r>
          </a:p>
          <a:p>
            <a:pPr marL="228600" lvl="0" indent="-228600">
              <a:buFont typeface="+mj-lt"/>
              <a:buAutoNum type="arabicPeriod"/>
            </a:pPr>
            <a:r>
              <a:rPr lang="es-ES" sz="1150" b="0" i="0" kern="1200" dirty="0">
                <a:solidFill>
                  <a:schemeClr val="tx1"/>
                </a:solidFill>
                <a:latin typeface="+mn-lt"/>
                <a:ea typeface="+mn-ea"/>
                <a:cs typeface="+mn-cs"/>
              </a:rPr>
              <a:t>En Colores globales, haga clic en la muestra de color para seleccionar nuevos colores.</a:t>
            </a:r>
          </a:p>
          <a:p>
            <a:pPr marL="228600" lvl="0" indent="-228600">
              <a:buFont typeface="+mj-lt"/>
              <a:buAutoNum type="arabicPeriod"/>
            </a:pPr>
            <a:r>
              <a:rPr lang="es-ES" sz="1150" b="0" i="0" kern="1200" dirty="0">
                <a:solidFill>
                  <a:schemeClr val="tx1"/>
                </a:solidFill>
                <a:latin typeface="+mn-lt"/>
                <a:ea typeface="+mn-ea"/>
                <a:cs typeface="+mn-cs"/>
              </a:rPr>
              <a:t>Para editar un componente específico, expanda un grupo y seleccione nuevos colores o estilos del componente que desea editar.</a:t>
            </a:r>
          </a:p>
          <a:p>
            <a:pPr marL="228600" lvl="0" indent="-228600">
              <a:buFont typeface="+mj-lt"/>
              <a:buAutoNum type="arabicPeriod"/>
            </a:pPr>
            <a:r>
              <a:rPr lang="es-ES" sz="1150" b="0" i="0" kern="1200" dirty="0">
                <a:solidFill>
                  <a:schemeClr val="tx1"/>
                </a:solidFill>
                <a:latin typeface="+mn-lt"/>
                <a:ea typeface="+mn-ea"/>
                <a:cs typeface="+mn-cs"/>
              </a:rPr>
              <a:t>Para establecer el estilo del tema que está trabajando como el actual para la aplicación, haga clic en Establecer como actual.</a:t>
            </a:r>
          </a:p>
          <a:p>
            <a:pPr marL="228600" lvl="0" indent="-228600">
              <a:buFont typeface="+mj-lt"/>
              <a:buAutoNum type="arabicPeriod"/>
            </a:pPr>
            <a:r>
              <a:rPr lang="es-ES" sz="1150" b="0" i="0" kern="1200" dirty="0">
                <a:solidFill>
                  <a:schemeClr val="tx1"/>
                </a:solidFill>
                <a:latin typeface="+mn-lt"/>
                <a:ea typeface="+mn-ea"/>
                <a:cs typeface="+mn-cs"/>
              </a:rPr>
              <a:t>Si el tema seleccionado es de solo lectura, haga clic en Guardar como para guardar los cambios como un nuevo tema.</a:t>
            </a:r>
          </a:p>
          <a:p>
            <a:pPr marL="228600" lvl="0" indent="-228600">
              <a:buFontTx/>
              <a:buNone/>
            </a:pPr>
            <a:r>
              <a:rPr lang="es-ES" sz="1150" b="0" i="0" kern="1200" dirty="0">
                <a:solidFill>
                  <a:schemeClr val="tx1"/>
                </a:solidFill>
                <a:latin typeface="+mn-lt"/>
                <a:ea typeface="+mn-ea"/>
                <a:cs typeface="+mn-cs"/>
              </a:rPr>
              <a:t>Ejecute una aplicación empaquetada que use el Tema universal - 42 para ver un ejemplo de </a:t>
            </a:r>
            <a:r>
              <a:rPr lang="es-ES" sz="1150" b="0" i="0" kern="1200" dirty="0" err="1">
                <a:solidFill>
                  <a:schemeClr val="tx1"/>
                </a:solidFill>
                <a:latin typeface="+mn-lt"/>
                <a:ea typeface="+mn-ea"/>
                <a:cs typeface="+mn-cs"/>
              </a:rPr>
              <a:t>Theme</a:t>
            </a:r>
            <a:r>
              <a:rPr lang="es-ES" sz="1150" b="0" i="0" kern="1200" dirty="0">
                <a:solidFill>
                  <a:schemeClr val="tx1"/>
                </a:solidFill>
                <a:latin typeface="+mn-lt"/>
                <a:ea typeface="+mn-ea"/>
                <a:cs typeface="+mn-cs"/>
              </a:rPr>
              <a:t> </a:t>
            </a:r>
            <a:r>
              <a:rPr lang="es-ES" sz="1150" b="0" i="0" kern="1200" dirty="0" err="1">
                <a:solidFill>
                  <a:schemeClr val="tx1"/>
                </a:solidFill>
                <a:latin typeface="+mn-lt"/>
                <a:ea typeface="+mn-ea"/>
                <a:cs typeface="+mn-cs"/>
              </a:rPr>
              <a:t>Roller</a:t>
            </a:r>
            <a:r>
              <a:rPr lang="es-ES" sz="1150" b="0" i="0" kern="1200" dirty="0">
                <a:solidFill>
                  <a:schemeClr val="tx1"/>
                </a:solidFill>
                <a:latin typeface="+mn-lt"/>
                <a:ea typeface="+mn-ea"/>
                <a:cs typeface="+mn-cs"/>
              </a:rPr>
              <a:t>.</a:t>
            </a:r>
            <a:endParaRPr lang="en-US" sz="1150" b="0" i="0" kern="1200">
              <a:solidFill>
                <a:schemeClr val="tx1"/>
              </a:solidFill>
              <a:latin typeface="+mn-lt"/>
              <a:ea typeface="+mn-ea"/>
              <a:cs typeface="+mn-cs"/>
            </a:endParaRPr>
          </a:p>
          <a:p>
            <a:pPr marL="228600" lvl="0" indent="-228600">
              <a:buFontTx/>
              <a:buNone/>
            </a:pPr>
            <a:endParaRPr lang="en-US" sz="1150" b="0" i="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94CA0F3A-F690-4218-82F5-CECE1ED4036E}" type="slidenum">
              <a:rPr lang="en-GB" smtClean="0"/>
              <a:t>103</a:t>
            </a:fld>
            <a:endParaRPr lang="en-GB" dirty="0"/>
          </a:p>
        </p:txBody>
      </p:sp>
    </p:spTree>
    <p:extLst>
      <p:ext uri="{BB962C8B-B14F-4D97-AF65-F5344CB8AC3E}">
        <p14:creationId xmlns:p14="http://schemas.microsoft.com/office/powerpoint/2010/main" val="30957803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s-ES" dirty="0"/>
          </a:p>
        </p:txBody>
      </p:sp>
      <p:sp>
        <p:nvSpPr>
          <p:cNvPr id="4" name="Slide Number Placeholder 3"/>
          <p:cNvSpPr>
            <a:spLocks noGrp="1"/>
          </p:cNvSpPr>
          <p:nvPr>
            <p:ph type="sldNum" sz="quarter" idx="5"/>
          </p:nvPr>
        </p:nvSpPr>
        <p:spPr/>
        <p:txBody>
          <a:bodyPr/>
          <a:lstStyle/>
          <a:p>
            <a:fld id="{94CA0F3A-F690-4218-82F5-CECE1ED4036E}" type="slidenum">
              <a:rPr lang="en-GB" smtClean="0"/>
              <a:t>104</a:t>
            </a:fld>
            <a:endParaRPr lang="en-GB"/>
          </a:p>
        </p:txBody>
      </p:sp>
    </p:spTree>
    <p:extLst>
      <p:ext uri="{BB962C8B-B14F-4D97-AF65-F5344CB8AC3E}">
        <p14:creationId xmlns:p14="http://schemas.microsoft.com/office/powerpoint/2010/main" val="49281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105</a:t>
            </a:fld>
            <a:endParaRPr lang="en-GB"/>
          </a:p>
        </p:txBody>
      </p:sp>
    </p:spTree>
    <p:extLst>
      <p:ext uri="{BB962C8B-B14F-4D97-AF65-F5344CB8AC3E}">
        <p14:creationId xmlns:p14="http://schemas.microsoft.com/office/powerpoint/2010/main" val="2390207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 generar una aplicación, por lo general se necesita asegurar que solo los</a:t>
            </a:r>
            <a:r>
              <a:rPr lang="es-ES" baseline="0" dirty="0"/>
              <a:t> usuarios autorizados pueden acceder a la misma, a menos que sea una aplicación abierta o pública. Por eso, es preciso implementar seguridad en la aplicación. Para lograr este fin, APEX provee dos mecanismos: Autenticación y Autorización.</a:t>
            </a:r>
          </a:p>
          <a:p>
            <a:r>
              <a:rPr lang="es-ES" baseline="0" dirty="0"/>
              <a:t>La primera cuestión a la hora de diseñar una aplicación segura es conocer quién es el usuario que accede. Para ello, se utiliza una página de acceso en la que se insertan un usuario y contraseña para acceder a la aplicación. Si la autenticación es correcta, al usuario se le permite acceder a la aplicación (y se almacena su valor en APP_USER dentro del motor de APEX). Tras la confirmación de la identidad del usuario autenticado, ¿qué se le permite hacer? ¿Puede el usuario acceder a cualquier página, o a determinados elementos? La definición de esos privilegios es lo que se conoce como Autorización, y se trata de la restricción de acceso a determinadas páginas y/o elementos basándose en privilegios de usuario definidos en la zona de Seguridad de </a:t>
            </a:r>
            <a:r>
              <a:rPr lang="es-ES" baseline="0" dirty="0" err="1"/>
              <a:t>Shared</a:t>
            </a:r>
            <a:r>
              <a:rPr lang="es-ES" baseline="0" dirty="0"/>
              <a:t> </a:t>
            </a:r>
            <a:r>
              <a:rPr lang="es-ES" baseline="0" dirty="0" err="1"/>
              <a:t>Components</a:t>
            </a:r>
            <a:r>
              <a:rPr lang="es-ES" baseline="0" dirty="0"/>
              <a:t>.</a:t>
            </a:r>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106</a:t>
            </a:fld>
            <a:endParaRPr lang="en-GB"/>
          </a:p>
        </p:txBody>
      </p:sp>
    </p:spTree>
    <p:extLst>
      <p:ext uri="{BB962C8B-B14F-4D97-AF65-F5344CB8AC3E}">
        <p14:creationId xmlns:p14="http://schemas.microsoft.com/office/powerpoint/2010/main" val="13281047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a:solidFill>
                  <a:schemeClr val="tx1"/>
                </a:solidFill>
                <a:latin typeface="+mn-lt"/>
                <a:ea typeface="+mn-ea"/>
                <a:cs typeface="+mn-cs"/>
              </a:rPr>
              <a:t>La </a:t>
            </a:r>
            <a:r>
              <a:rPr lang="es-ES" sz="1200" b="0" i="0" kern="1200" dirty="0">
                <a:solidFill>
                  <a:schemeClr val="tx1"/>
                </a:solidFill>
                <a:latin typeface="+mn-lt"/>
                <a:ea typeface="+mn-ea"/>
                <a:cs typeface="+mn-cs"/>
              </a:rPr>
              <a:t>autenticación es el proceso de establecer la identificación de cada usuario antes de que puedan acceder a su aplicación. Puede requerir que un usuario ingrese un nombre de usuario y contraseña o podría implicar el uso de certificados digitales o una clave segura.</a:t>
            </a:r>
          </a:p>
          <a:p>
            <a:r>
              <a:rPr lang="es-ES" sz="1200" b="0" i="0" kern="1200" dirty="0">
                <a:solidFill>
                  <a:schemeClr val="tx1"/>
                </a:solidFill>
                <a:latin typeface="+mn-lt"/>
                <a:ea typeface="+mn-ea"/>
                <a:cs typeface="+mn-cs"/>
              </a:rPr>
              <a:t>Usted determina cómo interactúa su aplicación con los usuarios. Si todos los usuarios tienen los mismos derechos y privilegios, se les llama usuarios públicos. Sin embargo, si su aplicación debe rastrear a cada usuario individualmente, debe especificar un método de autenticación. La autenticación establece la identidad de cada usuario que accede a su aplicación. Muchos procesos de autenticación requieren que un usuario proporcione algún tipo de credenciales, como un nombre de usuario y contraseña. Estas credenciales se evalúan y pasan o fallan. Si pasan las credenciales, el usuario tiene acceso a la aplicación. De lo contrario, se deniega el acceso.</a:t>
            </a:r>
          </a:p>
          <a:p>
            <a:r>
              <a:rPr lang="es-ES" sz="1200" b="0" i="0" kern="1200" dirty="0">
                <a:solidFill>
                  <a:schemeClr val="tx1"/>
                </a:solidFill>
                <a:latin typeface="+mn-lt"/>
                <a:ea typeface="+mn-ea"/>
                <a:cs typeface="+mn-cs"/>
              </a:rPr>
              <a:t>Una vez que se ha identificado a un usuario, el motor de </a:t>
            </a:r>
            <a:r>
              <a:rPr lang="es-ES" sz="1200" b="0" i="0" kern="1200" dirty="0" err="1">
                <a:solidFill>
                  <a:schemeClr val="tx1"/>
                </a:solidFill>
                <a:latin typeface="+mn-lt"/>
                <a:ea typeface="+mn-ea"/>
                <a:cs typeface="+mn-cs"/>
              </a:rPr>
              <a:t>Application</a:t>
            </a:r>
            <a:r>
              <a:rPr lang="es-ES" sz="1200" b="0" i="0" kern="1200" dirty="0">
                <a:solidFill>
                  <a:schemeClr val="tx1"/>
                </a:solidFill>
                <a:latin typeface="+mn-lt"/>
                <a:ea typeface="+mn-ea"/>
                <a:cs typeface="+mn-cs"/>
              </a:rPr>
              <a:t> Express realiza un seguimiento de cada usuario estableciendo el valor de la cadena de sustitución incorporada APP_USER. A medida que un usuario navega de una página a otra, el motor de </a:t>
            </a:r>
            <a:r>
              <a:rPr lang="es-ES" sz="1200" b="0" i="0" kern="1200" dirty="0" err="1">
                <a:solidFill>
                  <a:schemeClr val="tx1"/>
                </a:solidFill>
                <a:latin typeface="+mn-lt"/>
                <a:ea typeface="+mn-ea"/>
                <a:cs typeface="+mn-cs"/>
              </a:rPr>
              <a:t>Application</a:t>
            </a:r>
            <a:r>
              <a:rPr lang="es-ES" sz="1200" b="0" i="0" kern="1200" dirty="0">
                <a:solidFill>
                  <a:schemeClr val="tx1"/>
                </a:solidFill>
                <a:latin typeface="+mn-lt"/>
                <a:ea typeface="+mn-ea"/>
                <a:cs typeface="+mn-cs"/>
              </a:rPr>
              <a:t> Express establece el valor de APP_USER para identificar al usuario. El motor de </a:t>
            </a:r>
            <a:r>
              <a:rPr lang="es-ES" sz="1200" b="0" i="0" kern="1200" dirty="0" err="1">
                <a:solidFill>
                  <a:schemeClr val="tx1"/>
                </a:solidFill>
                <a:latin typeface="+mn-lt"/>
                <a:ea typeface="+mn-ea"/>
                <a:cs typeface="+mn-cs"/>
              </a:rPr>
              <a:t>Application</a:t>
            </a:r>
            <a:r>
              <a:rPr lang="es-ES" sz="1200" b="0" i="0" kern="1200" dirty="0">
                <a:solidFill>
                  <a:schemeClr val="tx1"/>
                </a:solidFill>
                <a:latin typeface="+mn-lt"/>
                <a:ea typeface="+mn-ea"/>
                <a:cs typeface="+mn-cs"/>
              </a:rPr>
              <a:t> Express usa APP_USER como un componente de una clave para rastrear el estado de sesión de cada usuario.</a:t>
            </a:r>
          </a:p>
          <a:p>
            <a:endParaRPr lang="es-ES" sz="1200" b="0" i="0" kern="1200" dirty="0">
              <a:solidFill>
                <a:schemeClr val="tx1"/>
              </a:solidFill>
              <a:latin typeface="+mn-lt"/>
              <a:ea typeface="+mn-ea"/>
              <a:cs typeface="+mn-cs"/>
            </a:endParaRPr>
          </a:p>
          <a:p>
            <a:r>
              <a:rPr lang="es-ES" sz="1200" b="1" i="0" kern="1200" dirty="0">
                <a:solidFill>
                  <a:schemeClr val="tx1"/>
                </a:solidFill>
                <a:latin typeface="+mn-lt"/>
                <a:ea typeface="+mn-ea"/>
                <a:cs typeface="+mn-cs"/>
              </a:rPr>
              <a:t>Nota:</a:t>
            </a:r>
            <a:r>
              <a:rPr lang="es-ES" sz="1200" b="0" i="0" kern="1200" dirty="0">
                <a:solidFill>
                  <a:schemeClr val="tx1"/>
                </a:solidFill>
                <a:latin typeface="+mn-lt"/>
                <a:ea typeface="+mn-ea"/>
                <a:cs typeface="+mn-cs"/>
              </a:rPr>
              <a:t> Los esquemas de autenticación incorporados se proporcionan para el inicio de sesión único (SSO), LDAP, autenticación de variable de encabezado HTTP (utilizada por Oracle </a:t>
            </a:r>
            <a:r>
              <a:rPr lang="es-ES" sz="1200" b="0" i="0" kern="1200" dirty="0" err="1">
                <a:solidFill>
                  <a:schemeClr val="tx1"/>
                </a:solidFill>
                <a:latin typeface="+mn-lt"/>
                <a:ea typeface="+mn-ea"/>
                <a:cs typeface="+mn-cs"/>
              </a:rPr>
              <a:t>Identity</a:t>
            </a:r>
            <a:r>
              <a:rPr lang="es-ES" sz="1200" b="0" i="0" kern="1200" dirty="0">
                <a:solidFill>
                  <a:schemeClr val="tx1"/>
                </a:solidFill>
                <a:latin typeface="+mn-lt"/>
                <a:ea typeface="+mn-ea"/>
                <a:cs typeface="+mn-cs"/>
              </a:rPr>
              <a:t> Manager) y el </a:t>
            </a:r>
            <a:r>
              <a:rPr lang="es-ES" sz="1200" b="0" i="0" kern="1200" dirty="0" err="1">
                <a:solidFill>
                  <a:schemeClr val="tx1"/>
                </a:solidFill>
                <a:latin typeface="+mn-lt"/>
                <a:ea typeface="+mn-ea"/>
                <a:cs typeface="+mn-cs"/>
              </a:rPr>
              <a:t>Login</a:t>
            </a:r>
            <a:r>
              <a:rPr lang="es-ES" sz="1200" b="0" i="0" kern="1200" dirty="0">
                <a:solidFill>
                  <a:schemeClr val="tx1"/>
                </a:solidFill>
                <a:latin typeface="+mn-lt"/>
                <a:ea typeface="+mn-ea"/>
                <a:cs typeface="+mn-cs"/>
              </a:rPr>
              <a:t>-social.</a:t>
            </a:r>
            <a:endParaRPr lang="en-US" sz="1200" b="0" i="0" kern="120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107</a:t>
            </a:fld>
            <a:endParaRPr lang="en-GB" dirty="0"/>
          </a:p>
        </p:txBody>
      </p:sp>
    </p:spTree>
    <p:extLst>
      <p:ext uri="{BB962C8B-B14F-4D97-AF65-F5344CB8AC3E}">
        <p14:creationId xmlns:p14="http://schemas.microsoft.com/office/powerpoint/2010/main" val="30618954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 crear una aplicación,</a:t>
            </a:r>
            <a:r>
              <a:rPr lang="es-ES" baseline="0" dirty="0"/>
              <a:t> se debe determinar si se debe incluir Autenticación. Si se escoge no incluirla, Oracle </a:t>
            </a:r>
            <a:r>
              <a:rPr lang="es-ES" baseline="0" dirty="0" err="1"/>
              <a:t>Application</a:t>
            </a:r>
            <a:r>
              <a:rPr lang="es-ES" baseline="0" dirty="0"/>
              <a:t> Express no hará ninguna comprobación de credenciales de usuario. Todas las páginas de la aplicación serán accesibles para cualquier usuario.</a:t>
            </a:r>
          </a:p>
          <a:p>
            <a:r>
              <a:rPr lang="es-ES" baseline="0" dirty="0"/>
              <a:t>En su lugar, se puede:</a:t>
            </a:r>
          </a:p>
          <a:p>
            <a:pPr marL="171450" indent="-171450">
              <a:buFont typeface="Arial" panose="020B0604020202020204" pitchFamily="34" charset="0"/>
              <a:buChar char="•"/>
            </a:pPr>
            <a:r>
              <a:rPr lang="es-ES" b="1" baseline="0" dirty="0"/>
              <a:t>Seleccionar un esquema de autenticación por defecto</a:t>
            </a:r>
            <a:r>
              <a:rPr lang="es-ES" baseline="0" dirty="0"/>
              <a:t>: genera un método de autenticación basado en esquemas de autenticación </a:t>
            </a:r>
            <a:r>
              <a:rPr lang="es-ES" baseline="0" dirty="0" err="1"/>
              <a:t>pre-configurados</a:t>
            </a:r>
            <a:r>
              <a:rPr lang="es-ES" baseline="0" dirty="0"/>
              <a:t>. Dependiendo en el esquema escogido, puede ser preciso configurar los componentes correspondientes de </a:t>
            </a:r>
            <a:r>
              <a:rPr lang="es-ES" baseline="0" dirty="0" err="1"/>
              <a:t>Oralcle</a:t>
            </a:r>
            <a:r>
              <a:rPr lang="es-ES" baseline="0" dirty="0"/>
              <a:t> 11giAS, Oracle Internet </a:t>
            </a:r>
            <a:r>
              <a:rPr lang="es-ES" baseline="0" dirty="0" err="1"/>
              <a:t>Directory</a:t>
            </a:r>
            <a:r>
              <a:rPr lang="es-ES" baseline="0" dirty="0"/>
              <a:t>, u otros servicios externos.</a:t>
            </a:r>
          </a:p>
          <a:p>
            <a:pPr marL="171450" indent="-171450">
              <a:buFont typeface="Arial" panose="020B0604020202020204" pitchFamily="34" charset="0"/>
              <a:buChar char="•"/>
            </a:pPr>
            <a:r>
              <a:rPr lang="es-ES" dirty="0"/>
              <a:t>Creación</a:t>
            </a:r>
            <a:r>
              <a:rPr lang="es-ES" baseline="0" dirty="0"/>
              <a:t> de un esquema de autenticación a la medida: Se puede generar un método de autenticación a la medida para tener completo control sobre la interfaz de autenticación. Para ello, se debe facilitar una función PL/SQL al motor de APEX, que será ejecutado antes de procesar cada solicitud de página. Esta función, de devuelve un valor booleano, determinará si el motor de </a:t>
            </a:r>
            <a:r>
              <a:rPr lang="es-ES" baseline="0" dirty="0" err="1"/>
              <a:t>Application</a:t>
            </a:r>
            <a:r>
              <a:rPr lang="es-ES" baseline="0" dirty="0"/>
              <a:t> Express procesa la página con normalidad y lanzará un mensaje de error.</a:t>
            </a:r>
          </a:p>
          <a:p>
            <a:pPr marL="0" indent="0">
              <a:buFont typeface="Arial" panose="020B0604020202020204" pitchFamily="34" charset="0"/>
              <a:buNone/>
            </a:pPr>
            <a:r>
              <a:rPr lang="es-ES" baseline="0" dirty="0"/>
              <a:t>Al crear un nuevo esquema de autenticación, existen varias opciones. En muchos casos es frecuente reutilizar implementaciones de otras aplicaciones ya implementadas en el mismo </a:t>
            </a:r>
            <a:r>
              <a:rPr lang="es-ES" baseline="0" dirty="0" err="1"/>
              <a:t>Workspace</a:t>
            </a:r>
            <a:r>
              <a:rPr lang="es-ES" baseline="0" dirty="0"/>
              <a:t>. Incluso, existen algunos esquemas que se pueden copiar y ejecutar directamente.</a:t>
            </a:r>
          </a:p>
          <a:p>
            <a:pPr marL="0" indent="0">
              <a:buFont typeface="Arial" panose="020B0604020202020204" pitchFamily="34" charset="0"/>
              <a:buNone/>
            </a:pPr>
            <a:endParaRPr lang="es-ES" baseline="0" dirty="0"/>
          </a:p>
          <a:p>
            <a:r>
              <a:rPr lang="en-US" sz="1100" kern="1200" baseline="0" dirty="0">
                <a:solidFill>
                  <a:schemeClr val="tx1"/>
                </a:solidFill>
                <a:latin typeface="+mn-lt"/>
                <a:ea typeface="+mn-ea"/>
                <a:cs typeface="+mn-cs"/>
              </a:rPr>
              <a:t>The following preconfigured schemes ship with Oracle Application Express:</a:t>
            </a:r>
          </a:p>
          <a:p>
            <a:pPr lvl="1">
              <a:buFont typeface="Arial" pitchFamily="34" charset="0"/>
              <a:buChar char="•"/>
            </a:pPr>
            <a:r>
              <a:rPr lang="en-US" sz="1100" b="1" i="0" kern="1200" dirty="0">
                <a:solidFill>
                  <a:schemeClr val="tx1"/>
                </a:solidFill>
                <a:latin typeface="+mn-lt"/>
                <a:ea typeface="+mn-ea"/>
                <a:cs typeface="+mn-cs"/>
              </a:rPr>
              <a:t>Open Door Credentials</a:t>
            </a:r>
            <a:r>
              <a:rPr lang="en-US" sz="1100" b="0" i="0" kern="1200" dirty="0">
                <a:solidFill>
                  <a:schemeClr val="tx1"/>
                </a:solidFill>
                <a:latin typeface="+mn-lt"/>
                <a:ea typeface="+mn-ea"/>
                <a:cs typeface="+mn-cs"/>
              </a:rPr>
              <a:t>: Enables anyone to access your application using a login page that captures a user name.</a:t>
            </a:r>
          </a:p>
          <a:p>
            <a:pPr lvl="1">
              <a:buFont typeface="Arial" pitchFamily="34" charset="0"/>
              <a:buChar char="•"/>
            </a:pPr>
            <a:r>
              <a:rPr lang="en-US" sz="1100" b="1" i="0" kern="1200" dirty="0">
                <a:solidFill>
                  <a:schemeClr val="tx1"/>
                </a:solidFill>
                <a:latin typeface="+mn-lt"/>
                <a:ea typeface="+mn-ea"/>
                <a:cs typeface="+mn-cs"/>
              </a:rPr>
              <a:t>Application Express Accounts</a:t>
            </a:r>
            <a:r>
              <a:rPr lang="en-US" sz="1100" b="0" i="0" kern="1200" dirty="0">
                <a:solidFill>
                  <a:schemeClr val="tx1"/>
                </a:solidFill>
                <a:latin typeface="+mn-lt"/>
                <a:ea typeface="+mn-ea"/>
                <a:cs typeface="+mn-cs"/>
              </a:rPr>
              <a:t>: Application Express Account Credentials are internal user accounts (also known as "cookie user" accounts) that are created within and managed in the Application Express user repository. When you use this method, your application is authenticated against these accounts.</a:t>
            </a:r>
          </a:p>
          <a:p>
            <a:pPr lvl="1">
              <a:buFont typeface="Arial" pitchFamily="34" charset="0"/>
              <a:buChar char="•"/>
            </a:pPr>
            <a:r>
              <a:rPr lang="en-US" sz="1100" b="1" i="0" kern="1200" dirty="0">
                <a:solidFill>
                  <a:schemeClr val="tx1"/>
                </a:solidFill>
                <a:latin typeface="+mn-lt"/>
                <a:ea typeface="+mn-ea"/>
                <a:cs typeface="+mn-cs"/>
              </a:rPr>
              <a:t>Database Accounts</a:t>
            </a:r>
            <a:r>
              <a:rPr lang="en-US" sz="1100" b="0" i="0" kern="1200" dirty="0">
                <a:solidFill>
                  <a:schemeClr val="tx1"/>
                </a:solidFill>
                <a:latin typeface="+mn-lt"/>
                <a:ea typeface="+mn-ea"/>
                <a:cs typeface="+mn-cs"/>
              </a:rPr>
              <a:t>: This authentication scheme requires that a database user (schema) exists in the local database. When using this method, the user name and password of the database account is used to authenticate the user.</a:t>
            </a:r>
          </a:p>
          <a:p>
            <a:pPr lvl="1">
              <a:buFont typeface="Arial" pitchFamily="34" charset="0"/>
              <a:buChar char="•"/>
            </a:pPr>
            <a:r>
              <a:rPr lang="en-US" sz="1100" b="1" i="0" kern="1200" dirty="0">
                <a:solidFill>
                  <a:schemeClr val="tx1"/>
                </a:solidFill>
                <a:latin typeface="+mn-lt"/>
                <a:ea typeface="+mn-ea"/>
                <a:cs typeface="+mn-cs"/>
              </a:rPr>
              <a:t>LDAP Directory</a:t>
            </a:r>
            <a:r>
              <a:rPr lang="en-US" sz="1100" b="0" i="0" kern="1200" dirty="0">
                <a:solidFill>
                  <a:schemeClr val="tx1"/>
                </a:solidFill>
                <a:latin typeface="+mn-lt"/>
                <a:ea typeface="+mn-ea"/>
                <a:cs typeface="+mn-cs"/>
              </a:rPr>
              <a:t>: Authentication of user/password with an authentication request to a LDAP server.</a:t>
            </a:r>
          </a:p>
          <a:p>
            <a:pPr lvl="1">
              <a:buFont typeface="Arial" pitchFamily="34" charset="0"/>
              <a:buChar char="•"/>
            </a:pPr>
            <a:r>
              <a:rPr lang="en-US" sz="1100" b="1" i="0" kern="1200" dirty="0">
                <a:solidFill>
                  <a:schemeClr val="tx1"/>
                </a:solidFill>
                <a:latin typeface="+mn-lt"/>
                <a:ea typeface="+mn-ea"/>
                <a:cs typeface="+mn-cs"/>
              </a:rPr>
              <a:t>No Authentication (Using DAD)</a:t>
            </a:r>
            <a:r>
              <a:rPr lang="en-US" sz="1100" b="0" i="0" kern="1200" dirty="0">
                <a:solidFill>
                  <a:schemeClr val="tx1"/>
                </a:solidFill>
                <a:latin typeface="+mn-lt"/>
                <a:ea typeface="+mn-ea"/>
                <a:cs typeface="+mn-cs"/>
              </a:rPr>
              <a:t>: Adopts the current database user. This can be used in combination with a </a:t>
            </a:r>
            <a:r>
              <a:rPr lang="en-US" sz="1100" b="0" i="0" kern="1200" dirty="0" err="1">
                <a:solidFill>
                  <a:schemeClr val="tx1"/>
                </a:solidFill>
                <a:latin typeface="+mn-lt"/>
                <a:ea typeface="+mn-ea"/>
                <a:cs typeface="+mn-cs"/>
              </a:rPr>
              <a:t>mod_plsql</a:t>
            </a:r>
            <a:r>
              <a:rPr lang="en-US" sz="1100" b="0" i="0" kern="1200" dirty="0">
                <a:solidFill>
                  <a:schemeClr val="tx1"/>
                </a:solidFill>
                <a:latin typeface="+mn-lt"/>
                <a:ea typeface="+mn-ea"/>
                <a:cs typeface="+mn-cs"/>
              </a:rPr>
              <a:t> DAD configuration that uses basic authentication to set the database session user.</a:t>
            </a:r>
          </a:p>
          <a:p>
            <a:pPr lvl="1">
              <a:buFont typeface="Arial" pitchFamily="34" charset="0"/>
              <a:buChar char="•"/>
            </a:pPr>
            <a:r>
              <a:rPr lang="en-US" sz="1100" b="1" i="0" kern="1200" dirty="0">
                <a:solidFill>
                  <a:schemeClr val="tx1"/>
                </a:solidFill>
                <a:latin typeface="+mn-lt"/>
                <a:ea typeface="+mn-ea"/>
                <a:cs typeface="+mn-cs"/>
              </a:rPr>
              <a:t>Oracle Application Server Single Sign-On</a:t>
            </a:r>
            <a:r>
              <a:rPr lang="en-US" sz="1100" b="0" i="0" kern="1200" dirty="0">
                <a:solidFill>
                  <a:schemeClr val="tx1"/>
                </a:solidFill>
                <a:latin typeface="+mn-lt"/>
                <a:ea typeface="+mn-ea"/>
                <a:cs typeface="+mn-cs"/>
              </a:rPr>
              <a:t>: This delegates authentication to the Oracle AS Single Sign-On (SSO) Server. To use this authentication scheme, your site must have been registered as a partner application with the SSO server.</a:t>
            </a:r>
          </a:p>
          <a:p>
            <a:pPr lvl="1">
              <a:buFont typeface="Arial" pitchFamily="34" charset="0"/>
              <a:buChar char="•"/>
            </a:pPr>
            <a:r>
              <a:rPr lang="en-US" sz="1100" b="1" i="0" kern="1200" dirty="0">
                <a:solidFill>
                  <a:schemeClr val="tx1"/>
                </a:solidFill>
                <a:latin typeface="+mn-lt"/>
                <a:ea typeface="+mn-ea"/>
                <a:cs typeface="+mn-cs"/>
              </a:rPr>
              <a:t>Custom</a:t>
            </a:r>
            <a:r>
              <a:rPr lang="en-US" sz="1100" b="0" i="0" kern="1200" dirty="0">
                <a:solidFill>
                  <a:schemeClr val="tx1"/>
                </a:solidFill>
                <a:latin typeface="+mn-lt"/>
                <a:ea typeface="+mn-ea"/>
                <a:cs typeface="+mn-cs"/>
              </a:rPr>
              <a:t>: Enables you to create a custom authentication scheme from scratch, giving you complete control over your authentication interface.</a:t>
            </a:r>
          </a:p>
          <a:p>
            <a:pPr lvl="1">
              <a:buFont typeface="Arial" pitchFamily="34" charset="0"/>
              <a:buChar char="•"/>
            </a:pPr>
            <a:r>
              <a:rPr lang="en-US" sz="1100" b="1" i="0" kern="1200" dirty="0">
                <a:solidFill>
                  <a:schemeClr val="tx1"/>
                </a:solidFill>
                <a:latin typeface="+mn-lt"/>
                <a:ea typeface="+mn-ea"/>
                <a:cs typeface="+mn-cs"/>
              </a:rPr>
              <a:t>HTTP Header Variable</a:t>
            </a:r>
            <a:r>
              <a:rPr lang="en-US" sz="1100" b="0" i="0" kern="1200" dirty="0">
                <a:solidFill>
                  <a:schemeClr val="tx1"/>
                </a:solidFill>
                <a:latin typeface="+mn-lt"/>
                <a:ea typeface="+mn-ea"/>
                <a:cs typeface="+mn-cs"/>
              </a:rPr>
              <a:t>: Authenticate externally, where the username is stored in a HTTP Header variable set by the web server.</a:t>
            </a:r>
          </a:p>
          <a:p>
            <a:pPr lvl="1">
              <a:buFont typeface="Arial" pitchFamily="34" charset="0"/>
              <a:buChar char="•"/>
            </a:pPr>
            <a:r>
              <a:rPr lang="en-US" sz="1100" b="1" i="0" kern="1200" dirty="0">
                <a:solidFill>
                  <a:schemeClr val="tx1"/>
                </a:solidFill>
                <a:latin typeface="+mn-lt"/>
                <a:ea typeface="+mn-ea"/>
                <a:cs typeface="+mn-cs"/>
              </a:rPr>
              <a:t>Social Sign-In</a:t>
            </a:r>
            <a:r>
              <a:rPr lang="en-US" sz="1100" b="0" i="0" kern="1200" dirty="0">
                <a:solidFill>
                  <a:schemeClr val="tx1"/>
                </a:solidFill>
                <a:latin typeface="+mn-lt"/>
                <a:ea typeface="+mn-ea"/>
                <a:cs typeface="+mn-cs"/>
              </a:rPr>
              <a:t>: </a:t>
            </a:r>
            <a:r>
              <a:rPr lang="en-IN" sz="1050" b="0" i="0" u="none" strike="noStrike" kern="1200" dirty="0">
                <a:solidFill>
                  <a:schemeClr val="tx1"/>
                </a:solidFill>
                <a:effectLst/>
                <a:latin typeface="+mn-lt"/>
                <a:ea typeface="+mn-ea"/>
                <a:cs typeface="+mn-cs"/>
              </a:rPr>
              <a:t>Supports authentication with Google, Facebook, and other social network that supports </a:t>
            </a:r>
            <a:r>
              <a:rPr lang="en-IN" sz="1100" dirty="0"/>
              <a:t>OpenID Connect</a:t>
            </a:r>
            <a:r>
              <a:rPr lang="en-IN" sz="1050" b="0" i="0" u="none" strike="noStrike" kern="1200" dirty="0">
                <a:solidFill>
                  <a:schemeClr val="tx1"/>
                </a:solidFill>
                <a:effectLst/>
                <a:latin typeface="+mn-lt"/>
                <a:ea typeface="+mn-ea"/>
                <a:cs typeface="+mn-cs"/>
              </a:rPr>
              <a:t> or </a:t>
            </a:r>
            <a:r>
              <a:rPr lang="en-IN" sz="1100" dirty="0"/>
              <a:t>OAuth2</a:t>
            </a:r>
            <a:r>
              <a:rPr lang="en-IN" sz="1050" b="0" i="0" u="none" strike="noStrike" kern="1200" dirty="0">
                <a:solidFill>
                  <a:schemeClr val="tx1"/>
                </a:solidFill>
                <a:effectLst/>
                <a:latin typeface="+mn-lt"/>
                <a:ea typeface="+mn-ea"/>
                <a:cs typeface="+mn-cs"/>
              </a:rPr>
              <a:t> standards. </a:t>
            </a:r>
          </a:p>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1" i="0" u="none" strike="noStrike" kern="1200" dirty="0">
                <a:solidFill>
                  <a:schemeClr val="tx1"/>
                </a:solidFill>
                <a:effectLst/>
                <a:latin typeface="+mn-lt"/>
                <a:ea typeface="+mn-ea"/>
                <a:cs typeface="+mn-cs"/>
              </a:rPr>
              <a:t>Note</a:t>
            </a:r>
            <a:r>
              <a:rPr lang="en-IN" sz="1100" b="0" i="0" u="none" strike="noStrike" kern="1200" dirty="0">
                <a:solidFill>
                  <a:schemeClr val="tx1"/>
                </a:solidFill>
                <a:effectLst/>
                <a:latin typeface="+mn-lt"/>
                <a:ea typeface="+mn-ea"/>
                <a:cs typeface="+mn-cs"/>
              </a:rPr>
              <a:t>: Social Sign-In authentication is primarily useful for the following use cases:</a:t>
            </a:r>
          </a:p>
          <a:p>
            <a:pPr marL="742950" lvl="3" indent="-171450">
              <a:buFont typeface="Arial" panose="020B0604020202020204" pitchFamily="34" charset="0"/>
              <a:buChar char="•"/>
            </a:pPr>
            <a:r>
              <a:rPr lang="en-IN" sz="900" b="0" i="0" u="none" strike="noStrike" kern="1200" dirty="0">
                <a:solidFill>
                  <a:schemeClr val="tx1"/>
                </a:solidFill>
                <a:effectLst/>
                <a:latin typeface="+mn-lt"/>
                <a:ea typeface="+mn-ea"/>
                <a:cs typeface="+mn-cs"/>
              </a:rPr>
              <a:t>Your application is internet facing and you expect an unknown number of users from social networks to use your application.</a:t>
            </a:r>
          </a:p>
          <a:p>
            <a:pPr marL="742950" lvl="3" indent="-171450">
              <a:buFont typeface="Arial" panose="020B0604020202020204" pitchFamily="34" charset="0"/>
              <a:buChar char="•"/>
            </a:pPr>
            <a:r>
              <a:rPr lang="en-IN" sz="900" b="0" i="0" u="none" strike="noStrike" kern="1200" dirty="0">
                <a:solidFill>
                  <a:schemeClr val="tx1"/>
                </a:solidFill>
                <a:effectLst/>
                <a:latin typeface="+mn-lt"/>
                <a:ea typeface="+mn-ea"/>
                <a:cs typeface="+mn-cs"/>
              </a:rPr>
              <a:t>Your company has standardized on one of these providers, Oracle Identity Cloud Service, an internal OpenID Connect or OAuth2 system for authentication.</a:t>
            </a:r>
            <a:endParaRPr lang="es-ES" baseline="0" dirty="0"/>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108</a:t>
            </a:fld>
            <a:endParaRPr lang="en-GB" dirty="0"/>
          </a:p>
        </p:txBody>
      </p:sp>
    </p:spTree>
    <p:extLst>
      <p:ext uri="{BB962C8B-B14F-4D97-AF65-F5344CB8AC3E}">
        <p14:creationId xmlns:p14="http://schemas.microsoft.com/office/powerpoint/2010/main" val="16906724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a:t>
            </a:r>
            <a:r>
              <a:rPr lang="es-ES" baseline="0" dirty="0"/>
              <a:t> autorización es un término generalista que engloba el acceso a ciertos recursos basándose en privilegios de usuario. Mientras que las condiciones controlan la representación y el procesamiento de controles de página o componentes específicos, los esquemas de autorización controlan el acceso a dichos controles o componentes.</a:t>
            </a:r>
          </a:p>
          <a:p>
            <a:r>
              <a:rPr lang="es-ES" baseline="0" dirty="0"/>
              <a:t>Un esquema de autorización extiende la seguridad del esquema de autorización de la aplicación. Se puede especificar un esquema de autorización para toda la aplicación, para una página o control específico, como puede ser una región, un elemento o un botón. No obstante, antes de poder asociar un esquema de autorización a una aplicación, componente de aplicación o control, éste debe ser creado.</a:t>
            </a:r>
          </a:p>
          <a:p>
            <a:r>
              <a:rPr lang="es-ES" baseline="0" dirty="0"/>
              <a:t>Un esquema de autorización puede tener éxito o fallar. Frecuentemente, suelen incluir consultas SQL de Existe / No Existe, y funciones PL/SQL que devuelven un booleano. Si un componente o esquema de autorización de nivel de control tiene éxito, el usuario puede ver el componente o el control. En caso de fallar, el usuario no podrá verlo. Si el esquema de autorización falla a nivel de página, entonces APEX muestra un mensaje definido previamente.</a:t>
            </a:r>
          </a:p>
          <a:p>
            <a:r>
              <a:rPr lang="es-ES" baseline="0" dirty="0"/>
              <a:t>Al definir un esquema de autorización, se le da un nombre único. Una vez definido, puede ser asociado a cualquier componente o control dentro de la app, simplemente navegando hasta el correspondiente atributo dentro del diseñador de página y asociando el esquema de la Lista de Esquemas de Autorización.</a:t>
            </a: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109</a:t>
            </a:fld>
            <a:endParaRPr lang="en-GB" dirty="0"/>
          </a:p>
        </p:txBody>
      </p:sp>
    </p:spTree>
    <p:extLst>
      <p:ext uri="{BB962C8B-B14F-4D97-AF65-F5344CB8AC3E}">
        <p14:creationId xmlns:p14="http://schemas.microsoft.com/office/powerpoint/2010/main" val="39013857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s-ES" dirty="0"/>
          </a:p>
        </p:txBody>
      </p:sp>
      <p:sp>
        <p:nvSpPr>
          <p:cNvPr id="4" name="Slide Number Placeholder 3"/>
          <p:cNvSpPr>
            <a:spLocks noGrp="1"/>
          </p:cNvSpPr>
          <p:nvPr>
            <p:ph type="sldNum" sz="quarter" idx="5"/>
          </p:nvPr>
        </p:nvSpPr>
        <p:spPr/>
        <p:txBody>
          <a:bodyPr/>
          <a:lstStyle/>
          <a:p>
            <a:fld id="{94CA0F3A-F690-4218-82F5-CECE1ED4036E}" type="slidenum">
              <a:rPr lang="en-GB" smtClean="0"/>
              <a:t>110</a:t>
            </a:fld>
            <a:endParaRPr lang="en-GB"/>
          </a:p>
        </p:txBody>
      </p:sp>
    </p:spTree>
    <p:extLst>
      <p:ext uri="{BB962C8B-B14F-4D97-AF65-F5344CB8AC3E}">
        <p14:creationId xmlns:p14="http://schemas.microsoft.com/office/powerpoint/2010/main" val="2232083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400" b="0" dirty="0"/>
              <a:t>Es frecuente utilizar Oracle APEX para desarrollar rápidamente apps críticas para la empresa, que puedan utilizar miles de usuarios a diario. Por ejemplo, Aria People </a:t>
            </a:r>
            <a:r>
              <a:rPr lang="es-ES" sz="1400" b="0" dirty="0" err="1"/>
              <a:t>by</a:t>
            </a:r>
            <a:r>
              <a:rPr lang="es-ES" sz="1400" b="0" dirty="0"/>
              <a:t> Oracle.</a:t>
            </a:r>
            <a:endParaRPr lang="en-GB" sz="1400" b="0" dirty="0"/>
          </a:p>
        </p:txBody>
      </p:sp>
      <p:sp>
        <p:nvSpPr>
          <p:cNvPr id="4" name="Slide Number Placeholder 3"/>
          <p:cNvSpPr>
            <a:spLocks noGrp="1"/>
          </p:cNvSpPr>
          <p:nvPr>
            <p:ph type="sldNum" sz="quarter" idx="5"/>
          </p:nvPr>
        </p:nvSpPr>
        <p:spPr/>
        <p:txBody>
          <a:bodyPr/>
          <a:lstStyle/>
          <a:p>
            <a:fld id="{94CA0F3A-F690-4218-82F5-CECE1ED4036E}" type="slidenum">
              <a:rPr lang="en-GB" smtClean="0"/>
              <a:t>12</a:t>
            </a:fld>
            <a:endParaRPr lang="en-GB"/>
          </a:p>
        </p:txBody>
      </p:sp>
    </p:spTree>
    <p:extLst>
      <p:ext uri="{BB962C8B-B14F-4D97-AF65-F5344CB8AC3E}">
        <p14:creationId xmlns:p14="http://schemas.microsoft.com/office/powerpoint/2010/main" val="24886218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constructor de aplicaciones</a:t>
            </a:r>
            <a:r>
              <a:rPr lang="es-ES" baseline="0" dirty="0"/>
              <a:t> incluye asistentes ya construidos para generar gráficos. Se pueden usar dos tipos de gráficos principales:</a:t>
            </a:r>
          </a:p>
          <a:p>
            <a:pPr marL="171450" indent="-171450">
              <a:buFont typeface="Arial" panose="020B0604020202020204" pitchFamily="34" charset="0"/>
              <a:buChar char="•"/>
            </a:pPr>
            <a:r>
              <a:rPr lang="es-ES" baseline="0" dirty="0"/>
              <a:t>Chart – Gráficos soportado en APEX, basado en Visualizaciones de Datos Oracle JavaScript </a:t>
            </a:r>
            <a:r>
              <a:rPr lang="es-ES" baseline="0" dirty="0" err="1"/>
              <a:t>Extension</a:t>
            </a:r>
            <a:r>
              <a:rPr lang="es-ES" baseline="0" dirty="0"/>
              <a:t> </a:t>
            </a:r>
            <a:r>
              <a:rPr lang="es-ES" baseline="0" dirty="0" err="1"/>
              <a:t>Toolkit</a:t>
            </a:r>
            <a:r>
              <a:rPr lang="es-ES" baseline="0" dirty="0"/>
              <a:t> (Oracle JET). Permite a los desarrolladores una caja de herramientas modular de código abierto basada en el diseño y principios de desarrollo JavaScript, CSS3 y HTML5. Para conocer más sobre las capacidades de Oracle JET, visitar su </a:t>
            </a:r>
            <a:r>
              <a:rPr lang="es-ES" baseline="0" dirty="0" err="1"/>
              <a:t>website</a:t>
            </a:r>
            <a:r>
              <a:rPr lang="es-ES" baseline="0" dirty="0"/>
              <a:t>.</a:t>
            </a:r>
          </a:p>
          <a:p>
            <a:pPr marL="171450" indent="-171450">
              <a:buFont typeface="Arial" panose="020B0604020202020204" pitchFamily="34" charset="0"/>
              <a:buChar char="•"/>
            </a:pPr>
            <a:r>
              <a:rPr lang="es-ES" baseline="0" dirty="0" err="1"/>
              <a:t>AnyChart</a:t>
            </a:r>
            <a:r>
              <a:rPr lang="es-ES" baseline="0" dirty="0"/>
              <a:t> Chart – Se basa en una solución provista por una </a:t>
            </a:r>
            <a:r>
              <a:rPr lang="es-ES" baseline="0" dirty="0" err="1"/>
              <a:t>third</a:t>
            </a:r>
            <a:r>
              <a:rPr lang="es-ES" baseline="0" dirty="0"/>
              <a:t> </a:t>
            </a:r>
            <a:r>
              <a:rPr lang="es-ES" baseline="0" dirty="0" err="1"/>
              <a:t>party</a:t>
            </a:r>
            <a:r>
              <a:rPr lang="es-ES" baseline="0" dirty="0"/>
              <a:t> (</a:t>
            </a:r>
            <a:r>
              <a:rPr lang="es-ES" baseline="0" dirty="0" err="1"/>
              <a:t>AnyChart</a:t>
            </a:r>
            <a:r>
              <a:rPr lang="es-ES" baseline="0" dirty="0"/>
              <a:t>). Se trata de una solución basada en Flash y JavaScript (HTML5) que permite a los desarrolladores generar gráficos animados y compactos. Han sido categorizados como un </a:t>
            </a:r>
            <a:r>
              <a:rPr lang="es-ES" baseline="0" dirty="0" err="1"/>
              <a:t>legacy</a:t>
            </a:r>
            <a:r>
              <a:rPr lang="es-ES" baseline="0" dirty="0"/>
              <a:t> </a:t>
            </a:r>
            <a:r>
              <a:rPr lang="es-ES" baseline="0" dirty="0" err="1"/>
              <a:t>component</a:t>
            </a:r>
            <a:r>
              <a:rPr lang="es-ES" baseline="0" dirty="0"/>
              <a:t>, y caerán en desuso en futuras actualizaciones.</a:t>
            </a:r>
          </a:p>
          <a:p>
            <a:pPr marL="171450" indent="-171450">
              <a:buFont typeface="Arial" panose="020B0604020202020204" pitchFamily="34" charset="0"/>
              <a:buChar char="•"/>
            </a:pPr>
            <a:endParaRPr lang="es-ES" baseline="0" dirty="0"/>
          </a:p>
          <a:p>
            <a:pPr marL="0" indent="0">
              <a:buFont typeface="Arial" panose="020B0604020202020204" pitchFamily="34" charset="0"/>
              <a:buNone/>
            </a:pPr>
            <a:r>
              <a:rPr lang="es-ES" baseline="0" dirty="0">
                <a:sym typeface="Wingdings" panose="05000000000000000000" pitchFamily="2" charset="2"/>
              </a:rPr>
              <a:t> Práctica.</a:t>
            </a:r>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112</a:t>
            </a:fld>
            <a:endParaRPr lang="en-GB"/>
          </a:p>
        </p:txBody>
      </p:sp>
    </p:spTree>
    <p:extLst>
      <p:ext uri="{BB962C8B-B14F-4D97-AF65-F5344CB8AC3E}">
        <p14:creationId xmlns:p14="http://schemas.microsoft.com/office/powerpoint/2010/main" val="5469083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 momento, App </a:t>
            </a:r>
            <a:r>
              <a:rPr lang="es-ES" dirty="0" err="1"/>
              <a:t>Builder</a:t>
            </a:r>
            <a:r>
              <a:rPr lang="es-ES" baseline="0" dirty="0"/>
              <a:t> incluye dos tipos de calendarios, que se pueden generar mediante el correspondiente asistente, con opciones para generar calendarios con vista mensual, semanal, diaria o de lista. Una vez especificada la tabla en la que se basa el calendario, se pueden generar enlaces para manipularlo. Estos tipos de calendarios son:</a:t>
            </a:r>
          </a:p>
          <a:p>
            <a:pPr marL="171450" indent="-171450">
              <a:buFont typeface="Arial" panose="020B0604020202020204" pitchFamily="34" charset="0"/>
              <a:buChar char="•"/>
            </a:pPr>
            <a:r>
              <a:rPr lang="es-ES" baseline="0" dirty="0"/>
              <a:t>Calendario – basado en la librería </a:t>
            </a:r>
            <a:r>
              <a:rPr lang="es-ES" baseline="0" dirty="0" err="1"/>
              <a:t>jQuery</a:t>
            </a:r>
            <a:r>
              <a:rPr lang="es-ES" baseline="0" dirty="0"/>
              <a:t> </a:t>
            </a:r>
            <a:r>
              <a:rPr lang="es-ES" baseline="0" dirty="0" err="1"/>
              <a:t>FullCalendar</a:t>
            </a:r>
            <a:r>
              <a:rPr lang="es-ES" baseline="0" dirty="0"/>
              <a:t>, y que se puede customizar solamente mediante CSS3.</a:t>
            </a:r>
          </a:p>
          <a:p>
            <a:pPr marL="171450" indent="-171450">
              <a:buFont typeface="Arial" panose="020B0604020202020204" pitchFamily="34" charset="0"/>
              <a:buChar char="•"/>
            </a:pPr>
            <a:r>
              <a:rPr lang="es-ES" baseline="0" dirty="0" err="1"/>
              <a:t>Legacy</a:t>
            </a:r>
            <a:r>
              <a:rPr lang="es-ES" baseline="0" dirty="0"/>
              <a:t> Calendar – basado en una plantilla, será deprecado en el futuro.</a:t>
            </a:r>
          </a:p>
          <a:p>
            <a:pPr marL="0" indent="0">
              <a:buFont typeface="Arial" panose="020B0604020202020204" pitchFamily="34" charset="0"/>
              <a:buNone/>
            </a:pPr>
            <a:r>
              <a:rPr lang="es-ES" baseline="0" dirty="0"/>
              <a:t>Ambos calendarios permiten crear un calendario basado en una tabla o una consulta SQL. Durante el proceso de selección se solicita la selección de una columna de fecha y otra con el contenido a mostrar. Oracle recomienda convertir los </a:t>
            </a:r>
            <a:r>
              <a:rPr lang="es-ES" baseline="0" dirty="0" err="1"/>
              <a:t>Legacy</a:t>
            </a:r>
            <a:r>
              <a:rPr lang="es-ES" baseline="0" dirty="0"/>
              <a:t> Calendar a la última versión de Calendar.</a:t>
            </a:r>
          </a:p>
          <a:p>
            <a:pPr marL="0" indent="0">
              <a:buFont typeface="Arial" panose="020B0604020202020204" pitchFamily="34" charset="0"/>
              <a:buNone/>
            </a:pPr>
            <a:r>
              <a:rPr lang="es-ES" baseline="0" dirty="0"/>
              <a:t>Nota: para más ejemplos de calendarios, instalar la aplicación empaquetada </a:t>
            </a:r>
            <a:r>
              <a:rPr lang="es-ES" baseline="0" dirty="0" err="1"/>
              <a:t>Sample</a:t>
            </a:r>
            <a:r>
              <a:rPr lang="es-ES" baseline="0" dirty="0"/>
              <a:t> Calendar.</a:t>
            </a:r>
          </a:p>
          <a:p>
            <a:pPr marL="0" indent="0">
              <a:buFont typeface="Arial" panose="020B0604020202020204" pitchFamily="34" charset="0"/>
              <a:buNone/>
            </a:pPr>
            <a:endParaRPr lang="es-ES" baseline="0" dirty="0"/>
          </a:p>
          <a:p>
            <a:pPr marL="0" indent="0">
              <a:buFont typeface="Arial" panose="020B0604020202020204" pitchFamily="34" charset="0"/>
              <a:buNone/>
            </a:pPr>
            <a:r>
              <a:rPr lang="es-ES" baseline="0" dirty="0">
                <a:sym typeface="Wingdings" panose="05000000000000000000" pitchFamily="2" charset="2"/>
              </a:rPr>
              <a:t> Práctica.</a:t>
            </a:r>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113</a:t>
            </a:fld>
            <a:endParaRPr lang="en-GB"/>
          </a:p>
        </p:txBody>
      </p:sp>
    </p:spTree>
    <p:extLst>
      <p:ext uri="{BB962C8B-B14F-4D97-AF65-F5344CB8AC3E}">
        <p14:creationId xmlns:p14="http://schemas.microsoft.com/office/powerpoint/2010/main" val="34744997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También</a:t>
            </a:r>
            <a:r>
              <a:rPr lang="es-ES" baseline="0" dirty="0"/>
              <a:t> se puede encontrar un asistente para generar árboles que muestran una vista jerarquizada. La implementación del árbol es una construcción basada en JavaScript que incluye navegación mediante el teclado, así como salvado del estado.</a:t>
            </a:r>
          </a:p>
          <a:p>
            <a:r>
              <a:rPr lang="es-ES" baseline="0" dirty="0"/>
              <a:t>En la transparencia se puede ver un ejemplo de árbol jerarquizado, así como la consulta para crearlo. El árbol muestra una lista de gerentes y los empleados que trabajan para ellos. Se puede generar un árbol a partir de una consulta que especifique la jerarquía identificando un ID y su ID padre en una tabla o vista. La consulta utiliza la clausula START WITH… CONNECT BY para generar la consulta jerarquizada.</a:t>
            </a:r>
          </a:p>
          <a:p>
            <a:r>
              <a:rPr lang="es-ES" baseline="0" dirty="0"/>
              <a:t>Nota: La región Árbol de APEX solo está soportada en páginas que utilizan interfaz de escritorio (Desktop).</a:t>
            </a:r>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114</a:t>
            </a:fld>
            <a:endParaRPr lang="en-GB"/>
          </a:p>
        </p:txBody>
      </p:sp>
    </p:spTree>
    <p:extLst>
      <p:ext uri="{BB962C8B-B14F-4D97-AF65-F5344CB8AC3E}">
        <p14:creationId xmlns:p14="http://schemas.microsoft.com/office/powerpoint/2010/main" val="33491968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Acciones</a:t>
            </a:r>
            <a:r>
              <a:rPr lang="es-ES" baseline="0" dirty="0"/>
              <a:t> dinámicas es una herramienta que facilita la definición de comportamientos complejos en el lado del cliente de forma declarativa, sin la necesidad de conocer o codificar JavaScript o AJAX. Utilizando el asistente de creación de Acciones Dinámicas, se puede especificar una acción que se ejecuta cuando ocurren un conjunto de condiciones definidas. Además, se puede especificar que elementos se ven afectados por la acción, y como se ven afectados.</a:t>
            </a:r>
          </a:p>
          <a:p>
            <a:r>
              <a:rPr lang="es-ES" baseline="0" dirty="0"/>
              <a:t>Al trabajar con acciones dinámicas, hay que tener en cuenta que cuantas más acciones dinámicas se incorporen en la página, mayor será el tamaño de la misma. Esto se debe a que el </a:t>
            </a:r>
            <a:r>
              <a:rPr lang="es-ES" baseline="0" dirty="0" err="1"/>
              <a:t>framework</a:t>
            </a:r>
            <a:r>
              <a:rPr lang="es-ES" baseline="0" dirty="0"/>
              <a:t> de las acciones dinámicas genera JavaScript adicionales y posiblemente llamadas AJAX hacia el cliente para cada acción dinámica definida, lo que también debe ser descargado y ejecutado en el lado del cliente.</a:t>
            </a:r>
          </a:p>
          <a:p>
            <a:r>
              <a:rPr lang="es-ES" baseline="0" dirty="0"/>
              <a:t>En la transparencia se puede ver como una acción dinámica puede emplearse para afectar a varios elementos, incluso de tipos diferentes. Para conseguir esto, la página del formulario contiene una acción dinámica llamada “JOB EQUALS SALESMAN”. Esto se ejecuta cada vez que un Job diferente se selecciona en la lista de selección, y si el valor es igual a “SALESMAN”. Cuando tiene ese valor, los campos “</a:t>
            </a:r>
            <a:r>
              <a:rPr lang="es-ES" baseline="0" dirty="0" err="1"/>
              <a:t>Commission</a:t>
            </a:r>
            <a:r>
              <a:rPr lang="es-ES" baseline="0" dirty="0"/>
              <a:t>” y “</a:t>
            </a:r>
            <a:r>
              <a:rPr lang="es-ES" baseline="0" dirty="0" err="1"/>
              <a:t>Hiredate</a:t>
            </a:r>
            <a:r>
              <a:rPr lang="es-ES" baseline="0" dirty="0"/>
              <a:t>” de la página aparecen habilitados. En cualquier otro caso, están deshabilitados. Para ello se usan las acciones nativas </a:t>
            </a:r>
            <a:r>
              <a:rPr lang="es-ES" baseline="0" dirty="0" err="1"/>
              <a:t>Enable</a:t>
            </a:r>
            <a:r>
              <a:rPr lang="es-ES" baseline="0" dirty="0"/>
              <a:t> y </a:t>
            </a:r>
            <a:r>
              <a:rPr lang="es-ES" baseline="0" dirty="0" err="1"/>
              <a:t>Disable</a:t>
            </a:r>
            <a:r>
              <a:rPr lang="es-ES" baseline="0" dirty="0"/>
              <a:t>. </a:t>
            </a:r>
          </a:p>
          <a:p>
            <a:endParaRPr lang="es-ES" baseline="0" dirty="0"/>
          </a:p>
          <a:p>
            <a:r>
              <a:rPr lang="es-ES" baseline="0" dirty="0">
                <a:sym typeface="Wingdings" panose="05000000000000000000" pitchFamily="2" charset="2"/>
              </a:rPr>
              <a:t> Práctica.</a:t>
            </a:r>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115</a:t>
            </a:fld>
            <a:endParaRPr lang="en-GB"/>
          </a:p>
        </p:txBody>
      </p:sp>
    </p:spTree>
    <p:extLst>
      <p:ext uri="{BB962C8B-B14F-4D97-AF65-F5344CB8AC3E}">
        <p14:creationId xmlns:p14="http://schemas.microsoft.com/office/powerpoint/2010/main" val="1668906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Oracle </a:t>
            </a:r>
            <a:r>
              <a:rPr lang="es-ES" dirty="0" err="1"/>
              <a:t>Application</a:t>
            </a:r>
            <a:r>
              <a:rPr lang="es-ES" dirty="0"/>
              <a:t> Express</a:t>
            </a:r>
            <a:r>
              <a:rPr lang="es-ES" baseline="0" dirty="0"/>
              <a:t> soporta una serie de elementos como grupos de esquemas de autenticación y/o autorización, elementos, regiones, acciones dinámicas y procesos. Los Plug-</a:t>
            </a:r>
            <a:r>
              <a:rPr lang="es-ES" baseline="0" dirty="0" err="1"/>
              <a:t>ins</a:t>
            </a:r>
            <a:r>
              <a:rPr lang="es-ES" baseline="0" dirty="0"/>
              <a:t> son un modo de aumentar esos elementos ya incluidos, para poder usarlos de forma declarativa ampliando los ya incluidos. Los </a:t>
            </a:r>
            <a:r>
              <a:rPr lang="es-ES" baseline="0" dirty="0" err="1"/>
              <a:t>plug-ins</a:t>
            </a:r>
            <a:r>
              <a:rPr lang="es-ES" baseline="0" dirty="0"/>
              <a:t> están diseñados para ser reutilizados, por los que los desarrolladores pueden exportar e importarlos de otros </a:t>
            </a:r>
            <a:r>
              <a:rPr lang="es-ES" baseline="0" dirty="0" err="1"/>
              <a:t>workspaces</a:t>
            </a:r>
            <a:r>
              <a:rPr lang="es-ES" baseline="0" dirty="0"/>
              <a:t> e, </a:t>
            </a:r>
            <a:r>
              <a:rPr lang="es-ES" baseline="0" dirty="0" err="1"/>
              <a:t>inclulo</a:t>
            </a:r>
            <a:r>
              <a:rPr lang="es-ES" baseline="0" dirty="0"/>
              <a:t>, compartirlos en la comunidad de Plug-</a:t>
            </a:r>
            <a:r>
              <a:rPr lang="es-ES" baseline="0" dirty="0" err="1"/>
              <a:t>ins</a:t>
            </a:r>
            <a:r>
              <a:rPr lang="es-ES" baseline="0" dirty="0"/>
              <a:t> de Oracle </a:t>
            </a:r>
            <a:r>
              <a:rPr lang="es-ES" baseline="0" dirty="0" err="1"/>
              <a:t>Application</a:t>
            </a:r>
            <a:r>
              <a:rPr lang="es-ES" baseline="0" dirty="0"/>
              <a:t> Express usando el repositorio de Plug-</a:t>
            </a:r>
            <a:r>
              <a:rPr lang="es-ES" baseline="0" dirty="0" err="1"/>
              <a:t>ins</a:t>
            </a:r>
            <a:r>
              <a:rPr lang="es-ES" baseline="0" dirty="0"/>
              <a:t>.</a:t>
            </a:r>
          </a:p>
          <a:p>
            <a:r>
              <a:rPr lang="es-ES" baseline="0" dirty="0"/>
              <a:t>Una vez definido, los componentes del </a:t>
            </a:r>
            <a:r>
              <a:rPr lang="es-ES" baseline="0" dirty="0" err="1"/>
              <a:t>plug</a:t>
            </a:r>
            <a:r>
              <a:rPr lang="es-ES" baseline="0" dirty="0"/>
              <a:t>-in se crean y utilizan como el resto de componentes de Oracle </a:t>
            </a:r>
            <a:r>
              <a:rPr lang="es-ES" baseline="0" dirty="0" err="1"/>
              <a:t>Application</a:t>
            </a:r>
            <a:r>
              <a:rPr lang="es-ES" baseline="0" dirty="0"/>
              <a:t> Express. Así, los </a:t>
            </a:r>
            <a:r>
              <a:rPr lang="es-ES" baseline="0" dirty="0" err="1"/>
              <a:t>plug-ins</a:t>
            </a:r>
            <a:r>
              <a:rPr lang="es-ES" baseline="0" dirty="0"/>
              <a:t> permiten a los desarrolladores crear componentes altamente customizados para ampliar o mejorar la funcionalidad, apariencia y experiencia de usuario de las aplicaciones.</a:t>
            </a:r>
          </a:p>
          <a:p>
            <a:r>
              <a:rPr lang="es-ES" baseline="0" dirty="0"/>
              <a:t>En esta transparencia se muestra el formato especificado para el número de teléfono. Se importa el </a:t>
            </a:r>
            <a:r>
              <a:rPr lang="es-ES" baseline="0" dirty="0" err="1"/>
              <a:t>plug</a:t>
            </a:r>
            <a:r>
              <a:rPr lang="es-ES" baseline="0" dirty="0"/>
              <a:t>-in </a:t>
            </a:r>
            <a:r>
              <a:rPr lang="es-ES" baseline="0" dirty="0" err="1"/>
              <a:t>Masked</a:t>
            </a:r>
            <a:r>
              <a:rPr lang="es-ES" baseline="0" dirty="0"/>
              <a:t> Field a la aplicación y, posteriormente, se inserta en el formulario un ítem de este tipo en la página de Detalles del Cliente. </a:t>
            </a:r>
          </a:p>
          <a:p>
            <a:endParaRPr lang="es-ES" baseline="0" dirty="0"/>
          </a:p>
          <a:p>
            <a:r>
              <a:rPr lang="es-ES" baseline="0" dirty="0">
                <a:sym typeface="Wingdings" panose="05000000000000000000" pitchFamily="2" charset="2"/>
              </a:rPr>
              <a:t> Práctica.</a:t>
            </a:r>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116</a:t>
            </a:fld>
            <a:endParaRPr lang="en-GB"/>
          </a:p>
        </p:txBody>
      </p:sp>
    </p:spTree>
    <p:extLst>
      <p:ext uri="{BB962C8B-B14F-4D97-AF65-F5344CB8AC3E}">
        <p14:creationId xmlns:p14="http://schemas.microsoft.com/office/powerpoint/2010/main" val="37946275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s-ES" dirty="0"/>
          </a:p>
        </p:txBody>
      </p:sp>
      <p:sp>
        <p:nvSpPr>
          <p:cNvPr id="4" name="Slide Number Placeholder 3"/>
          <p:cNvSpPr>
            <a:spLocks noGrp="1"/>
          </p:cNvSpPr>
          <p:nvPr>
            <p:ph type="sldNum" sz="quarter" idx="5"/>
          </p:nvPr>
        </p:nvSpPr>
        <p:spPr/>
        <p:txBody>
          <a:bodyPr/>
          <a:lstStyle/>
          <a:p>
            <a:fld id="{94CA0F3A-F690-4218-82F5-CECE1ED4036E}" type="slidenum">
              <a:rPr lang="en-GB" smtClean="0"/>
              <a:t>117</a:t>
            </a:fld>
            <a:endParaRPr lang="en-GB"/>
          </a:p>
        </p:txBody>
      </p:sp>
    </p:spTree>
    <p:extLst>
      <p:ext uri="{BB962C8B-B14F-4D97-AF65-F5344CB8AC3E}">
        <p14:creationId xmlns:p14="http://schemas.microsoft.com/office/powerpoint/2010/main" val="50888886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aplicación desarrollada</a:t>
            </a:r>
            <a:r>
              <a:rPr lang="es-ES" baseline="0" dirty="0"/>
              <a:t> con </a:t>
            </a:r>
            <a:r>
              <a:rPr lang="es-ES" baseline="0" dirty="0" err="1"/>
              <a:t>Application</a:t>
            </a:r>
            <a:r>
              <a:rPr lang="es-ES" baseline="0" dirty="0"/>
              <a:t> Express se puede mover de un entorno a otro. Es una práctica de desarrollo habitual mover una aplicación de un entorno de desarrollo a otro de producción. Esto, por lo general, implica exportar la aplicación desde desarrollo e importarla en otro entorno de test o producción. Si los últimos cambios de desarrollo requieren cambios en las estructuras de la base de datos, tales como la creación de nuevas tablas o columnas, entonces debe construirse un script de actualización DLL (</a:t>
            </a:r>
            <a:r>
              <a:rPr lang="es-ES" baseline="0" dirty="0" err="1"/>
              <a:t>Database</a:t>
            </a:r>
            <a:r>
              <a:rPr lang="es-ES" baseline="0" dirty="0"/>
              <a:t> </a:t>
            </a:r>
            <a:r>
              <a:rPr lang="es-ES" baseline="0" dirty="0" err="1"/>
              <a:t>Definition</a:t>
            </a:r>
            <a:r>
              <a:rPr lang="es-ES" baseline="0" dirty="0"/>
              <a:t> </a:t>
            </a:r>
            <a:r>
              <a:rPr lang="es-ES" baseline="0" dirty="0" err="1"/>
              <a:t>Language</a:t>
            </a:r>
            <a:r>
              <a:rPr lang="es-ES" baseline="0" dirty="0"/>
              <a:t>) para actualizar el resto de entornos. De una forma similar, si los datos necesitan ser manipulados como insertar o actualizar registros, se debe escribir un script de manipulación de datos DML (Data </a:t>
            </a:r>
            <a:r>
              <a:rPr lang="es-ES" baseline="0" dirty="0" err="1"/>
              <a:t>Manipulation</a:t>
            </a:r>
            <a:r>
              <a:rPr lang="es-ES" baseline="0" dirty="0"/>
              <a:t> </a:t>
            </a:r>
            <a:r>
              <a:rPr lang="es-ES" baseline="0" dirty="0" err="1"/>
              <a:t>Language</a:t>
            </a:r>
            <a:r>
              <a:rPr lang="es-ES" baseline="0" dirty="0"/>
              <a:t>)</a:t>
            </a:r>
          </a:p>
          <a:p>
            <a:r>
              <a:rPr lang="es-ES" dirty="0"/>
              <a:t>Al</a:t>
            </a:r>
            <a:r>
              <a:rPr lang="es-ES" baseline="0" dirty="0"/>
              <a:t> migrar una aplicación en desarrollo a un entorno nuevo, entonces deben traerse todas las estructuras de base de datos (DDL), así como los datos en sí si fuesen requeridos (DML)</a:t>
            </a:r>
          </a:p>
          <a:p>
            <a:r>
              <a:rPr lang="es-ES" baseline="0" dirty="0"/>
              <a:t>Nota: Es importante saber que no se puede migrar una aplicación a una versión de APEX inferior  a la se ha construido. Por ejemplo, si se quiere instalar una aplicación construida en APEX 5.1 a un entorno donde la versión de APEX es la 4.2, será preciso actualizar el entorno antes de la importación. Se puede verificar dicha versión en la esquina inferior derecha del escritorio de APEX.</a:t>
            </a:r>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119</a:t>
            </a:fld>
            <a:endParaRPr lang="en-GB"/>
          </a:p>
        </p:txBody>
      </p:sp>
    </p:spTree>
    <p:extLst>
      <p:ext uri="{BB962C8B-B14F-4D97-AF65-F5344CB8AC3E}">
        <p14:creationId xmlns:p14="http://schemas.microsoft.com/office/powerpoint/2010/main" val="17524319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a:t>
            </a:r>
            <a:r>
              <a:rPr lang="es-ES" baseline="0" dirty="0"/>
              <a:t> aplicación escrita en APEX se almacena como metadatos en la Base de Datos de Oracle. Al definir aplicaciones, las páginas, regiones, ítems y </a:t>
            </a:r>
            <a:r>
              <a:rPr lang="es-ES" baseline="0" dirty="0" err="1"/>
              <a:t>etc</a:t>
            </a:r>
            <a:r>
              <a:rPr lang="es-ES" baseline="0" dirty="0"/>
              <a:t>, se almacenan en varias tablas dentro del esquema del motor de APEX. Al exportar la aplicación, un solo fichero SQL se genera al extraer las definiciones de la app de dichas tablas de meta-datos. Al importar una aplicación, los registros se insertan (o actualizan, sobre escribiendo una aplicación existente) dentro de las tablas de metadatos de APEX en el entorno en que se importan. Una vez completada la importación, todos los elementos y definiciones de la app pueden verse y editarse en el </a:t>
            </a:r>
            <a:r>
              <a:rPr lang="es-ES" baseline="0" dirty="0" err="1"/>
              <a:t>Application</a:t>
            </a:r>
            <a:r>
              <a:rPr lang="es-ES" baseline="0" dirty="0"/>
              <a:t> </a:t>
            </a:r>
            <a:r>
              <a:rPr lang="es-ES" baseline="0" dirty="0" err="1"/>
              <a:t>Builder</a:t>
            </a:r>
            <a:r>
              <a:rPr lang="es-ES" baseline="0" dirty="0"/>
              <a:t>, y la aplicación puede ejecutarse inmediatamente. No obstante, si se requieren objetos de base de datos que no están disponibles en el </a:t>
            </a:r>
            <a:r>
              <a:rPr lang="es-ES" baseline="0" dirty="0" err="1"/>
              <a:t>Workspace</a:t>
            </a:r>
            <a:r>
              <a:rPr lang="es-ES" baseline="0" dirty="0"/>
              <a:t>, se producirán errores durante la ejecución de la misma.</a:t>
            </a:r>
          </a:p>
          <a:p>
            <a:r>
              <a:rPr lang="es-ES" baseline="0" dirty="0"/>
              <a:t>Para mover los objetos de base de datos y los datos en sí de un entorno a otro existen dos aproximaciones: usando Oracle SQL </a:t>
            </a:r>
            <a:r>
              <a:rPr lang="es-ES" baseline="0" dirty="0" err="1"/>
              <a:t>Developer</a:t>
            </a:r>
            <a:r>
              <a:rPr lang="es-ES" baseline="0" dirty="0"/>
              <a:t>, o usando </a:t>
            </a:r>
            <a:r>
              <a:rPr lang="es-ES" baseline="0" dirty="0" err="1"/>
              <a:t>Application</a:t>
            </a:r>
            <a:r>
              <a:rPr lang="es-ES" baseline="0" dirty="0"/>
              <a:t> Express &gt; SQL Workshop. El primero es una herramienta cuyo uso está muy extendido entre la mayoría de profesionales del desarrollo con Oracle y </a:t>
            </a:r>
            <a:r>
              <a:rPr lang="es-ES" baseline="0" dirty="0" err="1"/>
              <a:t>DBA’s</a:t>
            </a:r>
            <a:r>
              <a:rPr lang="es-ES" baseline="0" dirty="0"/>
              <a:t> en general, pero quizás no tanto entre desarrolladores de lógica de </a:t>
            </a:r>
            <a:r>
              <a:rPr lang="es-ES" baseline="0" dirty="0" err="1"/>
              <a:t>negoicio</a:t>
            </a:r>
            <a:r>
              <a:rPr lang="es-ES" baseline="0" dirty="0"/>
              <a:t>. </a:t>
            </a:r>
            <a:r>
              <a:rPr lang="en-GB" baseline="0" dirty="0"/>
              <a:t>Por </a:t>
            </a:r>
            <a:r>
              <a:rPr lang="en-GB" baseline="0" dirty="0" err="1"/>
              <a:t>otro</a:t>
            </a:r>
            <a:r>
              <a:rPr lang="en-GB" baseline="0" dirty="0"/>
              <a:t> </a:t>
            </a:r>
            <a:r>
              <a:rPr lang="en-GB" baseline="0" dirty="0" err="1"/>
              <a:t>lado</a:t>
            </a:r>
            <a:r>
              <a:rPr lang="en-GB" baseline="0" dirty="0"/>
              <a:t>, </a:t>
            </a:r>
            <a:r>
              <a:rPr lang="en-GB" baseline="0" dirty="0" err="1"/>
              <a:t>existen</a:t>
            </a:r>
            <a:r>
              <a:rPr lang="en-GB" baseline="0" dirty="0"/>
              <a:t> </a:t>
            </a:r>
            <a:r>
              <a:rPr lang="en-GB" baseline="0" dirty="0" err="1"/>
              <a:t>herramientas</a:t>
            </a:r>
            <a:r>
              <a:rPr lang="en-GB" baseline="0" dirty="0"/>
              <a:t> </a:t>
            </a:r>
            <a:r>
              <a:rPr lang="en-GB" baseline="0" dirty="0" err="1"/>
              <a:t>incluidas</a:t>
            </a:r>
            <a:r>
              <a:rPr lang="en-GB" baseline="0" dirty="0"/>
              <a:t> </a:t>
            </a:r>
            <a:r>
              <a:rPr lang="en-GB" baseline="0" dirty="0" err="1"/>
              <a:t>en</a:t>
            </a:r>
            <a:r>
              <a:rPr lang="en-GB" baseline="0" dirty="0"/>
              <a:t> APEX para </a:t>
            </a:r>
            <a:r>
              <a:rPr lang="en-GB" baseline="0" dirty="0" err="1"/>
              <a:t>realizar</a:t>
            </a:r>
            <a:r>
              <a:rPr lang="en-GB" baseline="0" dirty="0"/>
              <a:t> </a:t>
            </a:r>
            <a:r>
              <a:rPr lang="en-GB" baseline="0" dirty="0" err="1"/>
              <a:t>este</a:t>
            </a:r>
            <a:r>
              <a:rPr lang="en-GB" baseline="0" dirty="0"/>
              <a:t> </a:t>
            </a:r>
            <a:r>
              <a:rPr lang="en-GB" baseline="0" dirty="0" err="1"/>
              <a:t>mismo</a:t>
            </a:r>
            <a:r>
              <a:rPr lang="en-GB" baseline="0" dirty="0"/>
              <a:t> </a:t>
            </a:r>
            <a:r>
              <a:rPr lang="en-GB" baseline="0" dirty="0" err="1"/>
              <a:t>trabajo</a:t>
            </a:r>
            <a:r>
              <a:rPr lang="en-GB" baseline="0" dirty="0"/>
              <a:t> </a:t>
            </a:r>
            <a:r>
              <a:rPr lang="en-GB" baseline="0" dirty="0" err="1"/>
              <a:t>desde</a:t>
            </a:r>
            <a:r>
              <a:rPr lang="en-GB" baseline="0" dirty="0"/>
              <a:t> la </a:t>
            </a:r>
            <a:r>
              <a:rPr lang="en-GB" baseline="0" dirty="0" err="1"/>
              <a:t>propia</a:t>
            </a:r>
            <a:r>
              <a:rPr lang="en-GB" baseline="0" dirty="0"/>
              <a:t> </a:t>
            </a:r>
            <a:r>
              <a:rPr lang="en-GB" baseline="0" dirty="0" err="1"/>
              <a:t>interfaz</a:t>
            </a:r>
            <a:r>
              <a:rPr lang="en-GB" baseline="0" dirty="0"/>
              <a:t> del </a:t>
            </a:r>
            <a:r>
              <a:rPr lang="en-GB" baseline="0" dirty="0" err="1"/>
              <a:t>entorno</a:t>
            </a:r>
            <a:r>
              <a:rPr lang="en-GB" baseline="0" dirty="0"/>
              <a:t> de </a:t>
            </a:r>
            <a:r>
              <a:rPr lang="en-GB" baseline="0" dirty="0" err="1"/>
              <a:t>desarrollo</a:t>
            </a:r>
            <a:r>
              <a:rPr lang="en-GB" baseline="0" dirty="0"/>
              <a:t>.</a:t>
            </a:r>
          </a:p>
          <a:p>
            <a:endParaRPr lang="es-ES" baseline="0" dirty="0"/>
          </a:p>
          <a:p>
            <a:r>
              <a:rPr lang="es-ES" baseline="0" dirty="0">
                <a:sym typeface="Wingdings" panose="05000000000000000000" pitchFamily="2" charset="2"/>
              </a:rPr>
              <a:t> Práctica.</a:t>
            </a:r>
            <a:endParaRPr lang="es-ES" baseline="0" dirty="0"/>
          </a:p>
        </p:txBody>
      </p:sp>
      <p:sp>
        <p:nvSpPr>
          <p:cNvPr id="4" name="Slide Number Placeholder 3"/>
          <p:cNvSpPr>
            <a:spLocks noGrp="1"/>
          </p:cNvSpPr>
          <p:nvPr>
            <p:ph type="sldNum" sz="quarter" idx="10"/>
          </p:nvPr>
        </p:nvSpPr>
        <p:spPr/>
        <p:txBody>
          <a:bodyPr/>
          <a:lstStyle/>
          <a:p>
            <a:fld id="{94CA0F3A-F690-4218-82F5-CECE1ED4036E}" type="slidenum">
              <a:rPr lang="en-GB" smtClean="0"/>
              <a:t>120</a:t>
            </a:fld>
            <a:endParaRPr lang="en-GB"/>
          </a:p>
        </p:txBody>
      </p:sp>
    </p:spTree>
    <p:extLst>
      <p:ext uri="{BB962C8B-B14F-4D97-AF65-F5344CB8AC3E}">
        <p14:creationId xmlns:p14="http://schemas.microsoft.com/office/powerpoint/2010/main" val="16073403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s-ES" dirty="0"/>
          </a:p>
        </p:txBody>
      </p:sp>
      <p:sp>
        <p:nvSpPr>
          <p:cNvPr id="4" name="Slide Number Placeholder 3"/>
          <p:cNvSpPr>
            <a:spLocks noGrp="1"/>
          </p:cNvSpPr>
          <p:nvPr>
            <p:ph type="sldNum" sz="quarter" idx="5"/>
          </p:nvPr>
        </p:nvSpPr>
        <p:spPr/>
        <p:txBody>
          <a:bodyPr/>
          <a:lstStyle/>
          <a:p>
            <a:fld id="{94CA0F3A-F690-4218-82F5-CECE1ED4036E}" type="slidenum">
              <a:rPr lang="en-GB" smtClean="0"/>
              <a:t>121</a:t>
            </a:fld>
            <a:endParaRPr lang="en-GB"/>
          </a:p>
        </p:txBody>
      </p:sp>
    </p:spTree>
    <p:extLst>
      <p:ext uri="{BB962C8B-B14F-4D97-AF65-F5344CB8AC3E}">
        <p14:creationId xmlns:p14="http://schemas.microsoft.com/office/powerpoint/2010/main" val="42668739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¿Dudas?</a:t>
            </a:r>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122</a:t>
            </a:fld>
            <a:endParaRPr lang="en-GB"/>
          </a:p>
        </p:txBody>
      </p:sp>
    </p:spTree>
    <p:extLst>
      <p:ext uri="{BB962C8B-B14F-4D97-AF65-F5344CB8AC3E}">
        <p14:creationId xmlns:p14="http://schemas.microsoft.com/office/powerpoint/2010/main" val="68625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reserve="1">
  <p:cSld name="Subtitle">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447800" y="2708033"/>
            <a:ext cx="62356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
        <p:nvSpPr>
          <p:cNvPr id="14" name="Google Shape;14;p3"/>
          <p:cNvSpPr txBox="1">
            <a:spLocks noGrp="1"/>
          </p:cNvSpPr>
          <p:nvPr>
            <p:ph type="subTitle" idx="1"/>
          </p:nvPr>
        </p:nvSpPr>
        <p:spPr>
          <a:xfrm>
            <a:off x="1447800" y="4383635"/>
            <a:ext cx="6235600" cy="5116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rPr lang="en-US" dirty="0"/>
              <a:t>Click to edit Master subtitle style</a:t>
            </a:r>
            <a:endParaRPr dirty="0"/>
          </a:p>
        </p:txBody>
      </p:sp>
      <p:sp>
        <p:nvSpPr>
          <p:cNvPr id="15" name="Google Shape;15;p3"/>
          <p:cNvSpPr/>
          <p:nvPr/>
        </p:nvSpPr>
        <p:spPr>
          <a:xfrm rot="5400000">
            <a:off x="-404500" y="2889207"/>
            <a:ext cx="1888400" cy="10796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277499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 dark">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11"/>
          <p:cNvSpPr/>
          <p:nvPr/>
        </p:nvSpPr>
        <p:spPr>
          <a:xfrm flipH="1">
            <a:off x="11582400" y="6233133"/>
            <a:ext cx="624800" cy="6248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8" name="Google Shape;58;p11"/>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fld id="{DECF3546-AB72-4471-AFC4-A477D555DA7F}" type="slidenum">
              <a:rPr lang="en-GB" smtClean="0"/>
              <a:t>‹#›</a:t>
            </a:fld>
            <a:endParaRPr lang="en-GB" dirty="0"/>
          </a:p>
        </p:txBody>
      </p:sp>
    </p:spTree>
    <p:extLst>
      <p:ext uri="{BB962C8B-B14F-4D97-AF65-F5344CB8AC3E}">
        <p14:creationId xmlns:p14="http://schemas.microsoft.com/office/powerpoint/2010/main" val="1541586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2 columns" type="twoColTx">
  <p:cSld name="1_Title + 2 columns">
    <p:spTree>
      <p:nvGrpSpPr>
        <p:cNvPr id="1" name="Shape 28"/>
        <p:cNvGrpSpPr/>
        <p:nvPr/>
      </p:nvGrpSpPr>
      <p:grpSpPr>
        <a:xfrm>
          <a:off x="0" y="0"/>
          <a:ext cx="0" cy="0"/>
          <a:chOff x="0" y="0"/>
          <a:chExt cx="0" cy="0"/>
        </a:xfrm>
      </p:grpSpPr>
      <p:sp>
        <p:nvSpPr>
          <p:cNvPr id="31" name="Google Shape;31;p6"/>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a:t>Click to edit Master title style</a:t>
            </a:r>
            <a:endParaRPr/>
          </a:p>
        </p:txBody>
      </p:sp>
      <p:sp>
        <p:nvSpPr>
          <p:cNvPr id="32" name="Google Shape;32;p6"/>
          <p:cNvSpPr txBox="1">
            <a:spLocks noGrp="1"/>
          </p:cNvSpPr>
          <p:nvPr>
            <p:ph type="body" idx="1"/>
          </p:nvPr>
        </p:nvSpPr>
        <p:spPr>
          <a:xfrm>
            <a:off x="609600" y="2661000"/>
            <a:ext cx="3576800" cy="35720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pPr lvl="0"/>
            <a:r>
              <a:rPr lang="en-US"/>
              <a:t>Click to edit Master text styles</a:t>
            </a:r>
          </a:p>
        </p:txBody>
      </p:sp>
      <p:sp>
        <p:nvSpPr>
          <p:cNvPr id="33" name="Google Shape;33;p6"/>
          <p:cNvSpPr txBox="1">
            <a:spLocks noGrp="1"/>
          </p:cNvSpPr>
          <p:nvPr>
            <p:ph type="body" idx="2"/>
          </p:nvPr>
        </p:nvSpPr>
        <p:spPr>
          <a:xfrm>
            <a:off x="4554104" y="2661000"/>
            <a:ext cx="3576800" cy="35720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pPr lvl="0"/>
            <a:r>
              <a:rPr lang="en-US"/>
              <a:t>Click to edit Master text styles</a:t>
            </a:r>
          </a:p>
        </p:txBody>
      </p:sp>
      <p:sp>
        <p:nvSpPr>
          <p:cNvPr id="34" name="Google Shape;34;p6"/>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ECF3546-AB72-4471-AFC4-A477D555DA7F}" type="slidenum">
              <a:rPr lang="en-GB" smtClean="0"/>
              <a:t>‹#›</a:t>
            </a:fld>
            <a:endParaRPr lang="en-GB" dirty="0"/>
          </a:p>
        </p:txBody>
      </p:sp>
    </p:spTree>
    <p:extLst>
      <p:ext uri="{BB962C8B-B14F-4D97-AF65-F5344CB8AC3E}">
        <p14:creationId xmlns:p14="http://schemas.microsoft.com/office/powerpoint/2010/main" val="3302569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reserve="1" userDrawn="1">
  <p:cSld name="1_Quote">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11567200" y="6233200"/>
            <a:ext cx="624800" cy="6248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8" name="Google Shape;18;p4"/>
          <p:cNvSpPr/>
          <p:nvPr/>
        </p:nvSpPr>
        <p:spPr>
          <a:xfrm rot="5400000">
            <a:off x="-404400" y="2889200"/>
            <a:ext cx="1888400" cy="1079600"/>
          </a:xfrm>
          <a:prstGeom prst="triangle">
            <a:avLst>
              <a:gd name="adj" fmla="val 50000"/>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 name="Google Shape;19;p4"/>
          <p:cNvSpPr txBox="1">
            <a:spLocks noGrp="1"/>
          </p:cNvSpPr>
          <p:nvPr>
            <p:ph type="body" idx="1"/>
          </p:nvPr>
        </p:nvSpPr>
        <p:spPr>
          <a:xfrm>
            <a:off x="1315060" y="2745884"/>
            <a:ext cx="10146633" cy="1366231"/>
          </a:xfrm>
          <a:prstGeom prst="rect">
            <a:avLst/>
          </a:prstGeom>
        </p:spPr>
        <p:txBody>
          <a:bodyPr spcFirstLastPara="1" wrap="square" lIns="0" tIns="0" rIns="0" bIns="0" anchor="ctr" anchorCtr="0">
            <a:noAutofit/>
          </a:bodyPr>
          <a:lstStyle>
            <a:lvl1pPr marL="33866" lvl="0" indent="0" rtl="0">
              <a:spcBef>
                <a:spcPts val="800"/>
              </a:spcBef>
              <a:spcAft>
                <a:spcPts val="0"/>
              </a:spcAft>
              <a:buClr>
                <a:schemeClr val="lt1"/>
              </a:buClr>
              <a:buSzPts val="3200"/>
              <a:buNone/>
              <a:defRPr sz="5400">
                <a:solidFill>
                  <a:schemeClr val="lt1"/>
                </a:solidFill>
              </a:defRPr>
            </a:lvl1pPr>
            <a:lvl2pPr marL="1219170" lvl="1" indent="-575719" rtl="0">
              <a:spcBef>
                <a:spcPts val="800"/>
              </a:spcBef>
              <a:spcAft>
                <a:spcPts val="0"/>
              </a:spcAft>
              <a:buClr>
                <a:schemeClr val="lt1"/>
              </a:buClr>
              <a:buSzPts val="3200"/>
              <a:buChar char="▹"/>
              <a:defRPr sz="4267">
                <a:solidFill>
                  <a:schemeClr val="lt1"/>
                </a:solidFill>
              </a:defRPr>
            </a:lvl2pPr>
            <a:lvl3pPr marL="1828754" lvl="2" indent="-575719" rtl="0">
              <a:spcBef>
                <a:spcPts val="800"/>
              </a:spcBef>
              <a:spcAft>
                <a:spcPts val="0"/>
              </a:spcAft>
              <a:buClr>
                <a:schemeClr val="lt1"/>
              </a:buClr>
              <a:buSzPts val="3200"/>
              <a:buChar char="▹"/>
              <a:defRPr sz="4267">
                <a:solidFill>
                  <a:schemeClr val="lt1"/>
                </a:solidFill>
              </a:defRPr>
            </a:lvl3pPr>
            <a:lvl4pPr marL="2438339" lvl="3" indent="-575719" rtl="0">
              <a:spcBef>
                <a:spcPts val="800"/>
              </a:spcBef>
              <a:spcAft>
                <a:spcPts val="0"/>
              </a:spcAft>
              <a:buClr>
                <a:schemeClr val="lt1"/>
              </a:buClr>
              <a:buSzPts val="3200"/>
              <a:buChar char="▹"/>
              <a:defRPr sz="4267">
                <a:solidFill>
                  <a:schemeClr val="lt1"/>
                </a:solidFill>
              </a:defRPr>
            </a:lvl4pPr>
            <a:lvl5pPr marL="3047924" lvl="4" indent="-575719" rtl="0">
              <a:spcBef>
                <a:spcPts val="800"/>
              </a:spcBef>
              <a:spcAft>
                <a:spcPts val="0"/>
              </a:spcAft>
              <a:buClr>
                <a:schemeClr val="lt1"/>
              </a:buClr>
              <a:buSzPts val="3200"/>
              <a:buChar char="▹"/>
              <a:defRPr sz="4267">
                <a:solidFill>
                  <a:schemeClr val="lt1"/>
                </a:solidFill>
              </a:defRPr>
            </a:lvl5pPr>
            <a:lvl6pPr marL="3657509" lvl="5" indent="-575719" rtl="0">
              <a:spcBef>
                <a:spcPts val="800"/>
              </a:spcBef>
              <a:spcAft>
                <a:spcPts val="0"/>
              </a:spcAft>
              <a:buClr>
                <a:schemeClr val="lt1"/>
              </a:buClr>
              <a:buSzPts val="3200"/>
              <a:buChar char="▹"/>
              <a:defRPr sz="4267">
                <a:solidFill>
                  <a:schemeClr val="lt1"/>
                </a:solidFill>
              </a:defRPr>
            </a:lvl6pPr>
            <a:lvl7pPr marL="4267093" lvl="6" indent="-575719" rtl="0">
              <a:spcBef>
                <a:spcPts val="800"/>
              </a:spcBef>
              <a:spcAft>
                <a:spcPts val="0"/>
              </a:spcAft>
              <a:buClr>
                <a:schemeClr val="lt1"/>
              </a:buClr>
              <a:buSzPts val="3200"/>
              <a:buChar char="▹"/>
              <a:defRPr sz="4267">
                <a:solidFill>
                  <a:schemeClr val="lt1"/>
                </a:solidFill>
              </a:defRPr>
            </a:lvl7pPr>
            <a:lvl8pPr marL="4876678" lvl="7" indent="-575719" rtl="0">
              <a:spcBef>
                <a:spcPts val="800"/>
              </a:spcBef>
              <a:spcAft>
                <a:spcPts val="0"/>
              </a:spcAft>
              <a:buClr>
                <a:schemeClr val="lt1"/>
              </a:buClr>
              <a:buSzPts val="3200"/>
              <a:buChar char="▹"/>
              <a:defRPr sz="4267">
                <a:solidFill>
                  <a:schemeClr val="lt1"/>
                </a:solidFill>
              </a:defRPr>
            </a:lvl8pPr>
            <a:lvl9pPr marL="5486263" lvl="8" indent="-575719">
              <a:spcBef>
                <a:spcPts val="800"/>
              </a:spcBef>
              <a:spcAft>
                <a:spcPts val="0"/>
              </a:spcAft>
              <a:buClr>
                <a:schemeClr val="lt1"/>
              </a:buClr>
              <a:buSzPts val="3200"/>
              <a:buChar char="▹"/>
              <a:defRPr sz="4267">
                <a:solidFill>
                  <a:schemeClr val="lt1"/>
                </a:solidFill>
              </a:defRPr>
            </a:lvl9pPr>
          </a:lstStyle>
          <a:p>
            <a:pPr lvl="0"/>
            <a:r>
              <a:rPr lang="en-US" dirty="0"/>
              <a:t>Click to edit Master text styles</a:t>
            </a:r>
          </a:p>
        </p:txBody>
      </p:sp>
      <p:sp>
        <p:nvSpPr>
          <p:cNvPr id="21" name="Google Shape;21;p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fld id="{DECF3546-AB72-4471-AFC4-A477D555DA7F}" type="slidenum">
              <a:rPr lang="en-GB" smtClean="0"/>
              <a:t>‹#›</a:t>
            </a:fld>
            <a:endParaRPr lang="en-GB" dirty="0"/>
          </a:p>
        </p:txBody>
      </p:sp>
      <p:sp>
        <p:nvSpPr>
          <p:cNvPr id="7" name="Google Shape;14;p3">
            <a:extLst>
              <a:ext uri="{FF2B5EF4-FFF2-40B4-BE49-F238E27FC236}">
                <a16:creationId xmlns:a16="http://schemas.microsoft.com/office/drawing/2014/main" id="{D2640730-DF27-4F03-8BF3-18C1AEDCCC48}"/>
              </a:ext>
            </a:extLst>
          </p:cNvPr>
          <p:cNvSpPr txBox="1">
            <a:spLocks noGrp="1"/>
          </p:cNvSpPr>
          <p:nvPr>
            <p:ph type="subTitle" idx="13"/>
          </p:nvPr>
        </p:nvSpPr>
        <p:spPr>
          <a:xfrm>
            <a:off x="1315060" y="4119793"/>
            <a:ext cx="10146633" cy="511600"/>
          </a:xfrm>
          <a:prstGeom prst="rect">
            <a:avLst/>
          </a:prstGeom>
        </p:spPr>
        <p:txBody>
          <a:bodyPr spcFirstLastPara="1" wrap="square" lIns="0" tIns="0" rIns="0" bIns="0" anchor="ctr" anchorCtr="0">
            <a:noAutofit/>
          </a:bodyPr>
          <a:lstStyle>
            <a:lvl1pPr lvl="0" rtl="0">
              <a:spcBef>
                <a:spcPts val="0"/>
              </a:spcBef>
              <a:spcAft>
                <a:spcPts val="0"/>
              </a:spcAft>
              <a:buClr>
                <a:schemeClr val="dk2"/>
              </a:buClr>
              <a:buSzPts val="1800"/>
              <a:buNone/>
              <a:defRPr>
                <a:solidFill>
                  <a:schemeClr val="accent5"/>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rPr lang="en-US" dirty="0"/>
              <a:t>Click to edit Master subtitle style</a:t>
            </a:r>
            <a:endParaRPr dirty="0"/>
          </a:p>
        </p:txBody>
      </p:sp>
    </p:spTree>
    <p:extLst>
      <p:ext uri="{BB962C8B-B14F-4D97-AF65-F5344CB8AC3E}">
        <p14:creationId xmlns:p14="http://schemas.microsoft.com/office/powerpoint/2010/main" val="2940128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preserve="1" userDrawn="1">
  <p:cSld name="1_Title + 1 column">
    <p:spTree>
      <p:nvGrpSpPr>
        <p:cNvPr id="1" name="Shape 22"/>
        <p:cNvGrpSpPr/>
        <p:nvPr/>
      </p:nvGrpSpPr>
      <p:grpSpPr>
        <a:xfrm>
          <a:off x="0" y="0"/>
          <a:ext cx="0" cy="0"/>
          <a:chOff x="0" y="0"/>
          <a:chExt cx="0" cy="0"/>
        </a:xfrm>
      </p:grpSpPr>
      <p:sp>
        <p:nvSpPr>
          <p:cNvPr id="23" name="Google Shape;23;p5"/>
          <p:cNvSpPr/>
          <p:nvPr/>
        </p:nvSpPr>
        <p:spPr>
          <a:xfrm flipH="1">
            <a:off x="11566800" y="6233200"/>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4" name="Google Shape;24;p5"/>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5" name="Google Shape;25;p5"/>
          <p:cNvSpPr txBox="1">
            <a:spLocks noGrp="1"/>
          </p:cNvSpPr>
          <p:nvPr>
            <p:ph type="title"/>
          </p:nvPr>
        </p:nvSpPr>
        <p:spPr>
          <a:xfrm>
            <a:off x="609600" y="728043"/>
            <a:ext cx="10922432" cy="833074"/>
          </a:xfrm>
          <a:prstGeom prst="rect">
            <a:avLst/>
          </a:prstGeom>
        </p:spPr>
        <p:txBody>
          <a:bodyPr spcFirstLastPara="1" wrap="square" lIns="0" tIns="0" rIns="0" bIns="0" anchor="ctr"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dirty="0"/>
              <a:t>Click to edit Master title style</a:t>
            </a:r>
            <a:endParaRPr dirty="0"/>
          </a:p>
        </p:txBody>
      </p:sp>
      <p:sp>
        <p:nvSpPr>
          <p:cNvPr id="26" name="Google Shape;26;p5"/>
          <p:cNvSpPr txBox="1">
            <a:spLocks noGrp="1"/>
          </p:cNvSpPr>
          <p:nvPr>
            <p:ph type="body" idx="1"/>
          </p:nvPr>
        </p:nvSpPr>
        <p:spPr>
          <a:xfrm>
            <a:off x="609599" y="2394191"/>
            <a:ext cx="10922433" cy="3788009"/>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a:lvl1pPr>
            <a:lvl2pPr marL="1219170" lvl="1" indent="-457189">
              <a:spcBef>
                <a:spcPts val="800"/>
              </a:spcBef>
              <a:spcAft>
                <a:spcPts val="0"/>
              </a:spcAft>
              <a:buSzPts val="1800"/>
              <a:buChar char="▹"/>
              <a:defRPr/>
            </a:lvl2pPr>
            <a:lvl3pPr marL="1828754" lvl="2" indent="-457189">
              <a:spcBef>
                <a:spcPts val="800"/>
              </a:spcBef>
              <a:spcAft>
                <a:spcPts val="0"/>
              </a:spcAft>
              <a:buSzPts val="1800"/>
              <a:buChar char="▹"/>
              <a:defRPr/>
            </a:lvl3pPr>
            <a:lvl4pPr marL="2438339" lvl="3" indent="-474121">
              <a:spcBef>
                <a:spcPts val="800"/>
              </a:spcBef>
              <a:spcAft>
                <a:spcPts val="0"/>
              </a:spcAft>
              <a:buSzPts val="2000"/>
              <a:buChar char="▹"/>
              <a:defRPr/>
            </a:lvl4pPr>
            <a:lvl5pPr marL="3047924" lvl="4" indent="-474121">
              <a:spcBef>
                <a:spcPts val="800"/>
              </a:spcBef>
              <a:spcAft>
                <a:spcPts val="0"/>
              </a:spcAft>
              <a:buSzPts val="2000"/>
              <a:buChar char="▹"/>
              <a:defRPr/>
            </a:lvl5pPr>
            <a:lvl6pPr marL="3657509" lvl="5" indent="-474121">
              <a:spcBef>
                <a:spcPts val="800"/>
              </a:spcBef>
              <a:spcAft>
                <a:spcPts val="0"/>
              </a:spcAft>
              <a:buSzPts val="2000"/>
              <a:buChar char="▹"/>
              <a:defRPr/>
            </a:lvl6pPr>
            <a:lvl7pPr marL="4267093" lvl="6" indent="-474121">
              <a:spcBef>
                <a:spcPts val="800"/>
              </a:spcBef>
              <a:spcAft>
                <a:spcPts val="0"/>
              </a:spcAft>
              <a:buSzPts val="2000"/>
              <a:buChar char="▹"/>
              <a:defRPr/>
            </a:lvl7pPr>
            <a:lvl8pPr marL="4876678" lvl="7" indent="-474121">
              <a:spcBef>
                <a:spcPts val="800"/>
              </a:spcBef>
              <a:spcAft>
                <a:spcPts val="0"/>
              </a:spcAft>
              <a:buSzPts val="2000"/>
              <a:buChar char="▹"/>
              <a:defRPr/>
            </a:lvl8pPr>
            <a:lvl9pPr marL="5486263" lvl="8" indent="-474121">
              <a:spcBef>
                <a:spcPts val="800"/>
              </a:spcBef>
              <a:spcAft>
                <a:spcPts val="0"/>
              </a:spcAft>
              <a:buSzPts val="2000"/>
              <a:buChar char="▹"/>
              <a:defRPr/>
            </a:lvl9pPr>
          </a:lstStyle>
          <a:p>
            <a:pPr lvl="0"/>
            <a:r>
              <a:rPr lang="en-US"/>
              <a:t>Click to edit Master text styles</a:t>
            </a:r>
          </a:p>
        </p:txBody>
      </p:sp>
      <p:sp>
        <p:nvSpPr>
          <p:cNvPr id="27" name="Google Shape;27;p5"/>
          <p:cNvSpPr txBox="1">
            <a:spLocks noGrp="1"/>
          </p:cNvSpPr>
          <p:nvPr>
            <p:ph type="sldNum" idx="12"/>
          </p:nvPr>
        </p:nvSpPr>
        <p:spPr>
          <a:xfrm>
            <a:off x="11532032" y="6182200"/>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ECF3546-AB72-4471-AFC4-A477D555DA7F}" type="slidenum">
              <a:rPr lang="en-GB" smtClean="0"/>
              <a:t>‹#›</a:t>
            </a:fld>
            <a:endParaRPr lang="en-GB" dirty="0"/>
          </a:p>
        </p:txBody>
      </p:sp>
      <p:sp>
        <p:nvSpPr>
          <p:cNvPr id="5" name="Text Placeholder 4">
            <a:extLst>
              <a:ext uri="{FF2B5EF4-FFF2-40B4-BE49-F238E27FC236}">
                <a16:creationId xmlns:a16="http://schemas.microsoft.com/office/drawing/2014/main" id="{80DBEEFB-D545-439C-9840-73235AFE7FB2}"/>
              </a:ext>
            </a:extLst>
          </p:cNvPr>
          <p:cNvSpPr>
            <a:spLocks noGrp="1"/>
          </p:cNvSpPr>
          <p:nvPr>
            <p:ph type="body" sz="quarter" idx="13" hasCustomPrompt="1"/>
          </p:nvPr>
        </p:nvSpPr>
        <p:spPr>
          <a:xfrm>
            <a:off x="609600" y="1597723"/>
            <a:ext cx="10922432" cy="624800"/>
          </a:xfrm>
        </p:spPr>
        <p:txBody>
          <a:bodyPr anchor="ctr"/>
          <a:lstStyle>
            <a:lvl5pPr marL="0" indent="0">
              <a:buFont typeface="Arial" panose="020B0604020202020204" pitchFamily="34" charset="0"/>
              <a:buNone/>
              <a:defRPr sz="2800">
                <a:solidFill>
                  <a:schemeClr val="bg2"/>
                </a:solidFill>
              </a:defRPr>
            </a:lvl5pPr>
          </a:lstStyle>
          <a:p>
            <a:pPr lvl="4"/>
            <a:r>
              <a:rPr lang="es-ES" dirty="0" err="1"/>
              <a:t>Click</a:t>
            </a:r>
            <a:r>
              <a:rPr lang="es-ES" dirty="0"/>
              <a:t> </a:t>
            </a:r>
            <a:r>
              <a:rPr lang="es-ES" dirty="0" err="1"/>
              <a:t>to</a:t>
            </a:r>
            <a:r>
              <a:rPr lang="es-ES" dirty="0"/>
              <a:t> </a:t>
            </a:r>
            <a:r>
              <a:rPr lang="es-ES" dirty="0" err="1"/>
              <a:t>edit</a:t>
            </a:r>
            <a:r>
              <a:rPr lang="es-ES" dirty="0"/>
              <a:t> </a:t>
            </a:r>
            <a:r>
              <a:rPr lang="es-ES" dirty="0" err="1"/>
              <a:t>Subtitle</a:t>
            </a:r>
            <a:r>
              <a:rPr lang="es-ES" dirty="0"/>
              <a:t> </a:t>
            </a:r>
            <a:r>
              <a:rPr lang="es-ES" dirty="0" err="1"/>
              <a:t>style</a:t>
            </a:r>
            <a:endParaRPr lang="en-GB" dirty="0"/>
          </a:p>
        </p:txBody>
      </p:sp>
    </p:spTree>
    <p:extLst>
      <p:ext uri="{BB962C8B-B14F-4D97-AF65-F5344CB8AC3E}">
        <p14:creationId xmlns:p14="http://schemas.microsoft.com/office/powerpoint/2010/main" val="606208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D0AEB6B-C6E6-4D55-AB0F-FFB37DD9FA4A}"/>
              </a:ext>
            </a:extLst>
          </p:cNvPr>
          <p:cNvGrpSpPr/>
          <p:nvPr userDrawn="1"/>
        </p:nvGrpSpPr>
        <p:grpSpPr>
          <a:xfrm>
            <a:off x="3865204" y="3140173"/>
            <a:ext cx="6568050" cy="1051231"/>
            <a:chOff x="3865204" y="3140173"/>
            <a:chExt cx="6568050" cy="1051231"/>
          </a:xfrm>
        </p:grpSpPr>
        <p:sp>
          <p:nvSpPr>
            <p:cNvPr id="9" name="Text Box 6"/>
            <p:cNvSpPr txBox="1">
              <a:spLocks noChangeArrowheads="1"/>
            </p:cNvSpPr>
            <p:nvPr userDrawn="1"/>
          </p:nvSpPr>
          <p:spPr bwMode="auto">
            <a:xfrm>
              <a:off x="3865204" y="3140173"/>
              <a:ext cx="4461591" cy="694044"/>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4400" b="0" i="0" u="none" strike="noStrike" cap="none" normalizeH="0" baseline="0" dirty="0">
                  <a:ln>
                    <a:noFill/>
                  </a:ln>
                  <a:solidFill>
                    <a:srgbClr val="000000"/>
                  </a:solidFill>
                  <a:effectLst/>
                  <a:latin typeface="Belgium" panose="04030605020002020C03" pitchFamily="82" charset="0"/>
                </a:rPr>
                <a:t>novoshore</a:t>
              </a:r>
              <a:r>
                <a:rPr kumimoji="0" lang="en-GB" altLang="en-US" sz="4400" b="0" i="0" u="none" strike="noStrike" cap="none" normalizeH="0" baseline="0" dirty="0">
                  <a:ln>
                    <a:noFill/>
                  </a:ln>
                  <a:solidFill>
                    <a:srgbClr val="790000"/>
                  </a:solidFill>
                  <a:effectLst/>
                  <a:latin typeface="Belgium" panose="04030605020002020C03" pitchFamily="82" charset="0"/>
                </a:rPr>
                <a:t>.com</a:t>
              </a:r>
              <a:r>
                <a:rPr kumimoji="0" lang="en-GB" altLang="en-US" sz="4000" b="0" i="0" u="none" strike="noStrike" cap="none" normalizeH="0" baseline="30000" noProof="1">
                  <a:ln>
                    <a:noFill/>
                  </a:ln>
                  <a:solidFill>
                    <a:srgbClr val="790000"/>
                  </a:solidFill>
                  <a:effectLst/>
                  <a:latin typeface="Belgium" panose="04030605020002020C03" pitchFamily="82" charset="0"/>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10" name="Text Box 7"/>
            <p:cNvSpPr txBox="1">
              <a:spLocks noChangeArrowheads="1"/>
            </p:cNvSpPr>
            <p:nvPr userDrawn="1"/>
          </p:nvSpPr>
          <p:spPr bwMode="auto">
            <a:xfrm>
              <a:off x="6112207" y="3834217"/>
              <a:ext cx="4321047" cy="357187"/>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600" b="0" i="0" u="none" strike="noStrike" cap="none" normalizeH="0" baseline="0" dirty="0">
                  <a:ln>
                    <a:noFill/>
                  </a:ln>
                  <a:solidFill>
                    <a:srgbClr val="3F3F3F"/>
                  </a:solidFill>
                  <a:effectLst/>
                  <a:latin typeface="Calibri" panose="020F0502020204030204" pitchFamily="34" charset="0"/>
                </a:rPr>
                <a:t>by Oracle Tuning Guy</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grpSp>
      <p:grpSp>
        <p:nvGrpSpPr>
          <p:cNvPr id="3" name="Group 2">
            <a:extLst>
              <a:ext uri="{FF2B5EF4-FFF2-40B4-BE49-F238E27FC236}">
                <a16:creationId xmlns:a16="http://schemas.microsoft.com/office/drawing/2014/main" id="{599CDDC6-B516-4334-AC9E-0CB338064E8A}"/>
              </a:ext>
            </a:extLst>
          </p:cNvPr>
          <p:cNvGrpSpPr/>
          <p:nvPr userDrawn="1"/>
        </p:nvGrpSpPr>
        <p:grpSpPr>
          <a:xfrm>
            <a:off x="-775718" y="1712659"/>
            <a:ext cx="6043613" cy="4005127"/>
            <a:chOff x="-1247642" y="2363290"/>
            <a:chExt cx="6043613" cy="4005127"/>
          </a:xfrm>
        </p:grpSpPr>
        <p:sp>
          <p:nvSpPr>
            <p:cNvPr id="11" name="Oval 8"/>
            <p:cNvSpPr>
              <a:spLocks noChangeArrowheads="1"/>
            </p:cNvSpPr>
            <p:nvPr userDrawn="1"/>
          </p:nvSpPr>
          <p:spPr bwMode="auto">
            <a:xfrm>
              <a:off x="198571" y="3315654"/>
              <a:ext cx="3151188" cy="3052763"/>
            </a:xfrm>
            <a:prstGeom prst="ellipse">
              <a:avLst/>
            </a:prstGeom>
            <a:solidFill>
              <a:srgbClr val="FFFFFF"/>
            </a:solidFill>
            <a:ln>
              <a:noFill/>
            </a:ln>
            <a:effectLst>
              <a:outerShdw blurRad="50800" dist="38100" dir="5400000" algn="t" rotWithShape="0">
                <a:srgbClr val="000000">
                  <a:alpha val="39999"/>
                </a:srgbClr>
              </a:outerShdw>
            </a:effectLst>
            <a:extLst>
              <a:ext uri="{91240B29-F687-4F45-9708-019B960494DF}">
                <a14:hiddenLine xmlns:a14="http://schemas.microsoft.com/office/drawing/2010/main" w="25400" algn="ctr">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 Box 9"/>
            <p:cNvSpPr txBox="1">
              <a:spLocks noChangeArrowheads="1"/>
            </p:cNvSpPr>
            <p:nvPr userDrawn="1"/>
          </p:nvSpPr>
          <p:spPr bwMode="auto">
            <a:xfrm>
              <a:off x="-1247642" y="2363290"/>
              <a:ext cx="6043613" cy="4005127"/>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30000" b="0" i="0" u="none" strike="noStrike" cap="none" normalizeH="0" baseline="0" dirty="0">
                  <a:ln>
                    <a:noFill/>
                  </a:ln>
                  <a:solidFill>
                    <a:srgbClr val="790000"/>
                  </a:solidFill>
                  <a:effectLst/>
                  <a:latin typeface="Belgium" panose="04030605020002020C03" pitchFamily="82" charset="0"/>
                </a:rPr>
                <a:t>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5" name="Group 4">
            <a:extLst>
              <a:ext uri="{FF2B5EF4-FFF2-40B4-BE49-F238E27FC236}">
                <a16:creationId xmlns:a16="http://schemas.microsoft.com/office/drawing/2014/main" id="{540DD32C-1C8A-4A5B-B252-E5D7DB02FD31}"/>
              </a:ext>
            </a:extLst>
          </p:cNvPr>
          <p:cNvGrpSpPr/>
          <p:nvPr userDrawn="1"/>
        </p:nvGrpSpPr>
        <p:grpSpPr>
          <a:xfrm>
            <a:off x="7442205" y="5717786"/>
            <a:ext cx="4749795" cy="697550"/>
            <a:chOff x="2640754" y="4535294"/>
            <a:chExt cx="7528974" cy="697550"/>
          </a:xfrm>
        </p:grpSpPr>
        <p:sp>
          <p:nvSpPr>
            <p:cNvPr id="14" name="Text Box 2">
              <a:extLst>
                <a:ext uri="{FF2B5EF4-FFF2-40B4-BE49-F238E27FC236}">
                  <a16:creationId xmlns:a16="http://schemas.microsoft.com/office/drawing/2014/main" id="{BE101AD3-39F2-4C83-8496-8810413A5EAA}"/>
                </a:ext>
              </a:extLst>
            </p:cNvPr>
            <p:cNvSpPr txBox="1">
              <a:spLocks noChangeArrowheads="1"/>
            </p:cNvSpPr>
            <p:nvPr/>
          </p:nvSpPr>
          <p:spPr bwMode="auto">
            <a:xfrm>
              <a:off x="2834249" y="4675554"/>
              <a:ext cx="7335479" cy="557290"/>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2400" b="0" i="0" u="none" strike="noStrike" cap="none" normalizeH="0" baseline="0" dirty="0">
                  <a:ln>
                    <a:noFill/>
                  </a:ln>
                  <a:solidFill>
                    <a:srgbClr val="000000"/>
                  </a:solidFill>
                  <a:effectLst/>
                  <a:latin typeface="Calibri" panose="020F0502020204030204" pitchFamily="34" charset="0"/>
                </a:rPr>
                <a:t>the power of people with passion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5" name="Text Box 3">
              <a:extLst>
                <a:ext uri="{FF2B5EF4-FFF2-40B4-BE49-F238E27FC236}">
                  <a16:creationId xmlns:a16="http://schemas.microsoft.com/office/drawing/2014/main" id="{E7FA4392-EF80-44BF-86E8-0AD595DE8F6B}"/>
                </a:ext>
              </a:extLst>
            </p:cNvPr>
            <p:cNvSpPr txBox="1">
              <a:spLocks noChangeArrowheads="1"/>
            </p:cNvSpPr>
            <p:nvPr/>
          </p:nvSpPr>
          <p:spPr bwMode="auto">
            <a:xfrm>
              <a:off x="2640754" y="4535294"/>
              <a:ext cx="612768" cy="623755"/>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n-US" sz="4400" b="0" i="0" u="none" strike="noStrike" cap="none" normalizeH="0" baseline="0" dirty="0">
                  <a:ln>
                    <a:noFill/>
                  </a:ln>
                  <a:solidFill>
                    <a:srgbClr val="790000"/>
                  </a:solidFill>
                  <a:effectLst/>
                  <a:latin typeface="Engravers MT" panose="02090707080505020304" pitchFamily="18" charset="0"/>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300936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Cover">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D0AEB6B-C6E6-4D55-AB0F-FFB37DD9FA4A}"/>
              </a:ext>
            </a:extLst>
          </p:cNvPr>
          <p:cNvGrpSpPr/>
          <p:nvPr userDrawn="1"/>
        </p:nvGrpSpPr>
        <p:grpSpPr>
          <a:xfrm>
            <a:off x="3937009" y="2861278"/>
            <a:ext cx="7254531" cy="1135444"/>
            <a:chOff x="3530624" y="3050854"/>
            <a:chExt cx="7254531" cy="1135444"/>
          </a:xfrm>
        </p:grpSpPr>
        <p:sp>
          <p:nvSpPr>
            <p:cNvPr id="9" name="Text Box 6"/>
            <p:cNvSpPr txBox="1">
              <a:spLocks noChangeArrowheads="1"/>
            </p:cNvSpPr>
            <p:nvPr userDrawn="1"/>
          </p:nvSpPr>
          <p:spPr bwMode="auto">
            <a:xfrm>
              <a:off x="3530624" y="3050854"/>
              <a:ext cx="5866968" cy="1051231"/>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5400" b="0" i="0" u="none" strike="noStrike" cap="none" normalizeH="0" baseline="0" dirty="0">
                  <a:ln>
                    <a:noFill/>
                  </a:ln>
                  <a:solidFill>
                    <a:srgbClr val="000000"/>
                  </a:solidFill>
                  <a:effectLst/>
                  <a:latin typeface="Belgium" panose="04030605020002020C03" pitchFamily="82" charset="0"/>
                </a:rPr>
                <a:t>novoshore</a:t>
              </a:r>
              <a:r>
                <a:rPr kumimoji="0" lang="en-GB" altLang="en-US" sz="5400" b="0" i="0" u="none" strike="noStrike" cap="none" normalizeH="0" baseline="0" dirty="0">
                  <a:ln>
                    <a:noFill/>
                  </a:ln>
                  <a:solidFill>
                    <a:srgbClr val="790000"/>
                  </a:solidFill>
                  <a:effectLst/>
                  <a:latin typeface="Belgium" panose="04030605020002020C03" pitchFamily="82" charset="0"/>
                </a:rPr>
                <a:t>.com</a:t>
              </a:r>
              <a:r>
                <a:rPr kumimoji="0" lang="en-GB" altLang="en-US" sz="4800" b="0" i="0" u="none" strike="noStrike" cap="none" normalizeH="0" baseline="30000" noProof="1">
                  <a:ln>
                    <a:noFill/>
                  </a:ln>
                  <a:solidFill>
                    <a:srgbClr val="790000"/>
                  </a:solidFill>
                  <a:effectLst/>
                  <a:latin typeface="Belgium" panose="04030605020002020C03" pitchFamily="82"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10" name="Text Box 7"/>
            <p:cNvSpPr txBox="1">
              <a:spLocks noChangeArrowheads="1"/>
            </p:cNvSpPr>
            <p:nvPr userDrawn="1"/>
          </p:nvSpPr>
          <p:spPr bwMode="auto">
            <a:xfrm>
              <a:off x="6464108" y="3829111"/>
              <a:ext cx="4321047" cy="357187"/>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3F3F3F"/>
                  </a:solidFill>
                  <a:effectLst/>
                  <a:latin typeface="Calibri" panose="020F0502020204030204" pitchFamily="34" charset="0"/>
                </a:rPr>
                <a:t>by Oracle Tuning Guy</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grpSp>
      <p:grpSp>
        <p:nvGrpSpPr>
          <p:cNvPr id="3" name="Group 2">
            <a:extLst>
              <a:ext uri="{FF2B5EF4-FFF2-40B4-BE49-F238E27FC236}">
                <a16:creationId xmlns:a16="http://schemas.microsoft.com/office/drawing/2014/main" id="{599CDDC6-B516-4334-AC9E-0CB338064E8A}"/>
              </a:ext>
            </a:extLst>
          </p:cNvPr>
          <p:cNvGrpSpPr/>
          <p:nvPr userDrawn="1"/>
        </p:nvGrpSpPr>
        <p:grpSpPr>
          <a:xfrm>
            <a:off x="-863641" y="1030782"/>
            <a:ext cx="6043613" cy="4005127"/>
            <a:chOff x="-1247642" y="2363290"/>
            <a:chExt cx="6043613" cy="4005127"/>
          </a:xfrm>
        </p:grpSpPr>
        <p:sp>
          <p:nvSpPr>
            <p:cNvPr id="11" name="Oval 8"/>
            <p:cNvSpPr>
              <a:spLocks noChangeArrowheads="1"/>
            </p:cNvSpPr>
            <p:nvPr userDrawn="1"/>
          </p:nvSpPr>
          <p:spPr bwMode="auto">
            <a:xfrm>
              <a:off x="198571" y="3315654"/>
              <a:ext cx="3151188" cy="3052763"/>
            </a:xfrm>
            <a:prstGeom prst="ellipse">
              <a:avLst/>
            </a:prstGeom>
            <a:solidFill>
              <a:srgbClr val="FFFFFF"/>
            </a:solidFill>
            <a:ln>
              <a:noFill/>
            </a:ln>
            <a:effectLst>
              <a:outerShdw blurRad="50800" dist="38100" dir="5400000" algn="t" rotWithShape="0">
                <a:srgbClr val="000000">
                  <a:alpha val="39999"/>
                </a:srgbClr>
              </a:outerShdw>
            </a:effectLst>
            <a:extLst>
              <a:ext uri="{91240B29-F687-4F45-9708-019B960494DF}">
                <a14:hiddenLine xmlns:a14="http://schemas.microsoft.com/office/drawing/2010/main" w="25400" algn="ctr">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 Box 9"/>
            <p:cNvSpPr txBox="1">
              <a:spLocks noChangeArrowheads="1"/>
            </p:cNvSpPr>
            <p:nvPr userDrawn="1"/>
          </p:nvSpPr>
          <p:spPr bwMode="auto">
            <a:xfrm>
              <a:off x="-1247642" y="2363290"/>
              <a:ext cx="6043613" cy="4005127"/>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30000" b="0" i="0" u="none" strike="noStrike" cap="none" normalizeH="0" baseline="0" dirty="0">
                  <a:ln>
                    <a:noFill/>
                  </a:ln>
                  <a:solidFill>
                    <a:srgbClr val="790000"/>
                  </a:solidFill>
                  <a:effectLst/>
                  <a:latin typeface="Belgium" panose="04030605020002020C03" pitchFamily="82" charset="0"/>
                </a:rPr>
                <a:t>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5" name="Group 4">
            <a:extLst>
              <a:ext uri="{FF2B5EF4-FFF2-40B4-BE49-F238E27FC236}">
                <a16:creationId xmlns:a16="http://schemas.microsoft.com/office/drawing/2014/main" id="{540DD32C-1C8A-4A5B-B252-E5D7DB02FD31}"/>
              </a:ext>
            </a:extLst>
          </p:cNvPr>
          <p:cNvGrpSpPr/>
          <p:nvPr userDrawn="1"/>
        </p:nvGrpSpPr>
        <p:grpSpPr>
          <a:xfrm>
            <a:off x="6475814" y="5743005"/>
            <a:ext cx="5716186" cy="713923"/>
            <a:chOff x="2834249" y="4518921"/>
            <a:chExt cx="7335479" cy="713923"/>
          </a:xfrm>
        </p:grpSpPr>
        <p:sp>
          <p:nvSpPr>
            <p:cNvPr id="14" name="Text Box 2">
              <a:extLst>
                <a:ext uri="{FF2B5EF4-FFF2-40B4-BE49-F238E27FC236}">
                  <a16:creationId xmlns:a16="http://schemas.microsoft.com/office/drawing/2014/main" id="{BE101AD3-39F2-4C83-8496-8810413A5EAA}"/>
                </a:ext>
              </a:extLst>
            </p:cNvPr>
            <p:cNvSpPr txBox="1">
              <a:spLocks noChangeArrowheads="1"/>
            </p:cNvSpPr>
            <p:nvPr/>
          </p:nvSpPr>
          <p:spPr bwMode="auto">
            <a:xfrm>
              <a:off x="2834249" y="4675554"/>
              <a:ext cx="7335479" cy="557290"/>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2800" b="0" i="0" u="none" strike="noStrike" cap="none" normalizeH="0" baseline="0" dirty="0">
                  <a:ln>
                    <a:noFill/>
                  </a:ln>
                  <a:solidFill>
                    <a:srgbClr val="000000"/>
                  </a:solidFill>
                  <a:effectLst/>
                  <a:latin typeface="Calibri" panose="020F0502020204030204" pitchFamily="34" charset="0"/>
                </a:rPr>
                <a:t>the power of people with passion</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5" name="Text Box 3">
              <a:extLst>
                <a:ext uri="{FF2B5EF4-FFF2-40B4-BE49-F238E27FC236}">
                  <a16:creationId xmlns:a16="http://schemas.microsoft.com/office/drawing/2014/main" id="{E7FA4392-EF80-44BF-86E8-0AD595DE8F6B}"/>
                </a:ext>
              </a:extLst>
            </p:cNvPr>
            <p:cNvSpPr txBox="1">
              <a:spLocks noChangeArrowheads="1"/>
            </p:cNvSpPr>
            <p:nvPr/>
          </p:nvSpPr>
          <p:spPr bwMode="auto">
            <a:xfrm>
              <a:off x="2834249" y="4518921"/>
              <a:ext cx="612769" cy="623755"/>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n-US" sz="5400" b="0" i="0" u="none" strike="noStrike" cap="none" normalizeH="0" baseline="0" dirty="0">
                  <a:ln>
                    <a:noFill/>
                  </a:ln>
                  <a:solidFill>
                    <a:srgbClr val="790000"/>
                  </a:solidFill>
                  <a:effectLst/>
                  <a:latin typeface="Engravers MT" panose="02090707080505020304" pitchFamily="18" charset="0"/>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75165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reserve="1" userDrawn="1">
  <p:cSld name="Quote">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11567200" y="6233200"/>
            <a:ext cx="624800" cy="6248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8" name="Google Shape;18;p4"/>
          <p:cNvSpPr/>
          <p:nvPr/>
        </p:nvSpPr>
        <p:spPr>
          <a:xfrm rot="5400000">
            <a:off x="-404400" y="2889200"/>
            <a:ext cx="1888400" cy="1079600"/>
          </a:xfrm>
          <a:prstGeom prst="triangle">
            <a:avLst>
              <a:gd name="adj" fmla="val 50000"/>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 name="Google Shape;19;p4"/>
          <p:cNvSpPr txBox="1">
            <a:spLocks noGrp="1"/>
          </p:cNvSpPr>
          <p:nvPr>
            <p:ph type="body" idx="1"/>
          </p:nvPr>
        </p:nvSpPr>
        <p:spPr>
          <a:xfrm>
            <a:off x="1315060" y="2745884"/>
            <a:ext cx="10146633" cy="1366231"/>
          </a:xfrm>
          <a:prstGeom prst="rect">
            <a:avLst/>
          </a:prstGeom>
        </p:spPr>
        <p:txBody>
          <a:bodyPr spcFirstLastPara="1" wrap="square" lIns="0" tIns="0" rIns="0" bIns="0" anchor="ctr" anchorCtr="0">
            <a:noAutofit/>
          </a:bodyPr>
          <a:lstStyle>
            <a:lvl1pPr marL="33866" lvl="0" indent="0" rtl="0">
              <a:spcBef>
                <a:spcPts val="800"/>
              </a:spcBef>
              <a:spcAft>
                <a:spcPts val="0"/>
              </a:spcAft>
              <a:buClr>
                <a:schemeClr val="lt1"/>
              </a:buClr>
              <a:buSzPts val="3200"/>
              <a:buNone/>
              <a:defRPr sz="5400">
                <a:solidFill>
                  <a:schemeClr val="lt1"/>
                </a:solidFill>
              </a:defRPr>
            </a:lvl1pPr>
            <a:lvl2pPr marL="1219170" lvl="1" indent="-575719" rtl="0">
              <a:spcBef>
                <a:spcPts val="800"/>
              </a:spcBef>
              <a:spcAft>
                <a:spcPts val="0"/>
              </a:spcAft>
              <a:buClr>
                <a:schemeClr val="lt1"/>
              </a:buClr>
              <a:buSzPts val="3200"/>
              <a:buChar char="▹"/>
              <a:defRPr sz="4267">
                <a:solidFill>
                  <a:schemeClr val="lt1"/>
                </a:solidFill>
              </a:defRPr>
            </a:lvl2pPr>
            <a:lvl3pPr marL="1828754" lvl="2" indent="-575719" rtl="0">
              <a:spcBef>
                <a:spcPts val="800"/>
              </a:spcBef>
              <a:spcAft>
                <a:spcPts val="0"/>
              </a:spcAft>
              <a:buClr>
                <a:schemeClr val="lt1"/>
              </a:buClr>
              <a:buSzPts val="3200"/>
              <a:buChar char="▹"/>
              <a:defRPr sz="4267">
                <a:solidFill>
                  <a:schemeClr val="lt1"/>
                </a:solidFill>
              </a:defRPr>
            </a:lvl3pPr>
            <a:lvl4pPr marL="2438339" lvl="3" indent="-575719" rtl="0">
              <a:spcBef>
                <a:spcPts val="800"/>
              </a:spcBef>
              <a:spcAft>
                <a:spcPts val="0"/>
              </a:spcAft>
              <a:buClr>
                <a:schemeClr val="lt1"/>
              </a:buClr>
              <a:buSzPts val="3200"/>
              <a:buChar char="▹"/>
              <a:defRPr sz="4267">
                <a:solidFill>
                  <a:schemeClr val="lt1"/>
                </a:solidFill>
              </a:defRPr>
            </a:lvl4pPr>
            <a:lvl5pPr marL="3047924" lvl="4" indent="-575719" rtl="0">
              <a:spcBef>
                <a:spcPts val="800"/>
              </a:spcBef>
              <a:spcAft>
                <a:spcPts val="0"/>
              </a:spcAft>
              <a:buClr>
                <a:schemeClr val="lt1"/>
              </a:buClr>
              <a:buSzPts val="3200"/>
              <a:buChar char="▹"/>
              <a:defRPr sz="4267">
                <a:solidFill>
                  <a:schemeClr val="lt1"/>
                </a:solidFill>
              </a:defRPr>
            </a:lvl5pPr>
            <a:lvl6pPr marL="3657509" lvl="5" indent="-575719" rtl="0">
              <a:spcBef>
                <a:spcPts val="800"/>
              </a:spcBef>
              <a:spcAft>
                <a:spcPts val="0"/>
              </a:spcAft>
              <a:buClr>
                <a:schemeClr val="lt1"/>
              </a:buClr>
              <a:buSzPts val="3200"/>
              <a:buChar char="▹"/>
              <a:defRPr sz="4267">
                <a:solidFill>
                  <a:schemeClr val="lt1"/>
                </a:solidFill>
              </a:defRPr>
            </a:lvl6pPr>
            <a:lvl7pPr marL="4267093" lvl="6" indent="-575719" rtl="0">
              <a:spcBef>
                <a:spcPts val="800"/>
              </a:spcBef>
              <a:spcAft>
                <a:spcPts val="0"/>
              </a:spcAft>
              <a:buClr>
                <a:schemeClr val="lt1"/>
              </a:buClr>
              <a:buSzPts val="3200"/>
              <a:buChar char="▹"/>
              <a:defRPr sz="4267">
                <a:solidFill>
                  <a:schemeClr val="lt1"/>
                </a:solidFill>
              </a:defRPr>
            </a:lvl7pPr>
            <a:lvl8pPr marL="4876678" lvl="7" indent="-575719" rtl="0">
              <a:spcBef>
                <a:spcPts val="800"/>
              </a:spcBef>
              <a:spcAft>
                <a:spcPts val="0"/>
              </a:spcAft>
              <a:buClr>
                <a:schemeClr val="lt1"/>
              </a:buClr>
              <a:buSzPts val="3200"/>
              <a:buChar char="▹"/>
              <a:defRPr sz="4267">
                <a:solidFill>
                  <a:schemeClr val="lt1"/>
                </a:solidFill>
              </a:defRPr>
            </a:lvl8pPr>
            <a:lvl9pPr marL="5486263" lvl="8" indent="-575719">
              <a:spcBef>
                <a:spcPts val="800"/>
              </a:spcBef>
              <a:spcAft>
                <a:spcPts val="0"/>
              </a:spcAft>
              <a:buClr>
                <a:schemeClr val="lt1"/>
              </a:buClr>
              <a:buSzPts val="3200"/>
              <a:buChar char="▹"/>
              <a:defRPr sz="4267">
                <a:solidFill>
                  <a:schemeClr val="lt1"/>
                </a:solidFill>
              </a:defRPr>
            </a:lvl9pPr>
          </a:lstStyle>
          <a:p>
            <a:pPr lvl="0"/>
            <a:r>
              <a:rPr lang="en-US" dirty="0"/>
              <a:t>Click to edit Master text styles</a:t>
            </a:r>
          </a:p>
        </p:txBody>
      </p:sp>
      <p:sp>
        <p:nvSpPr>
          <p:cNvPr id="21" name="Google Shape;21;p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fld id="{DECF3546-AB72-4471-AFC4-A477D555DA7F}" type="slidenum">
              <a:rPr lang="en-GB" smtClean="0"/>
              <a:t>‹#›</a:t>
            </a:fld>
            <a:endParaRPr lang="en-GB" dirty="0"/>
          </a:p>
        </p:txBody>
      </p:sp>
      <p:sp>
        <p:nvSpPr>
          <p:cNvPr id="7" name="Google Shape;14;p3">
            <a:extLst>
              <a:ext uri="{FF2B5EF4-FFF2-40B4-BE49-F238E27FC236}">
                <a16:creationId xmlns:a16="http://schemas.microsoft.com/office/drawing/2014/main" id="{D2640730-DF27-4F03-8BF3-18C1AEDCCC48}"/>
              </a:ext>
            </a:extLst>
          </p:cNvPr>
          <p:cNvSpPr txBox="1">
            <a:spLocks noGrp="1"/>
          </p:cNvSpPr>
          <p:nvPr>
            <p:ph type="subTitle" idx="13"/>
          </p:nvPr>
        </p:nvSpPr>
        <p:spPr>
          <a:xfrm>
            <a:off x="1315060" y="4119793"/>
            <a:ext cx="10146633" cy="511600"/>
          </a:xfrm>
          <a:prstGeom prst="rect">
            <a:avLst/>
          </a:prstGeom>
        </p:spPr>
        <p:txBody>
          <a:bodyPr spcFirstLastPara="1" wrap="square" lIns="0" tIns="0" rIns="0" bIns="0" anchor="ctr" anchorCtr="0">
            <a:noAutofit/>
          </a:bodyPr>
          <a:lstStyle>
            <a:lvl1pPr lvl="0" rtl="0">
              <a:spcBef>
                <a:spcPts val="0"/>
              </a:spcBef>
              <a:spcAft>
                <a:spcPts val="0"/>
              </a:spcAft>
              <a:buClr>
                <a:schemeClr val="dk2"/>
              </a:buClr>
              <a:buSzPts val="1800"/>
              <a:buNone/>
              <a:defRPr>
                <a:solidFill>
                  <a:schemeClr val="accent5"/>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rPr lang="en-US" dirty="0"/>
              <a:t>Click to edit Master subtitle style</a:t>
            </a:r>
            <a:endParaRPr dirty="0"/>
          </a:p>
        </p:txBody>
      </p:sp>
    </p:spTree>
    <p:extLst>
      <p:ext uri="{BB962C8B-B14F-4D97-AF65-F5344CB8AC3E}">
        <p14:creationId xmlns:p14="http://schemas.microsoft.com/office/powerpoint/2010/main" val="808363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1_Quote">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11582400" y="6233133"/>
            <a:ext cx="624800" cy="6248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8" name="Google Shape;18;p4"/>
          <p:cNvSpPr/>
          <p:nvPr/>
        </p:nvSpPr>
        <p:spPr>
          <a:xfrm rot="5400000">
            <a:off x="-404500" y="1236540"/>
            <a:ext cx="1888400" cy="1079600"/>
          </a:xfrm>
          <a:prstGeom prst="triangle">
            <a:avLst>
              <a:gd name="adj" fmla="val 50000"/>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 name="Google Shape;19;p4"/>
          <p:cNvSpPr txBox="1">
            <a:spLocks noGrp="1"/>
          </p:cNvSpPr>
          <p:nvPr>
            <p:ph type="body" idx="1"/>
          </p:nvPr>
        </p:nvSpPr>
        <p:spPr>
          <a:xfrm>
            <a:off x="1222131" y="1371100"/>
            <a:ext cx="10309902" cy="4773200"/>
          </a:xfrm>
          <a:prstGeom prst="rect">
            <a:avLst/>
          </a:prstGeom>
        </p:spPr>
        <p:txBody>
          <a:bodyPr spcFirstLastPara="1" wrap="square" lIns="0" tIns="0" rIns="0" bIns="0" anchor="t" anchorCtr="0">
            <a:noAutofit/>
          </a:bodyPr>
          <a:lstStyle>
            <a:lvl1pPr marL="609585" lvl="0" indent="-575719" rtl="0">
              <a:spcBef>
                <a:spcPts val="800"/>
              </a:spcBef>
              <a:spcAft>
                <a:spcPts val="0"/>
              </a:spcAft>
              <a:buClr>
                <a:schemeClr val="lt1"/>
              </a:buClr>
              <a:buSzPts val="3200"/>
              <a:buChar char="▸"/>
              <a:defRPr sz="4267">
                <a:solidFill>
                  <a:schemeClr val="lt1"/>
                </a:solidFill>
              </a:defRPr>
            </a:lvl1pPr>
            <a:lvl2pPr marL="1219170" lvl="1" indent="-575719" rtl="0">
              <a:spcBef>
                <a:spcPts val="800"/>
              </a:spcBef>
              <a:spcAft>
                <a:spcPts val="0"/>
              </a:spcAft>
              <a:buClr>
                <a:schemeClr val="lt1"/>
              </a:buClr>
              <a:buSzPts val="3200"/>
              <a:buChar char="▹"/>
              <a:defRPr sz="4267">
                <a:solidFill>
                  <a:schemeClr val="lt1"/>
                </a:solidFill>
              </a:defRPr>
            </a:lvl2pPr>
            <a:lvl3pPr marL="1828754" lvl="2" indent="-575719" rtl="0">
              <a:spcBef>
                <a:spcPts val="800"/>
              </a:spcBef>
              <a:spcAft>
                <a:spcPts val="0"/>
              </a:spcAft>
              <a:buClr>
                <a:schemeClr val="lt1"/>
              </a:buClr>
              <a:buSzPts val="3200"/>
              <a:buChar char="▹"/>
              <a:defRPr sz="4267">
                <a:solidFill>
                  <a:schemeClr val="lt1"/>
                </a:solidFill>
              </a:defRPr>
            </a:lvl3pPr>
            <a:lvl4pPr marL="2438339" lvl="3" indent="-575719" rtl="0">
              <a:spcBef>
                <a:spcPts val="800"/>
              </a:spcBef>
              <a:spcAft>
                <a:spcPts val="0"/>
              </a:spcAft>
              <a:buClr>
                <a:schemeClr val="lt1"/>
              </a:buClr>
              <a:buSzPts val="3200"/>
              <a:buChar char="▹"/>
              <a:defRPr sz="4267">
                <a:solidFill>
                  <a:schemeClr val="lt1"/>
                </a:solidFill>
              </a:defRPr>
            </a:lvl4pPr>
            <a:lvl5pPr marL="3047924" lvl="4" indent="-575719" rtl="0">
              <a:spcBef>
                <a:spcPts val="800"/>
              </a:spcBef>
              <a:spcAft>
                <a:spcPts val="0"/>
              </a:spcAft>
              <a:buClr>
                <a:schemeClr val="lt1"/>
              </a:buClr>
              <a:buSzPts val="3200"/>
              <a:buChar char="▹"/>
              <a:defRPr sz="4267">
                <a:solidFill>
                  <a:schemeClr val="lt1"/>
                </a:solidFill>
              </a:defRPr>
            </a:lvl5pPr>
            <a:lvl6pPr marL="3657509" lvl="5" indent="-575719" rtl="0">
              <a:spcBef>
                <a:spcPts val="800"/>
              </a:spcBef>
              <a:spcAft>
                <a:spcPts val="0"/>
              </a:spcAft>
              <a:buClr>
                <a:schemeClr val="lt1"/>
              </a:buClr>
              <a:buSzPts val="3200"/>
              <a:buChar char="▹"/>
              <a:defRPr sz="4267">
                <a:solidFill>
                  <a:schemeClr val="lt1"/>
                </a:solidFill>
              </a:defRPr>
            </a:lvl6pPr>
            <a:lvl7pPr marL="4267093" lvl="6" indent="-575719" rtl="0">
              <a:spcBef>
                <a:spcPts val="800"/>
              </a:spcBef>
              <a:spcAft>
                <a:spcPts val="0"/>
              </a:spcAft>
              <a:buClr>
                <a:schemeClr val="lt1"/>
              </a:buClr>
              <a:buSzPts val="3200"/>
              <a:buChar char="▹"/>
              <a:defRPr sz="4267">
                <a:solidFill>
                  <a:schemeClr val="lt1"/>
                </a:solidFill>
              </a:defRPr>
            </a:lvl7pPr>
            <a:lvl8pPr marL="4876678" lvl="7" indent="-575719" rtl="0">
              <a:spcBef>
                <a:spcPts val="800"/>
              </a:spcBef>
              <a:spcAft>
                <a:spcPts val="0"/>
              </a:spcAft>
              <a:buClr>
                <a:schemeClr val="lt1"/>
              </a:buClr>
              <a:buSzPts val="3200"/>
              <a:buChar char="▹"/>
              <a:defRPr sz="4267">
                <a:solidFill>
                  <a:schemeClr val="lt1"/>
                </a:solidFill>
              </a:defRPr>
            </a:lvl8pPr>
            <a:lvl9pPr marL="5486263" lvl="8" indent="-575719">
              <a:spcBef>
                <a:spcPts val="800"/>
              </a:spcBef>
              <a:spcAft>
                <a:spcPts val="0"/>
              </a:spcAft>
              <a:buClr>
                <a:schemeClr val="lt1"/>
              </a:buClr>
              <a:buSzPts val="3200"/>
              <a:buChar char="▹"/>
              <a:defRPr sz="4267">
                <a:solidFill>
                  <a:schemeClr val="lt1"/>
                </a:solidFill>
              </a:defRPr>
            </a:lvl9pPr>
          </a:lstStyle>
          <a:p>
            <a:pPr lvl="0"/>
            <a:r>
              <a:rPr lang="en-US"/>
              <a:t>Click to edit Master text styles</a:t>
            </a:r>
          </a:p>
        </p:txBody>
      </p:sp>
      <p:sp>
        <p:nvSpPr>
          <p:cNvPr id="20" name="Google Shape;20;p4"/>
          <p:cNvSpPr txBox="1"/>
          <p:nvPr/>
        </p:nvSpPr>
        <p:spPr>
          <a:xfrm>
            <a:off x="25400" y="1245033"/>
            <a:ext cx="7080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466" b="1">
                <a:solidFill>
                  <a:schemeClr val="accent2"/>
                </a:solidFill>
                <a:latin typeface="Raleway"/>
                <a:ea typeface="Raleway"/>
                <a:cs typeface="Raleway"/>
                <a:sym typeface="Raleway"/>
              </a:rPr>
              <a:t>“</a:t>
            </a:r>
            <a:endParaRPr sz="11466" b="1" dirty="0">
              <a:solidFill>
                <a:schemeClr val="accent2"/>
              </a:solidFill>
              <a:latin typeface="Raleway"/>
              <a:ea typeface="Raleway"/>
              <a:cs typeface="Raleway"/>
              <a:sym typeface="Raleway"/>
            </a:endParaRPr>
          </a:p>
        </p:txBody>
      </p:sp>
      <p:sp>
        <p:nvSpPr>
          <p:cNvPr id="21" name="Google Shape;21;p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fld id="{DECF3546-AB72-4471-AFC4-A477D555DA7F}" type="slidenum">
              <a:rPr lang="en-GB" smtClean="0"/>
              <a:t>‹#›</a:t>
            </a:fld>
            <a:endParaRPr lang="en-GB" dirty="0"/>
          </a:p>
        </p:txBody>
      </p:sp>
    </p:spTree>
    <p:extLst>
      <p:ext uri="{BB962C8B-B14F-4D97-AF65-F5344CB8AC3E}">
        <p14:creationId xmlns:p14="http://schemas.microsoft.com/office/powerpoint/2010/main" val="2660820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preserve="1" userDrawn="1">
  <p:cSld name="1_Title + 1 column">
    <p:spTree>
      <p:nvGrpSpPr>
        <p:cNvPr id="1" name="Shape 22"/>
        <p:cNvGrpSpPr/>
        <p:nvPr/>
      </p:nvGrpSpPr>
      <p:grpSpPr>
        <a:xfrm>
          <a:off x="0" y="0"/>
          <a:ext cx="0" cy="0"/>
          <a:chOff x="0" y="0"/>
          <a:chExt cx="0" cy="0"/>
        </a:xfrm>
      </p:grpSpPr>
      <p:sp>
        <p:nvSpPr>
          <p:cNvPr id="23" name="Google Shape;23;p5"/>
          <p:cNvSpPr/>
          <p:nvPr/>
        </p:nvSpPr>
        <p:spPr>
          <a:xfrm flipH="1">
            <a:off x="11566800" y="6233200"/>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4" name="Google Shape;24;p5"/>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5" name="Google Shape;25;p5"/>
          <p:cNvSpPr txBox="1">
            <a:spLocks noGrp="1"/>
          </p:cNvSpPr>
          <p:nvPr>
            <p:ph type="title"/>
          </p:nvPr>
        </p:nvSpPr>
        <p:spPr>
          <a:xfrm>
            <a:off x="609600" y="694580"/>
            <a:ext cx="10944000" cy="900000"/>
          </a:xfrm>
          <a:prstGeom prst="rect">
            <a:avLst/>
          </a:prstGeom>
        </p:spPr>
        <p:txBody>
          <a:bodyPr spcFirstLastPara="1" wrap="square" lIns="0" tIns="0" rIns="0" bIns="0" anchor="ctr"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dirty="0"/>
              <a:t>Click to edit Master title style</a:t>
            </a:r>
            <a:endParaRPr dirty="0"/>
          </a:p>
        </p:txBody>
      </p:sp>
      <p:sp>
        <p:nvSpPr>
          <p:cNvPr id="26" name="Google Shape;26;p5"/>
          <p:cNvSpPr txBox="1">
            <a:spLocks noGrp="1"/>
          </p:cNvSpPr>
          <p:nvPr>
            <p:ph type="body" idx="1"/>
          </p:nvPr>
        </p:nvSpPr>
        <p:spPr>
          <a:xfrm>
            <a:off x="609598" y="1690777"/>
            <a:ext cx="10944000" cy="45000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a:lvl1pPr>
            <a:lvl2pPr marL="1219170" lvl="1" indent="-457189">
              <a:spcBef>
                <a:spcPts val="800"/>
              </a:spcBef>
              <a:spcAft>
                <a:spcPts val="0"/>
              </a:spcAft>
              <a:buSzPts val="1800"/>
              <a:buChar char="▹"/>
              <a:defRPr/>
            </a:lvl2pPr>
            <a:lvl3pPr marL="1828754" lvl="2" indent="-457189">
              <a:spcBef>
                <a:spcPts val="800"/>
              </a:spcBef>
              <a:spcAft>
                <a:spcPts val="0"/>
              </a:spcAft>
              <a:buSzPts val="1800"/>
              <a:buChar char="▹"/>
              <a:defRPr/>
            </a:lvl3pPr>
            <a:lvl4pPr marL="2438339" lvl="3" indent="-474121">
              <a:spcBef>
                <a:spcPts val="800"/>
              </a:spcBef>
              <a:spcAft>
                <a:spcPts val="0"/>
              </a:spcAft>
              <a:buSzPts val="2000"/>
              <a:buChar char="▹"/>
              <a:defRPr/>
            </a:lvl4pPr>
            <a:lvl5pPr marL="3047924" lvl="4" indent="-474121">
              <a:spcBef>
                <a:spcPts val="800"/>
              </a:spcBef>
              <a:spcAft>
                <a:spcPts val="0"/>
              </a:spcAft>
              <a:buSzPts val="2000"/>
              <a:buChar char="▹"/>
              <a:defRPr/>
            </a:lvl5pPr>
            <a:lvl6pPr marL="3657509" lvl="5" indent="-474121">
              <a:spcBef>
                <a:spcPts val="800"/>
              </a:spcBef>
              <a:spcAft>
                <a:spcPts val="0"/>
              </a:spcAft>
              <a:buSzPts val="2000"/>
              <a:buChar char="▹"/>
              <a:defRPr/>
            </a:lvl6pPr>
            <a:lvl7pPr marL="4267093" lvl="6" indent="-474121">
              <a:spcBef>
                <a:spcPts val="800"/>
              </a:spcBef>
              <a:spcAft>
                <a:spcPts val="0"/>
              </a:spcAft>
              <a:buSzPts val="2000"/>
              <a:buChar char="▹"/>
              <a:defRPr/>
            </a:lvl7pPr>
            <a:lvl8pPr marL="4876678" lvl="7" indent="-474121">
              <a:spcBef>
                <a:spcPts val="800"/>
              </a:spcBef>
              <a:spcAft>
                <a:spcPts val="0"/>
              </a:spcAft>
              <a:buSzPts val="2000"/>
              <a:buChar char="▹"/>
              <a:defRPr/>
            </a:lvl8pPr>
            <a:lvl9pPr marL="5486263" lvl="8" indent="-474121">
              <a:spcBef>
                <a:spcPts val="800"/>
              </a:spcBef>
              <a:spcAft>
                <a:spcPts val="0"/>
              </a:spcAft>
              <a:buSzPts val="2000"/>
              <a:buChar char="▹"/>
              <a:defRPr/>
            </a:lvl9pPr>
          </a:lstStyle>
          <a:p>
            <a:pPr lvl="0"/>
            <a:r>
              <a:rPr lang="en-US"/>
              <a:t>Click to edit Master text styles</a:t>
            </a:r>
          </a:p>
        </p:txBody>
      </p:sp>
      <p:sp>
        <p:nvSpPr>
          <p:cNvPr id="27" name="Google Shape;27;p5"/>
          <p:cNvSpPr txBox="1">
            <a:spLocks noGrp="1"/>
          </p:cNvSpPr>
          <p:nvPr>
            <p:ph type="sldNum" idx="12"/>
          </p:nvPr>
        </p:nvSpPr>
        <p:spPr>
          <a:xfrm>
            <a:off x="11532032" y="6182200"/>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ECF3546-AB72-4471-AFC4-A477D555DA7F}" type="slidenum">
              <a:rPr lang="en-GB" smtClean="0"/>
              <a:t>‹#›</a:t>
            </a:fld>
            <a:endParaRPr lang="en-GB" dirty="0"/>
          </a:p>
        </p:txBody>
      </p:sp>
    </p:spTree>
    <p:extLst>
      <p:ext uri="{BB962C8B-B14F-4D97-AF65-F5344CB8AC3E}">
        <p14:creationId xmlns:p14="http://schemas.microsoft.com/office/powerpoint/2010/main" val="1674781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preserve="1" userDrawn="1">
  <p:cSld name="Title + subtitle + 1 column">
    <p:spTree>
      <p:nvGrpSpPr>
        <p:cNvPr id="1" name="Shape 22"/>
        <p:cNvGrpSpPr/>
        <p:nvPr/>
      </p:nvGrpSpPr>
      <p:grpSpPr>
        <a:xfrm>
          <a:off x="0" y="0"/>
          <a:ext cx="0" cy="0"/>
          <a:chOff x="0" y="0"/>
          <a:chExt cx="0" cy="0"/>
        </a:xfrm>
      </p:grpSpPr>
      <p:sp>
        <p:nvSpPr>
          <p:cNvPr id="23" name="Google Shape;23;p5"/>
          <p:cNvSpPr/>
          <p:nvPr/>
        </p:nvSpPr>
        <p:spPr>
          <a:xfrm flipH="1">
            <a:off x="11566800" y="6233200"/>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4" name="Google Shape;24;p5"/>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5" name="Google Shape;25;p5"/>
          <p:cNvSpPr txBox="1">
            <a:spLocks noGrp="1"/>
          </p:cNvSpPr>
          <p:nvPr>
            <p:ph type="title"/>
          </p:nvPr>
        </p:nvSpPr>
        <p:spPr>
          <a:xfrm>
            <a:off x="609599" y="694580"/>
            <a:ext cx="10944000" cy="900000"/>
          </a:xfrm>
          <a:prstGeom prst="rect">
            <a:avLst/>
          </a:prstGeom>
        </p:spPr>
        <p:txBody>
          <a:bodyPr spcFirstLastPara="1" wrap="square" lIns="0" tIns="0" rIns="0" bIns="0" anchor="ctr"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dirty="0"/>
              <a:t>Click to edit Master title style</a:t>
            </a:r>
            <a:endParaRPr dirty="0"/>
          </a:p>
        </p:txBody>
      </p:sp>
      <p:sp>
        <p:nvSpPr>
          <p:cNvPr id="26" name="Google Shape;26;p5"/>
          <p:cNvSpPr txBox="1">
            <a:spLocks noGrp="1"/>
          </p:cNvSpPr>
          <p:nvPr>
            <p:ph type="body" idx="1"/>
          </p:nvPr>
        </p:nvSpPr>
        <p:spPr>
          <a:xfrm>
            <a:off x="609599" y="2394191"/>
            <a:ext cx="10922433" cy="3788009"/>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a:lvl1pPr>
            <a:lvl2pPr marL="1219170" lvl="1" indent="-457189">
              <a:spcBef>
                <a:spcPts val="800"/>
              </a:spcBef>
              <a:spcAft>
                <a:spcPts val="0"/>
              </a:spcAft>
              <a:buSzPts val="1800"/>
              <a:buChar char="▹"/>
              <a:defRPr/>
            </a:lvl2pPr>
            <a:lvl3pPr marL="1828754" lvl="2" indent="-457189">
              <a:spcBef>
                <a:spcPts val="800"/>
              </a:spcBef>
              <a:spcAft>
                <a:spcPts val="0"/>
              </a:spcAft>
              <a:buSzPts val="1800"/>
              <a:buChar char="▹"/>
              <a:defRPr/>
            </a:lvl3pPr>
            <a:lvl4pPr marL="2438339" lvl="3" indent="-474121">
              <a:spcBef>
                <a:spcPts val="800"/>
              </a:spcBef>
              <a:spcAft>
                <a:spcPts val="0"/>
              </a:spcAft>
              <a:buSzPts val="2000"/>
              <a:buChar char="▹"/>
              <a:defRPr/>
            </a:lvl4pPr>
            <a:lvl5pPr marL="3047924" lvl="4" indent="-474121">
              <a:spcBef>
                <a:spcPts val="800"/>
              </a:spcBef>
              <a:spcAft>
                <a:spcPts val="0"/>
              </a:spcAft>
              <a:buSzPts val="2000"/>
              <a:buChar char="▹"/>
              <a:defRPr/>
            </a:lvl5pPr>
            <a:lvl6pPr marL="3657509" lvl="5" indent="-474121">
              <a:spcBef>
                <a:spcPts val="800"/>
              </a:spcBef>
              <a:spcAft>
                <a:spcPts val="0"/>
              </a:spcAft>
              <a:buSzPts val="2000"/>
              <a:buChar char="▹"/>
              <a:defRPr/>
            </a:lvl6pPr>
            <a:lvl7pPr marL="4267093" lvl="6" indent="-474121">
              <a:spcBef>
                <a:spcPts val="800"/>
              </a:spcBef>
              <a:spcAft>
                <a:spcPts val="0"/>
              </a:spcAft>
              <a:buSzPts val="2000"/>
              <a:buChar char="▹"/>
              <a:defRPr/>
            </a:lvl7pPr>
            <a:lvl8pPr marL="4876678" lvl="7" indent="-474121">
              <a:spcBef>
                <a:spcPts val="800"/>
              </a:spcBef>
              <a:spcAft>
                <a:spcPts val="0"/>
              </a:spcAft>
              <a:buSzPts val="2000"/>
              <a:buChar char="▹"/>
              <a:defRPr/>
            </a:lvl8pPr>
            <a:lvl9pPr marL="5486263" lvl="8" indent="-474121">
              <a:spcBef>
                <a:spcPts val="800"/>
              </a:spcBef>
              <a:spcAft>
                <a:spcPts val="0"/>
              </a:spcAft>
              <a:buSzPts val="2000"/>
              <a:buChar char="▹"/>
              <a:defRPr/>
            </a:lvl9pPr>
          </a:lstStyle>
          <a:p>
            <a:pPr lvl="0"/>
            <a:r>
              <a:rPr lang="en-US"/>
              <a:t>Click to edit Master text styles</a:t>
            </a:r>
          </a:p>
        </p:txBody>
      </p:sp>
      <p:sp>
        <p:nvSpPr>
          <p:cNvPr id="27" name="Google Shape;27;p5"/>
          <p:cNvSpPr txBox="1">
            <a:spLocks noGrp="1"/>
          </p:cNvSpPr>
          <p:nvPr>
            <p:ph type="sldNum" idx="12"/>
          </p:nvPr>
        </p:nvSpPr>
        <p:spPr>
          <a:xfrm>
            <a:off x="11532032" y="6182200"/>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ECF3546-AB72-4471-AFC4-A477D555DA7F}" type="slidenum">
              <a:rPr lang="en-GB" smtClean="0"/>
              <a:t>‹#›</a:t>
            </a:fld>
            <a:endParaRPr lang="en-GB" dirty="0"/>
          </a:p>
        </p:txBody>
      </p:sp>
      <p:sp>
        <p:nvSpPr>
          <p:cNvPr id="5" name="Text Placeholder 4">
            <a:extLst>
              <a:ext uri="{FF2B5EF4-FFF2-40B4-BE49-F238E27FC236}">
                <a16:creationId xmlns:a16="http://schemas.microsoft.com/office/drawing/2014/main" id="{80DBEEFB-D545-439C-9840-73235AFE7FB2}"/>
              </a:ext>
            </a:extLst>
          </p:cNvPr>
          <p:cNvSpPr>
            <a:spLocks noGrp="1"/>
          </p:cNvSpPr>
          <p:nvPr>
            <p:ph type="body" sz="quarter" idx="13" hasCustomPrompt="1"/>
          </p:nvPr>
        </p:nvSpPr>
        <p:spPr>
          <a:xfrm>
            <a:off x="609598" y="1603022"/>
            <a:ext cx="10943999" cy="720000"/>
          </a:xfrm>
        </p:spPr>
        <p:txBody>
          <a:bodyPr anchor="ctr"/>
          <a:lstStyle>
            <a:lvl5pPr marL="0" indent="0">
              <a:buFont typeface="Arial" panose="020B0604020202020204" pitchFamily="34" charset="0"/>
              <a:buNone/>
              <a:defRPr sz="2800">
                <a:solidFill>
                  <a:schemeClr val="bg2"/>
                </a:solidFill>
              </a:defRPr>
            </a:lvl5pPr>
          </a:lstStyle>
          <a:p>
            <a:pPr lvl="4"/>
            <a:r>
              <a:rPr lang="es-ES" dirty="0" err="1"/>
              <a:t>Click</a:t>
            </a:r>
            <a:r>
              <a:rPr lang="es-ES" dirty="0"/>
              <a:t> </a:t>
            </a:r>
            <a:r>
              <a:rPr lang="es-ES" dirty="0" err="1"/>
              <a:t>to</a:t>
            </a:r>
            <a:r>
              <a:rPr lang="es-ES" dirty="0"/>
              <a:t> </a:t>
            </a:r>
            <a:r>
              <a:rPr lang="es-ES" dirty="0" err="1"/>
              <a:t>edit</a:t>
            </a:r>
            <a:r>
              <a:rPr lang="es-ES" dirty="0"/>
              <a:t> </a:t>
            </a:r>
            <a:r>
              <a:rPr lang="es-ES" dirty="0" err="1"/>
              <a:t>Subtitle</a:t>
            </a:r>
            <a:r>
              <a:rPr lang="es-ES" dirty="0"/>
              <a:t> </a:t>
            </a:r>
            <a:r>
              <a:rPr lang="es-ES" dirty="0" err="1"/>
              <a:t>style</a:t>
            </a:r>
            <a:endParaRPr lang="en-GB" dirty="0"/>
          </a:p>
        </p:txBody>
      </p:sp>
    </p:spTree>
    <p:extLst>
      <p:ext uri="{BB962C8B-B14F-4D97-AF65-F5344CB8AC3E}">
        <p14:creationId xmlns:p14="http://schemas.microsoft.com/office/powerpoint/2010/main" val="840885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preserve="1" userDrawn="1">
  <p:cSld name="Title + 2 columns">
    <p:spTree>
      <p:nvGrpSpPr>
        <p:cNvPr id="1" name="Shape 28"/>
        <p:cNvGrpSpPr/>
        <p:nvPr/>
      </p:nvGrpSpPr>
      <p:grpSpPr>
        <a:xfrm>
          <a:off x="0" y="0"/>
          <a:ext cx="0" cy="0"/>
          <a:chOff x="0" y="0"/>
          <a:chExt cx="0" cy="0"/>
        </a:xfrm>
      </p:grpSpPr>
      <p:sp>
        <p:nvSpPr>
          <p:cNvPr id="29" name="Google Shape;29;p6"/>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 name="Google Shape;30;p6"/>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1" name="Google Shape;31;p6"/>
          <p:cNvSpPr txBox="1">
            <a:spLocks noGrp="1"/>
          </p:cNvSpPr>
          <p:nvPr>
            <p:ph type="title"/>
          </p:nvPr>
        </p:nvSpPr>
        <p:spPr>
          <a:xfrm>
            <a:off x="609600" y="694580"/>
            <a:ext cx="10922433" cy="900000"/>
          </a:xfrm>
          <a:prstGeom prst="rect">
            <a:avLst/>
          </a:prstGeom>
        </p:spPr>
        <p:txBody>
          <a:bodyPr spcFirstLastPara="1" wrap="square" lIns="0" tIns="0" rIns="0" bIns="0" anchor="ctr"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dirty="0"/>
              <a:t>Click to edit Master title style</a:t>
            </a:r>
            <a:endParaRPr dirty="0"/>
          </a:p>
        </p:txBody>
      </p:sp>
      <p:sp>
        <p:nvSpPr>
          <p:cNvPr id="33" name="Google Shape;33;p6"/>
          <p:cNvSpPr txBox="1">
            <a:spLocks noGrp="1"/>
          </p:cNvSpPr>
          <p:nvPr>
            <p:ph type="body" idx="2"/>
          </p:nvPr>
        </p:nvSpPr>
        <p:spPr>
          <a:xfrm>
            <a:off x="6236898" y="1811547"/>
            <a:ext cx="5295135" cy="4421452"/>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pPr lvl="0"/>
            <a:r>
              <a:rPr lang="en-US" dirty="0"/>
              <a:t>Click to edit Master text styles</a:t>
            </a:r>
          </a:p>
        </p:txBody>
      </p:sp>
      <p:sp>
        <p:nvSpPr>
          <p:cNvPr id="34" name="Google Shape;34;p6"/>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ECF3546-AB72-4471-AFC4-A477D555DA7F}" type="slidenum">
              <a:rPr lang="en-GB" smtClean="0"/>
              <a:t>‹#›</a:t>
            </a:fld>
            <a:endParaRPr lang="en-GB" dirty="0"/>
          </a:p>
        </p:txBody>
      </p:sp>
      <p:sp>
        <p:nvSpPr>
          <p:cNvPr id="8" name="Google Shape;33;p6">
            <a:extLst>
              <a:ext uri="{FF2B5EF4-FFF2-40B4-BE49-F238E27FC236}">
                <a16:creationId xmlns:a16="http://schemas.microsoft.com/office/drawing/2014/main" id="{9A0DF0E5-4BE4-421C-A79F-416BAF9B7CD9}"/>
              </a:ext>
            </a:extLst>
          </p:cNvPr>
          <p:cNvSpPr txBox="1">
            <a:spLocks noGrp="1"/>
          </p:cNvSpPr>
          <p:nvPr>
            <p:ph type="body" idx="13"/>
          </p:nvPr>
        </p:nvSpPr>
        <p:spPr>
          <a:xfrm>
            <a:off x="609601" y="1825924"/>
            <a:ext cx="5295135" cy="4421452"/>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pPr lvl="0"/>
            <a:r>
              <a:rPr lang="en-US" dirty="0"/>
              <a:t>Click to edit Master text styles</a:t>
            </a:r>
          </a:p>
        </p:txBody>
      </p:sp>
    </p:spTree>
    <p:extLst>
      <p:ext uri="{BB962C8B-B14F-4D97-AF65-F5344CB8AC3E}">
        <p14:creationId xmlns:p14="http://schemas.microsoft.com/office/powerpoint/2010/main" val="2318045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reserve="1">
  <p:cSld name="Title + 3 columns">
    <p:spTree>
      <p:nvGrpSpPr>
        <p:cNvPr id="1" name="Shape 35"/>
        <p:cNvGrpSpPr/>
        <p:nvPr/>
      </p:nvGrpSpPr>
      <p:grpSpPr>
        <a:xfrm>
          <a:off x="0" y="0"/>
          <a:ext cx="0" cy="0"/>
          <a:chOff x="0" y="0"/>
          <a:chExt cx="0" cy="0"/>
        </a:xfrm>
      </p:grpSpPr>
      <p:sp>
        <p:nvSpPr>
          <p:cNvPr id="36" name="Google Shape;36;p7"/>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7" name="Google Shape;37;p7"/>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8" name="Google Shape;38;p7"/>
          <p:cNvSpPr txBox="1">
            <a:spLocks noGrp="1"/>
          </p:cNvSpPr>
          <p:nvPr>
            <p:ph type="title"/>
          </p:nvPr>
        </p:nvSpPr>
        <p:spPr>
          <a:xfrm>
            <a:off x="609600" y="685672"/>
            <a:ext cx="10972800" cy="917816"/>
          </a:xfrm>
          <a:prstGeom prst="rect">
            <a:avLst/>
          </a:prstGeom>
        </p:spPr>
        <p:txBody>
          <a:bodyPr spcFirstLastPara="1" wrap="square" lIns="0" tIns="0" rIns="0" bIns="0" anchor="ctr"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r>
              <a:rPr lang="en-US" dirty="0"/>
              <a:t>Click to edit Master title style</a:t>
            </a:r>
            <a:endParaRPr dirty="0"/>
          </a:p>
        </p:txBody>
      </p:sp>
      <p:sp>
        <p:nvSpPr>
          <p:cNvPr id="39" name="Google Shape;39;p7"/>
          <p:cNvSpPr txBox="1">
            <a:spLocks noGrp="1"/>
          </p:cNvSpPr>
          <p:nvPr>
            <p:ph type="body" idx="1"/>
          </p:nvPr>
        </p:nvSpPr>
        <p:spPr>
          <a:xfrm>
            <a:off x="609600" y="1725283"/>
            <a:ext cx="3418000" cy="4447045"/>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pPr lvl="0"/>
            <a:r>
              <a:rPr lang="en-US" dirty="0"/>
              <a:t>Click to edit Master text styles</a:t>
            </a:r>
          </a:p>
        </p:txBody>
      </p:sp>
      <p:sp>
        <p:nvSpPr>
          <p:cNvPr id="40" name="Google Shape;40;p7"/>
          <p:cNvSpPr txBox="1">
            <a:spLocks noGrp="1"/>
          </p:cNvSpPr>
          <p:nvPr>
            <p:ph type="body" idx="2"/>
          </p:nvPr>
        </p:nvSpPr>
        <p:spPr>
          <a:xfrm>
            <a:off x="4387000" y="1725283"/>
            <a:ext cx="3418000" cy="4447045"/>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pPr lvl="0"/>
            <a:r>
              <a:rPr lang="en-US" dirty="0"/>
              <a:t>Click to edit Master text styles</a:t>
            </a:r>
          </a:p>
        </p:txBody>
      </p:sp>
      <p:sp>
        <p:nvSpPr>
          <p:cNvPr id="41" name="Google Shape;41;p7"/>
          <p:cNvSpPr txBox="1">
            <a:spLocks noGrp="1"/>
          </p:cNvSpPr>
          <p:nvPr>
            <p:ph type="body" idx="3"/>
          </p:nvPr>
        </p:nvSpPr>
        <p:spPr>
          <a:xfrm>
            <a:off x="8164400" y="1725283"/>
            <a:ext cx="3418000" cy="4447045"/>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pPr lvl="0"/>
            <a:r>
              <a:rPr lang="en-US" dirty="0"/>
              <a:t>Click to edit Master text styles</a:t>
            </a:r>
          </a:p>
        </p:txBody>
      </p:sp>
      <p:sp>
        <p:nvSpPr>
          <p:cNvPr id="42" name="Google Shape;42;p7"/>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ECF3546-AB72-4471-AFC4-A477D555DA7F}" type="slidenum">
              <a:rPr lang="en-GB" smtClean="0"/>
              <a:t>‹#›</a:t>
            </a:fld>
            <a:endParaRPr lang="en-GB" dirty="0"/>
          </a:p>
        </p:txBody>
      </p:sp>
    </p:spTree>
    <p:extLst>
      <p:ext uri="{BB962C8B-B14F-4D97-AF65-F5344CB8AC3E}">
        <p14:creationId xmlns:p14="http://schemas.microsoft.com/office/powerpoint/2010/main" val="509306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43"/>
        <p:cNvGrpSpPr/>
        <p:nvPr/>
      </p:nvGrpSpPr>
      <p:grpSpPr>
        <a:xfrm>
          <a:off x="0" y="0"/>
          <a:ext cx="0" cy="0"/>
          <a:chOff x="0" y="0"/>
          <a:chExt cx="0" cy="0"/>
        </a:xfrm>
      </p:grpSpPr>
      <p:sp>
        <p:nvSpPr>
          <p:cNvPr id="44" name="Google Shape;44;p8"/>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5" name="Google Shape;45;p8"/>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6" name="Google Shape;46;p8"/>
          <p:cNvSpPr txBox="1">
            <a:spLocks noGrp="1"/>
          </p:cNvSpPr>
          <p:nvPr>
            <p:ph type="title"/>
          </p:nvPr>
        </p:nvSpPr>
        <p:spPr>
          <a:xfrm>
            <a:off x="609600" y="720177"/>
            <a:ext cx="10972800" cy="848805"/>
          </a:xfrm>
          <a:prstGeom prst="rect">
            <a:avLst/>
          </a:prstGeom>
        </p:spPr>
        <p:txBody>
          <a:bodyPr spcFirstLastPara="1" wrap="square" lIns="0" tIns="0" rIns="0" bIns="0" anchor="ctr"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dirty="0"/>
              <a:t>Click to edit Master title style</a:t>
            </a:r>
            <a:endParaRPr dirty="0"/>
          </a:p>
        </p:txBody>
      </p:sp>
      <p:sp>
        <p:nvSpPr>
          <p:cNvPr id="47" name="Google Shape;47;p8"/>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ECF3546-AB72-4471-AFC4-A477D555DA7F}" type="slidenum">
              <a:rPr lang="en-GB" smtClean="0"/>
              <a:t>‹#›</a:t>
            </a:fld>
            <a:endParaRPr lang="en-GB" dirty="0"/>
          </a:p>
        </p:txBody>
      </p:sp>
    </p:spTree>
    <p:extLst>
      <p:ext uri="{BB962C8B-B14F-4D97-AF65-F5344CB8AC3E}">
        <p14:creationId xmlns:p14="http://schemas.microsoft.com/office/powerpoint/2010/main" val="2475429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53"/>
        <p:cNvGrpSpPr/>
        <p:nvPr/>
      </p:nvGrpSpPr>
      <p:grpSpPr>
        <a:xfrm>
          <a:off x="0" y="0"/>
          <a:ext cx="0" cy="0"/>
          <a:chOff x="0" y="0"/>
          <a:chExt cx="0" cy="0"/>
        </a:xfrm>
      </p:grpSpPr>
      <p:sp>
        <p:nvSpPr>
          <p:cNvPr id="54" name="Google Shape;54;p10"/>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5" name="Google Shape;55;p10"/>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ECF3546-AB72-4471-AFC4-A477D555DA7F}" type="slidenum">
              <a:rPr lang="en-GB" smtClean="0"/>
              <a:t>‹#›</a:t>
            </a:fld>
            <a:endParaRPr lang="en-GB" dirty="0"/>
          </a:p>
        </p:txBody>
      </p:sp>
    </p:spTree>
    <p:extLst>
      <p:ext uri="{BB962C8B-B14F-4D97-AF65-F5344CB8AC3E}">
        <p14:creationId xmlns:p14="http://schemas.microsoft.com/office/powerpoint/2010/main" val="694676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599" y="807467"/>
            <a:ext cx="10853349" cy="943695"/>
          </a:xfrm>
          <a:prstGeom prst="rect">
            <a:avLst/>
          </a:prstGeom>
          <a:noFill/>
          <a:ln>
            <a:noFill/>
          </a:ln>
        </p:spPr>
        <p:txBody>
          <a:bodyPr spcFirstLastPara="1" wrap="square" lIns="0" tIns="0" rIns="0" bIns="0" anchor="ctr"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dirty="0"/>
          </a:p>
        </p:txBody>
      </p:sp>
      <p:sp>
        <p:nvSpPr>
          <p:cNvPr id="7" name="Google Shape;7;p1"/>
          <p:cNvSpPr txBox="1">
            <a:spLocks noGrp="1"/>
          </p:cNvSpPr>
          <p:nvPr>
            <p:ph type="body" idx="1"/>
          </p:nvPr>
        </p:nvSpPr>
        <p:spPr>
          <a:xfrm>
            <a:off x="609600" y="1975449"/>
            <a:ext cx="10853348" cy="4257551"/>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dirty="0"/>
          </a:p>
        </p:txBody>
      </p:sp>
      <p:sp>
        <p:nvSpPr>
          <p:cNvPr id="8" name="Google Shape;8;p1"/>
          <p:cNvSpPr txBox="1">
            <a:spLocks noGrp="1"/>
          </p:cNvSpPr>
          <p:nvPr>
            <p:ph type="sldNum" idx="12"/>
          </p:nvPr>
        </p:nvSpPr>
        <p:spPr>
          <a:xfrm>
            <a:off x="11532033" y="6182333"/>
            <a:ext cx="609200" cy="624800"/>
          </a:xfrm>
          <a:prstGeom prst="rect">
            <a:avLst/>
          </a:prstGeom>
          <a:noFill/>
          <a:ln>
            <a:noFill/>
          </a:ln>
        </p:spPr>
        <p:txBody>
          <a:bodyPr spcFirstLastPara="1" wrap="square" lIns="0" tIns="0" rIns="0" bIns="0" anchor="b" anchorCtr="0">
            <a:noAutofit/>
          </a:bodyPr>
          <a:lstStyle>
            <a:lvl1pPr lvl="0" algn="r">
              <a:buNone/>
              <a:defRPr sz="1600">
                <a:solidFill>
                  <a:schemeClr val="lt1"/>
                </a:solidFill>
                <a:latin typeface="Barlow Light"/>
                <a:ea typeface="Barlow Light"/>
                <a:cs typeface="Barlow Light"/>
                <a:sym typeface="Barlow Light"/>
              </a:defRPr>
            </a:lvl1pPr>
            <a:lvl2pPr lvl="1" algn="r">
              <a:buNone/>
              <a:defRPr sz="1600">
                <a:solidFill>
                  <a:schemeClr val="lt1"/>
                </a:solidFill>
                <a:latin typeface="Barlow Light"/>
                <a:ea typeface="Barlow Light"/>
                <a:cs typeface="Barlow Light"/>
                <a:sym typeface="Barlow Light"/>
              </a:defRPr>
            </a:lvl2pPr>
            <a:lvl3pPr lvl="2" algn="r">
              <a:buNone/>
              <a:defRPr sz="1600">
                <a:solidFill>
                  <a:schemeClr val="lt1"/>
                </a:solidFill>
                <a:latin typeface="Barlow Light"/>
                <a:ea typeface="Barlow Light"/>
                <a:cs typeface="Barlow Light"/>
                <a:sym typeface="Barlow Light"/>
              </a:defRPr>
            </a:lvl3pPr>
            <a:lvl4pPr lvl="3" algn="r">
              <a:buNone/>
              <a:defRPr sz="1600">
                <a:solidFill>
                  <a:schemeClr val="lt1"/>
                </a:solidFill>
                <a:latin typeface="Barlow Light"/>
                <a:ea typeface="Barlow Light"/>
                <a:cs typeface="Barlow Light"/>
                <a:sym typeface="Barlow Light"/>
              </a:defRPr>
            </a:lvl4pPr>
            <a:lvl5pPr lvl="4" algn="r">
              <a:buNone/>
              <a:defRPr sz="1600">
                <a:solidFill>
                  <a:schemeClr val="lt1"/>
                </a:solidFill>
                <a:latin typeface="Barlow Light"/>
                <a:ea typeface="Barlow Light"/>
                <a:cs typeface="Barlow Light"/>
                <a:sym typeface="Barlow Light"/>
              </a:defRPr>
            </a:lvl5pPr>
            <a:lvl6pPr lvl="5" algn="r">
              <a:buNone/>
              <a:defRPr sz="1600">
                <a:solidFill>
                  <a:schemeClr val="lt1"/>
                </a:solidFill>
                <a:latin typeface="Barlow Light"/>
                <a:ea typeface="Barlow Light"/>
                <a:cs typeface="Barlow Light"/>
                <a:sym typeface="Barlow Light"/>
              </a:defRPr>
            </a:lvl6pPr>
            <a:lvl7pPr lvl="6" algn="r">
              <a:buNone/>
              <a:defRPr sz="1600">
                <a:solidFill>
                  <a:schemeClr val="lt1"/>
                </a:solidFill>
                <a:latin typeface="Barlow Light"/>
                <a:ea typeface="Barlow Light"/>
                <a:cs typeface="Barlow Light"/>
                <a:sym typeface="Barlow Light"/>
              </a:defRPr>
            </a:lvl7pPr>
            <a:lvl8pPr lvl="7" algn="r">
              <a:buNone/>
              <a:defRPr sz="1600">
                <a:solidFill>
                  <a:schemeClr val="lt1"/>
                </a:solidFill>
                <a:latin typeface="Barlow Light"/>
                <a:ea typeface="Barlow Light"/>
                <a:cs typeface="Barlow Light"/>
                <a:sym typeface="Barlow Light"/>
              </a:defRPr>
            </a:lvl8pPr>
            <a:lvl9pPr lvl="8" algn="r">
              <a:buNone/>
              <a:defRPr sz="1600">
                <a:solidFill>
                  <a:schemeClr val="lt1"/>
                </a:solidFill>
                <a:latin typeface="Barlow Light"/>
                <a:ea typeface="Barlow Light"/>
                <a:cs typeface="Barlow Light"/>
                <a:sym typeface="Barlow Light"/>
              </a:defRPr>
            </a:lvl9pPr>
          </a:lstStyle>
          <a:p>
            <a:fld id="{DECF3546-AB72-4471-AFC4-A477D555DA7F}" type="slidenum">
              <a:rPr lang="en-GB" smtClean="0"/>
              <a:t>‹#›</a:t>
            </a:fld>
            <a:endParaRPr lang="en-GB" dirty="0"/>
          </a:p>
        </p:txBody>
      </p:sp>
      <p:pic>
        <p:nvPicPr>
          <p:cNvPr id="13" name="Picture 12">
            <a:extLst>
              <a:ext uri="{FF2B5EF4-FFF2-40B4-BE49-F238E27FC236}">
                <a16:creationId xmlns:a16="http://schemas.microsoft.com/office/drawing/2014/main" id="{924A4869-85F0-4B1C-848C-04CE9F4E030B}"/>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859001" y="6307207"/>
            <a:ext cx="1603948" cy="375052"/>
          </a:xfrm>
          <a:prstGeom prst="rect">
            <a:avLst/>
          </a:prstGeom>
        </p:spPr>
      </p:pic>
    </p:spTree>
    <p:extLst>
      <p:ext uri="{BB962C8B-B14F-4D97-AF65-F5344CB8AC3E}">
        <p14:creationId xmlns:p14="http://schemas.microsoft.com/office/powerpoint/2010/main" val="693527965"/>
      </p:ext>
    </p:extLst>
  </p:cSld>
  <p:clrMap bg1="lt1" tx1="dk1" bg2="dk2" tx2="lt2" accent1="accent1" accent2="accent2" accent3="accent3" accent4="accent4" accent5="accent5" accent6="accent6" hlink="hlink" folHlink="folHlink"/>
  <p:sldLayoutIdLst>
    <p:sldLayoutId id="2147483787" r:id="rId1"/>
    <p:sldLayoutId id="2147483788" r:id="rId2"/>
    <p:sldLayoutId id="2147483789" r:id="rId3"/>
    <p:sldLayoutId id="2147483798" r:id="rId4"/>
    <p:sldLayoutId id="2147483791" r:id="rId5"/>
    <p:sldLayoutId id="2147483792" r:id="rId6"/>
    <p:sldLayoutId id="2147483793" r:id="rId7"/>
    <p:sldLayoutId id="2147483794" r:id="rId8"/>
    <p:sldLayoutId id="2147483795" r:id="rId9"/>
    <p:sldLayoutId id="2147483796" r:id="rId10"/>
    <p:sldLayoutId id="2147483799" r:id="rId11"/>
    <p:sldLayoutId id="2147483785" r:id="rId12"/>
    <p:sldLayoutId id="2147483784" r:id="rId13"/>
    <p:sldLayoutId id="2147483797" r:id="rId14"/>
    <p:sldLayoutId id="2147483781" r:id="rId15"/>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1.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143.png"/></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1.xml"/><Relationship Id="rId1" Type="http://schemas.openxmlformats.org/officeDocument/2006/relationships/slideLayout" Target="../slideLayouts/slideLayout8.xml"/><Relationship Id="rId5" Type="http://schemas.openxmlformats.org/officeDocument/2006/relationships/image" Target="../media/image146.png"/><Relationship Id="rId4" Type="http://schemas.openxmlformats.org/officeDocument/2006/relationships/image" Target="../media/image145.png"/></Relationships>
</file>

<file path=ppt/slides/_rels/slide10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4.png"/><Relationship Id="rId7" Type="http://schemas.openxmlformats.org/officeDocument/2006/relationships/image" Target="../media/image150.png"/><Relationship Id="rId2" Type="http://schemas.openxmlformats.org/officeDocument/2006/relationships/notesSlide" Target="../notesSlides/notesSlide85.xml"/><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149.png"/><Relationship Id="rId4" Type="http://schemas.openxmlformats.org/officeDocument/2006/relationships/image" Target="../media/image148.gif"/></Relationships>
</file>

<file path=ppt/slides/_rels/slide107.xml.rels><?xml version="1.0" encoding="UTF-8" standalone="yes"?>
<Relationships xmlns="http://schemas.openxmlformats.org/package/2006/relationships"><Relationship Id="rId3" Type="http://schemas.openxmlformats.org/officeDocument/2006/relationships/image" Target="../media/image148.gif"/><Relationship Id="rId2" Type="http://schemas.openxmlformats.org/officeDocument/2006/relationships/notesSlide" Target="../notesSlides/notesSlide86.xml"/><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153.png"/><Relationship Id="rId4" Type="http://schemas.openxmlformats.org/officeDocument/2006/relationships/image" Target="../media/image152.gif"/></Relationships>
</file>

<file path=ppt/slides/_rels/slide10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notesSlide" Target="../notesSlides/notesSlide90.xml"/><Relationship Id="rId1" Type="http://schemas.openxmlformats.org/officeDocument/2006/relationships/slideLayout" Target="../slideLayouts/slideLayout8.xml"/><Relationship Id="rId4" Type="http://schemas.openxmlformats.org/officeDocument/2006/relationships/image" Target="../media/image156.gif"/></Relationships>
</file>

<file path=ppt/slides/_rels/slide113.xml.rels><?xml version="1.0" encoding="UTF-8" standalone="yes"?>
<Relationships xmlns="http://schemas.openxmlformats.org/package/2006/relationships"><Relationship Id="rId3" Type="http://schemas.openxmlformats.org/officeDocument/2006/relationships/image" Target="../media/image157.gif"/><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58.gif"/><Relationship Id="rId2" Type="http://schemas.openxmlformats.org/officeDocument/2006/relationships/notesSlide" Target="../notesSlides/notesSlide92.xml"/><Relationship Id="rId1" Type="http://schemas.openxmlformats.org/officeDocument/2006/relationships/slideLayout" Target="../slideLayouts/slideLayout4.xml"/><Relationship Id="rId4" Type="http://schemas.openxmlformats.org/officeDocument/2006/relationships/image" Target="../media/image159.gif"/></Relationships>
</file>

<file path=ppt/slides/_rels/slide115.xml.rels><?xml version="1.0" encoding="UTF-8" standalone="yes"?>
<Relationships xmlns="http://schemas.openxmlformats.org/package/2006/relationships"><Relationship Id="rId3" Type="http://schemas.openxmlformats.org/officeDocument/2006/relationships/image" Target="../media/image160.gif"/><Relationship Id="rId2" Type="http://schemas.openxmlformats.org/officeDocument/2006/relationships/notesSlide" Target="../notesSlides/notesSlide93.xml"/><Relationship Id="rId1" Type="http://schemas.openxmlformats.org/officeDocument/2006/relationships/slideLayout" Target="../slideLayouts/slideLayout8.xml"/><Relationship Id="rId4" Type="http://schemas.openxmlformats.org/officeDocument/2006/relationships/image" Target="../media/image161.gif"/></Relationships>
</file>

<file path=ppt/slides/_rels/slide116.xml.rels><?xml version="1.0" encoding="UTF-8" standalone="yes"?>
<Relationships xmlns="http://schemas.openxmlformats.org/package/2006/relationships"><Relationship Id="rId3" Type="http://schemas.openxmlformats.org/officeDocument/2006/relationships/image" Target="../media/image162.gif"/><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6.xml"/><Relationship Id="rId1" Type="http://schemas.openxmlformats.org/officeDocument/2006/relationships/slideLayout" Target="../slideLayouts/slideLayout5.xml"/><Relationship Id="rId5" Type="http://schemas.openxmlformats.org/officeDocument/2006/relationships/image" Target="../media/image163.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3" Type="http://schemas.openxmlformats.org/officeDocument/2006/relationships/image" Target="../media/image164.gif"/><Relationship Id="rId2" Type="http://schemas.openxmlformats.org/officeDocument/2006/relationships/notesSlide" Target="../notesSlides/notesSlide97.xml"/><Relationship Id="rId1" Type="http://schemas.openxmlformats.org/officeDocument/2006/relationships/slideLayout" Target="../slideLayouts/slideLayout8.xml"/><Relationship Id="rId5" Type="http://schemas.openxmlformats.org/officeDocument/2006/relationships/image" Target="../media/image166.gif"/><Relationship Id="rId4" Type="http://schemas.openxmlformats.org/officeDocument/2006/relationships/image" Target="../media/image165.gif"/></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9.xml"/><Relationship Id="rId1" Type="http://schemas.openxmlformats.org/officeDocument/2006/relationships/slideLayout" Target="../slideLayouts/slideLayout9.xml"/><Relationship Id="rId5" Type="http://schemas.openxmlformats.org/officeDocument/2006/relationships/hyperlink" Target="https://pixabay.com/illustrations/question-mark-question-help-2314106/" TargetMode="External"/><Relationship Id="rId4" Type="http://schemas.microsoft.com/office/2007/relationships/hdphoto" Target="../media/hdphoto1.wdp"/></Relationships>
</file>

<file path=ppt/slides/_rels/slide123.xml.rels><?xml version="1.0" encoding="UTF-8" standalone="yes"?>
<Relationships xmlns="http://schemas.openxmlformats.org/package/2006/relationships"><Relationship Id="rId3" Type="http://schemas.openxmlformats.org/officeDocument/2006/relationships/hyperlink" Target="https://www.oracle.com/technetwork/developer-tools/apex/learnmore/apex-ebs-extension-white-paper-345780.pdf" TargetMode="External"/><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apex.oracle.com/"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hyperlink" Target="https://apex.oracle.com/ot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gif"/><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apex.oracle.com/" TargetMode="External"/><Relationship Id="rId5" Type="http://schemas.openxmlformats.org/officeDocument/2006/relationships/image" Target="../media/image45.gif"/><Relationship Id="rId4" Type="http://schemas.openxmlformats.org/officeDocument/2006/relationships/image" Target="../media/image44.g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apex.oracle.com/community" TargetMode="External"/><Relationship Id="rId2" Type="http://schemas.openxmlformats.org/officeDocument/2006/relationships/hyperlink" Target="http://odtug.com/apex" TargetMode="Externa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hyperlink" Target="https://www.oracle.com/oll" TargetMode="External"/><Relationship Id="rId3" Type="http://schemas.openxmlformats.org/officeDocument/2006/relationships/hyperlink" Target="https://apex.oracle.com/otn" TargetMode="External"/><Relationship Id="rId7" Type="http://schemas.openxmlformats.org/officeDocument/2006/relationships/hyperlink" Target="https://cloud.oracle.com/database" TargetMode="External"/><Relationship Id="rId2" Type="http://schemas.openxmlformats.org/officeDocument/2006/relationships/hyperlink" Target="https://apex.oracle.com/" TargetMode="External"/><Relationship Id="rId1" Type="http://schemas.openxmlformats.org/officeDocument/2006/relationships/slideLayout" Target="../slideLayouts/slideLayout4.xml"/><Relationship Id="rId6" Type="http://schemas.openxmlformats.org/officeDocument/2006/relationships/hyperlink" Target="https://apex.oracle.com/quicksql" TargetMode="External"/><Relationship Id="rId5" Type="http://schemas.openxmlformats.org/officeDocument/2006/relationships/hyperlink" Target="https://apex.oracle.com/lowcode" TargetMode="External"/><Relationship Id="rId10" Type="http://schemas.openxmlformats.org/officeDocument/2006/relationships/hyperlink" Target="https://cloud.oracle.com/try-autonomous-database" TargetMode="External"/><Relationship Id="rId4" Type="http://schemas.openxmlformats.org/officeDocument/2006/relationships/hyperlink" Target="https://apex.oracle.com/community" TargetMode="External"/><Relationship Id="rId9" Type="http://schemas.openxmlformats.org/officeDocument/2006/relationships/hyperlink" Target="https://apex.oracle.com/education"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70.png"/><Relationship Id="rId7"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4.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82.png"/><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8.xml"/><Relationship Id="rId1" Type="http://schemas.openxmlformats.org/officeDocument/2006/relationships/slideLayout" Target="../slideLayouts/slideLayout8.xml"/><Relationship Id="rId5" Type="http://schemas.openxmlformats.org/officeDocument/2006/relationships/image" Target="../media/image110.png"/><Relationship Id="rId4" Type="http://schemas.openxmlformats.org/officeDocument/2006/relationships/image" Target="../media/image109.png"/></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112.pn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8.tiff"/></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0.xml"/><Relationship Id="rId1" Type="http://schemas.openxmlformats.org/officeDocument/2006/relationships/slideLayout" Target="../slideLayouts/slideLayout8.xml"/><Relationship Id="rId4" Type="http://schemas.openxmlformats.org/officeDocument/2006/relationships/image" Target="../media/image114.png"/></Relationships>
</file>

<file path=ppt/slides/_rels/slide8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1.xml"/><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118.png"/></Relationships>
</file>

<file path=ppt/slides/_rels/slide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12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0.xml"/><Relationship Id="rId1" Type="http://schemas.openxmlformats.org/officeDocument/2006/relationships/slideLayout" Target="../slideLayouts/slideLayout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9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130.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3.xml"/><Relationship Id="rId1" Type="http://schemas.openxmlformats.org/officeDocument/2006/relationships/slideLayout" Target="../slideLayouts/slideLayout4.xml"/><Relationship Id="rId5" Type="http://schemas.openxmlformats.org/officeDocument/2006/relationships/image" Target="../media/image133.png"/><Relationship Id="rId4" Type="http://schemas.openxmlformats.org/officeDocument/2006/relationships/image" Target="../media/image132.png"/></Relationships>
</file>

<file path=ppt/slides/_rels/slide9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9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139.png"/><Relationship Id="rId4" Type="http://schemas.openxmlformats.org/officeDocument/2006/relationships/image" Target="../media/image138.png"/></Relationships>
</file>

<file path=ppt/slides/_rels/slide9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966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3E10-79D7-482D-8D4F-2BBF4E57A0F4}"/>
              </a:ext>
            </a:extLst>
          </p:cNvPr>
          <p:cNvSpPr>
            <a:spLocks noGrp="1"/>
          </p:cNvSpPr>
          <p:nvPr>
            <p:ph type="title"/>
          </p:nvPr>
        </p:nvSpPr>
        <p:spPr>
          <a:xfrm>
            <a:off x="609600" y="807467"/>
            <a:ext cx="7521200" cy="676949"/>
          </a:xfrm>
        </p:spPr>
        <p:txBody>
          <a:bodyPr anchor="ctr"/>
          <a:lstStyle/>
          <a:p>
            <a:r>
              <a:rPr lang="es-ES" dirty="0"/>
              <a:t>Casos de uso</a:t>
            </a:r>
            <a:endParaRPr lang="en-GB" dirty="0"/>
          </a:p>
        </p:txBody>
      </p:sp>
      <p:sp>
        <p:nvSpPr>
          <p:cNvPr id="3" name="Text Placeholder 2">
            <a:extLst>
              <a:ext uri="{FF2B5EF4-FFF2-40B4-BE49-F238E27FC236}">
                <a16:creationId xmlns:a16="http://schemas.microsoft.com/office/drawing/2014/main" id="{C5AD19C1-42A2-42E3-BECF-633CEB2D3D0B}"/>
              </a:ext>
            </a:extLst>
          </p:cNvPr>
          <p:cNvSpPr>
            <a:spLocks noGrp="1"/>
          </p:cNvSpPr>
          <p:nvPr>
            <p:ph type="body" idx="1"/>
          </p:nvPr>
        </p:nvSpPr>
        <p:spPr>
          <a:xfrm>
            <a:off x="225195" y="2133221"/>
            <a:ext cx="4210420" cy="3917312"/>
          </a:xfrm>
        </p:spPr>
        <p:txBody>
          <a:bodyPr/>
          <a:lstStyle/>
          <a:p>
            <a:pPr marL="152396" indent="0">
              <a:buNone/>
            </a:pPr>
            <a:r>
              <a:rPr lang="es-ES" b="1" dirty="0"/>
              <a:t>Funcionalidades</a:t>
            </a:r>
          </a:p>
          <a:p>
            <a:r>
              <a:rPr lang="es-ES" sz="2000" dirty="0"/>
              <a:t>APEX es la evolución natural de </a:t>
            </a:r>
            <a:r>
              <a:rPr lang="es-ES" sz="2000" dirty="0" err="1"/>
              <a:t>Forms</a:t>
            </a:r>
            <a:endParaRPr lang="es-ES" sz="2000" dirty="0"/>
          </a:p>
          <a:p>
            <a:r>
              <a:rPr lang="es-ES" sz="2000" dirty="0"/>
              <a:t>Ambos se basan en SQL y PL/SQL</a:t>
            </a:r>
          </a:p>
          <a:p>
            <a:r>
              <a:rPr lang="es-ES" sz="2000" dirty="0" err="1"/>
              <a:t>Reuso</a:t>
            </a:r>
            <a:r>
              <a:rPr lang="es-ES" sz="2000" dirty="0"/>
              <a:t> de paquetes, procedimientos y funciones de BD</a:t>
            </a:r>
          </a:p>
          <a:p>
            <a:r>
              <a:rPr lang="es-ES" sz="2000" dirty="0"/>
              <a:t>Resulta fácil formar a desarrolladores de </a:t>
            </a:r>
            <a:r>
              <a:rPr lang="es-ES" sz="2000" dirty="0" err="1"/>
              <a:t>Forms</a:t>
            </a:r>
            <a:r>
              <a:rPr lang="es-ES" sz="2000" dirty="0"/>
              <a:t> para desarrollar en APEX</a:t>
            </a:r>
          </a:p>
          <a:p>
            <a:endParaRPr lang="en-GB" dirty="0"/>
          </a:p>
        </p:txBody>
      </p:sp>
      <p:sp>
        <p:nvSpPr>
          <p:cNvPr id="4" name="Text Placeholder 3">
            <a:extLst>
              <a:ext uri="{FF2B5EF4-FFF2-40B4-BE49-F238E27FC236}">
                <a16:creationId xmlns:a16="http://schemas.microsoft.com/office/drawing/2014/main" id="{9C6CF20A-69D7-4C97-AEDB-288F9C367AFB}"/>
              </a:ext>
            </a:extLst>
          </p:cNvPr>
          <p:cNvSpPr>
            <a:spLocks noGrp="1"/>
          </p:cNvSpPr>
          <p:nvPr>
            <p:ph type="body" idx="2"/>
          </p:nvPr>
        </p:nvSpPr>
        <p:spPr>
          <a:xfrm>
            <a:off x="4554052" y="2133221"/>
            <a:ext cx="4210419" cy="3917312"/>
          </a:xfrm>
        </p:spPr>
        <p:txBody>
          <a:bodyPr/>
          <a:lstStyle/>
          <a:p>
            <a:pPr marL="152396" indent="0">
              <a:buNone/>
            </a:pPr>
            <a:r>
              <a:rPr lang="es-ES" b="1" dirty="0"/>
              <a:t>Soluciones</a:t>
            </a:r>
          </a:p>
          <a:p>
            <a:r>
              <a:rPr lang="es-ES" sz="2000" dirty="0"/>
              <a:t>Confección de pruebas de concepto usando partes de aplicaciones </a:t>
            </a:r>
            <a:r>
              <a:rPr lang="es-ES" sz="2000" dirty="0" err="1"/>
              <a:t>Forms</a:t>
            </a:r>
            <a:endParaRPr lang="es-ES" sz="2000" dirty="0"/>
          </a:p>
          <a:p>
            <a:r>
              <a:rPr lang="es-ES" sz="2000" dirty="0"/>
              <a:t>Apps para toda la organización, en lugar de productos de back-office</a:t>
            </a:r>
          </a:p>
          <a:p>
            <a:r>
              <a:rPr lang="es-ES" sz="2000" dirty="0"/>
              <a:t>Aplicaciones para clientes / socios</a:t>
            </a:r>
          </a:p>
          <a:p>
            <a:r>
              <a:rPr lang="es-ES" sz="2000" dirty="0"/>
              <a:t>Apps Mobile-</a:t>
            </a:r>
            <a:r>
              <a:rPr lang="es-ES" sz="2000" dirty="0" err="1"/>
              <a:t>first</a:t>
            </a:r>
            <a:endParaRPr lang="es-ES" sz="2000" dirty="0"/>
          </a:p>
          <a:p>
            <a:r>
              <a:rPr lang="es-ES" sz="2000" dirty="0"/>
              <a:t>Alcanzar nuevos requerimientos</a:t>
            </a:r>
          </a:p>
        </p:txBody>
      </p:sp>
      <p:sp>
        <p:nvSpPr>
          <p:cNvPr id="6" name="Slide Number Placeholder 5">
            <a:extLst>
              <a:ext uri="{FF2B5EF4-FFF2-40B4-BE49-F238E27FC236}">
                <a16:creationId xmlns:a16="http://schemas.microsoft.com/office/drawing/2014/main" id="{71D7CE6F-7E73-470F-B185-C0EF7A6B41AA}"/>
              </a:ext>
            </a:extLst>
          </p:cNvPr>
          <p:cNvSpPr>
            <a:spLocks noGrp="1"/>
          </p:cNvSpPr>
          <p:nvPr>
            <p:ph type="sldNum" idx="12"/>
          </p:nvPr>
        </p:nvSpPr>
        <p:spPr/>
        <p:txBody>
          <a:bodyPr/>
          <a:lstStyle/>
          <a:p>
            <a:fld id="{DECF3546-AB72-4471-AFC4-A477D555DA7F}" type="slidenum">
              <a:rPr lang="en-GB" smtClean="0"/>
              <a:t>10</a:t>
            </a:fld>
            <a:endParaRPr lang="en-GB"/>
          </a:p>
        </p:txBody>
      </p:sp>
      <p:sp>
        <p:nvSpPr>
          <p:cNvPr id="5" name="Title 1">
            <a:extLst>
              <a:ext uri="{FF2B5EF4-FFF2-40B4-BE49-F238E27FC236}">
                <a16:creationId xmlns:a16="http://schemas.microsoft.com/office/drawing/2014/main" id="{3C945B64-66B9-4A71-88CA-5DB717FFF31E}"/>
              </a:ext>
            </a:extLst>
          </p:cNvPr>
          <p:cNvSpPr txBox="1">
            <a:spLocks/>
          </p:cNvSpPr>
          <p:nvPr/>
        </p:nvSpPr>
        <p:spPr>
          <a:xfrm>
            <a:off x="609600" y="1484416"/>
            <a:ext cx="7521200" cy="41670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s-ES" sz="2800" dirty="0">
                <a:solidFill>
                  <a:schemeClr val="bg2"/>
                </a:solidFill>
              </a:rPr>
              <a:t>Modernización de Oracle </a:t>
            </a:r>
            <a:r>
              <a:rPr lang="es-ES" sz="2800" dirty="0" err="1">
                <a:solidFill>
                  <a:schemeClr val="bg2"/>
                </a:solidFill>
              </a:rPr>
              <a:t>Forms</a:t>
            </a:r>
            <a:endParaRPr lang="en-GB" sz="2800" dirty="0">
              <a:solidFill>
                <a:schemeClr val="bg2"/>
              </a:solidFill>
            </a:endParaRPr>
          </a:p>
        </p:txBody>
      </p:sp>
      <p:sp>
        <p:nvSpPr>
          <p:cNvPr id="8" name="Down Arrow 38">
            <a:extLst>
              <a:ext uri="{FF2B5EF4-FFF2-40B4-BE49-F238E27FC236}">
                <a16:creationId xmlns:a16="http://schemas.microsoft.com/office/drawing/2014/main" id="{AAD0FBAF-6BC4-4E08-BC82-7EE2AC89B617}"/>
              </a:ext>
            </a:extLst>
          </p:cNvPr>
          <p:cNvSpPr/>
          <p:nvPr/>
        </p:nvSpPr>
        <p:spPr bwMode="gray">
          <a:xfrm>
            <a:off x="10124085" y="3434057"/>
            <a:ext cx="436233" cy="384569"/>
          </a:xfrm>
          <a:prstGeom prst="downArrow">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4998" dirty="0">
              <a:solidFill>
                <a:schemeClr val="bg1"/>
              </a:solidFill>
            </a:endParaRPr>
          </a:p>
        </p:txBody>
      </p:sp>
      <p:pic>
        <p:nvPicPr>
          <p:cNvPr id="9" name="Picture 8">
            <a:extLst>
              <a:ext uri="{FF2B5EF4-FFF2-40B4-BE49-F238E27FC236}">
                <a16:creationId xmlns:a16="http://schemas.microsoft.com/office/drawing/2014/main" id="{B5C5A36E-AC69-4B1E-AB22-31AED4E81B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02000" y="1145941"/>
            <a:ext cx="2480400" cy="2480400"/>
          </a:xfrm>
          <a:prstGeom prst="rect">
            <a:avLst/>
          </a:prstGeom>
        </p:spPr>
      </p:pic>
      <p:pic>
        <p:nvPicPr>
          <p:cNvPr id="10" name="Picture 9">
            <a:extLst>
              <a:ext uri="{FF2B5EF4-FFF2-40B4-BE49-F238E27FC236}">
                <a16:creationId xmlns:a16="http://schemas.microsoft.com/office/drawing/2014/main" id="{20D1B48E-1B97-419B-905A-95D20615E61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22717" y="3888120"/>
            <a:ext cx="2238965" cy="1679224"/>
          </a:xfrm>
          <a:prstGeom prst="rect">
            <a:avLst/>
          </a:prstGeom>
        </p:spPr>
      </p:pic>
    </p:spTree>
    <p:extLst>
      <p:ext uri="{BB962C8B-B14F-4D97-AF65-F5344CB8AC3E}">
        <p14:creationId xmlns:p14="http://schemas.microsoft.com/office/powerpoint/2010/main" val="14010569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sz="4400" dirty="0"/>
              <a:t>PRÁCTICA: </a:t>
            </a:r>
          </a:p>
          <a:p>
            <a:pPr marL="33866" indent="0">
              <a:buNone/>
            </a:pPr>
            <a:r>
              <a:rPr lang="es-ES" sz="4400" i="1"/>
              <a:t>NAVEGACIÓN EN NUESTRA APP</a:t>
            </a:r>
            <a:endParaRPr lang="en-GB" sz="4400"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100</a:t>
            </a:fld>
            <a:endParaRPr lang="en-GB"/>
          </a:p>
        </p:txBody>
      </p:sp>
    </p:spTree>
    <p:extLst>
      <p:ext uri="{BB962C8B-B14F-4D97-AF65-F5344CB8AC3E}">
        <p14:creationId xmlns:p14="http://schemas.microsoft.com/office/powerpoint/2010/main" val="16475307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AAC35-B6E7-4585-9ADD-740C42256D79}"/>
              </a:ext>
            </a:extLst>
          </p:cNvPr>
          <p:cNvSpPr>
            <a:spLocks noGrp="1"/>
          </p:cNvSpPr>
          <p:nvPr>
            <p:ph type="title"/>
          </p:nvPr>
        </p:nvSpPr>
        <p:spPr/>
        <p:txBody>
          <a:bodyPr/>
          <a:lstStyle/>
          <a:p>
            <a:r>
              <a:rPr lang="es-ES" dirty="0"/>
              <a:t>¿Qué es Universal </a:t>
            </a:r>
            <a:r>
              <a:rPr lang="es-ES" dirty="0" err="1"/>
              <a:t>Theme</a:t>
            </a:r>
            <a:r>
              <a:rPr lang="es-ES" dirty="0"/>
              <a:t>?</a:t>
            </a:r>
            <a:endParaRPr lang="en-GB" dirty="0"/>
          </a:p>
        </p:txBody>
      </p:sp>
      <p:sp>
        <p:nvSpPr>
          <p:cNvPr id="3" name="Text Placeholder 2">
            <a:extLst>
              <a:ext uri="{FF2B5EF4-FFF2-40B4-BE49-F238E27FC236}">
                <a16:creationId xmlns:a16="http://schemas.microsoft.com/office/drawing/2014/main" id="{1E58F2A0-E790-4AE9-B31B-2E416637452A}"/>
              </a:ext>
            </a:extLst>
          </p:cNvPr>
          <p:cNvSpPr>
            <a:spLocks noGrp="1"/>
          </p:cNvSpPr>
          <p:nvPr>
            <p:ph type="body" idx="1"/>
          </p:nvPr>
        </p:nvSpPr>
        <p:spPr>
          <a:xfrm>
            <a:off x="609598" y="1690777"/>
            <a:ext cx="8509688" cy="3251926"/>
          </a:xfrm>
        </p:spPr>
        <p:txBody>
          <a:bodyPr/>
          <a:lstStyle/>
          <a:p>
            <a:r>
              <a:rPr lang="es-ES" sz="2400" dirty="0"/>
              <a:t>Se trata del tema por defecto de las aplicaciones Oracle APEX</a:t>
            </a:r>
          </a:p>
          <a:p>
            <a:r>
              <a:rPr lang="es-ES" sz="2400" dirty="0"/>
              <a:t>Utiliza plantillas </a:t>
            </a:r>
            <a:r>
              <a:rPr lang="es-ES" sz="2400" dirty="0" err="1"/>
              <a:t>responsive</a:t>
            </a:r>
            <a:r>
              <a:rPr lang="es-ES" sz="2400" dirty="0"/>
              <a:t> HTML5</a:t>
            </a:r>
          </a:p>
          <a:p>
            <a:r>
              <a:rPr lang="es-ES" sz="2400" dirty="0"/>
              <a:t>Usa un display de cuadrícula para los formularios HTML</a:t>
            </a:r>
          </a:p>
          <a:p>
            <a:r>
              <a:rPr lang="es-ES" sz="2400" dirty="0"/>
              <a:t>Cuenta con una apariencia moderna, apoyada en flat-</a:t>
            </a:r>
            <a:r>
              <a:rPr lang="es-ES" sz="2400" dirty="0" err="1"/>
              <a:t>design</a:t>
            </a:r>
            <a:endParaRPr lang="es-ES" sz="2400" dirty="0"/>
          </a:p>
          <a:p>
            <a:r>
              <a:rPr lang="es-ES" sz="2400" dirty="0"/>
              <a:t>De partida, cuenta con cierta variedad de estilos </a:t>
            </a:r>
            <a:r>
              <a:rPr lang="es-ES" sz="2400" dirty="0" err="1"/>
              <a:t>pre-definidos</a:t>
            </a:r>
            <a:endParaRPr lang="en-GB" sz="2400" dirty="0"/>
          </a:p>
        </p:txBody>
      </p:sp>
      <p:sp>
        <p:nvSpPr>
          <p:cNvPr id="4" name="Slide Number Placeholder 3">
            <a:extLst>
              <a:ext uri="{FF2B5EF4-FFF2-40B4-BE49-F238E27FC236}">
                <a16:creationId xmlns:a16="http://schemas.microsoft.com/office/drawing/2014/main" id="{38FA0D59-CEC0-4E11-B123-D25DF91537EC}"/>
              </a:ext>
            </a:extLst>
          </p:cNvPr>
          <p:cNvSpPr>
            <a:spLocks noGrp="1"/>
          </p:cNvSpPr>
          <p:nvPr>
            <p:ph type="sldNum" idx="12"/>
          </p:nvPr>
        </p:nvSpPr>
        <p:spPr/>
        <p:txBody>
          <a:bodyPr/>
          <a:lstStyle/>
          <a:p>
            <a:fld id="{DECF3546-AB72-4471-AFC4-A477D555DA7F}" type="slidenum">
              <a:rPr lang="en-GB" smtClean="0"/>
              <a:t>101</a:t>
            </a:fld>
            <a:endParaRPr lang="en-GB" dirty="0"/>
          </a:p>
        </p:txBody>
      </p:sp>
      <p:pic>
        <p:nvPicPr>
          <p:cNvPr id="5" name="Picture 4" descr="HTML5_Logo_512.png">
            <a:extLst>
              <a:ext uri="{FF2B5EF4-FFF2-40B4-BE49-F238E27FC236}">
                <a16:creationId xmlns:a16="http://schemas.microsoft.com/office/drawing/2014/main" id="{E30D7ACC-BBE1-428F-99BD-02C2682294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82437" y="610030"/>
            <a:ext cx="2448000" cy="2448000"/>
          </a:xfrm>
          <a:prstGeom prst="rect">
            <a:avLst/>
          </a:prstGeom>
        </p:spPr>
      </p:pic>
      <p:sp>
        <p:nvSpPr>
          <p:cNvPr id="6" name="Rectangle 3">
            <a:extLst>
              <a:ext uri="{FF2B5EF4-FFF2-40B4-BE49-F238E27FC236}">
                <a16:creationId xmlns:a16="http://schemas.microsoft.com/office/drawing/2014/main" id="{7A73B605-585E-4244-A6CE-C4A61CBEF2A4}"/>
              </a:ext>
            </a:extLst>
          </p:cNvPr>
          <p:cNvSpPr txBox="1">
            <a:spLocks noChangeArrowheads="1"/>
          </p:cNvSpPr>
          <p:nvPr/>
        </p:nvSpPr>
        <p:spPr>
          <a:xfrm>
            <a:off x="1474570" y="4942703"/>
            <a:ext cx="6779743" cy="641386"/>
          </a:xfrm>
          <a:prstGeom prst="rect">
            <a:avLst/>
          </a:prstGeom>
        </p:spPr>
        <p:txBody>
          <a:bodyPr vert="horz" lIns="0" tIns="0" rIns="0" bIns="0" rtlCol="0">
            <a:noAutofit/>
          </a:bodyPr>
          <a:lstStyle/>
          <a:p>
            <a:pPr marL="53975" marR="0" lvl="0" indent="-53975" algn="l"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kumimoji="0" lang="en-US" sz="4000" b="1" i="0" u="none" strike="noStrike" kern="1200" cap="none" spc="0" normalizeH="0" baseline="0" noProof="0" dirty="0">
                <a:ln>
                  <a:noFill/>
                </a:ln>
                <a:solidFill>
                  <a:schemeClr val="accent1"/>
                </a:solidFill>
                <a:effectLst/>
                <a:uLnTx/>
                <a:uFillTx/>
                <a:latin typeface="Raleway SemiBold"/>
                <a:cs typeface="Arial" panose="020B0604020202020204" pitchFamily="34" charset="0"/>
              </a:rPr>
              <a:t>https://apex.oracle.com/ut</a:t>
            </a:r>
            <a:r>
              <a:rPr kumimoji="0" lang="en-US" sz="4000" b="1" i="0" u="none" strike="noStrike" kern="1200" cap="none" spc="0" normalizeH="0" baseline="0" noProof="0" dirty="0">
                <a:ln>
                  <a:noFill/>
                </a:ln>
                <a:solidFill>
                  <a:srgbClr val="FF0000"/>
                </a:solidFill>
                <a:effectLst/>
                <a:uLnTx/>
                <a:uFillTx/>
                <a:latin typeface="Raleway SemiBold"/>
                <a:cs typeface="Arial" panose="020B0604020202020204" pitchFamily="34" charset="0"/>
              </a:rPr>
              <a:t> </a:t>
            </a:r>
          </a:p>
        </p:txBody>
      </p:sp>
      <p:pic>
        <p:nvPicPr>
          <p:cNvPr id="1028" name="Picture 4" descr="Resultado de imagen de css3">
            <a:extLst>
              <a:ext uri="{FF2B5EF4-FFF2-40B4-BE49-F238E27FC236}">
                <a16:creationId xmlns:a16="http://schemas.microsoft.com/office/drawing/2014/main" id="{3397300D-86FF-4F32-8445-0313F7AD4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8876" y="3313281"/>
            <a:ext cx="1735122" cy="24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40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28"/>
                                        </p:tgtEl>
                                        <p:attrNameLst>
                                          <p:attrName>style.visibility</p:attrName>
                                        </p:attrNameLst>
                                      </p:cBhvr>
                                      <p:to>
                                        <p:strVal val="visible"/>
                                      </p:to>
                                    </p:set>
                                    <p:anim calcmode="lin" valueType="num">
                                      <p:cBhvr additive="base">
                                        <p:cTn id="38" dur="500" fill="hold"/>
                                        <p:tgtEl>
                                          <p:spTgt spid="1028"/>
                                        </p:tgtEl>
                                        <p:attrNameLst>
                                          <p:attrName>ppt_x</p:attrName>
                                        </p:attrNameLst>
                                      </p:cBhvr>
                                      <p:tavLst>
                                        <p:tav tm="0">
                                          <p:val>
                                            <p:strVal val="#ppt_x"/>
                                          </p:val>
                                        </p:tav>
                                        <p:tav tm="100000">
                                          <p:val>
                                            <p:strVal val="#ppt_x"/>
                                          </p:val>
                                        </p:tav>
                                      </p:tavLst>
                                    </p:anim>
                                    <p:anim calcmode="lin" valueType="num">
                                      <p:cBhvr additive="base">
                                        <p:cTn id="39"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53A09-26C6-4CED-A11E-5AAB2FF22DED}"/>
              </a:ext>
            </a:extLst>
          </p:cNvPr>
          <p:cNvSpPr>
            <a:spLocks noGrp="1"/>
          </p:cNvSpPr>
          <p:nvPr>
            <p:ph type="title"/>
          </p:nvPr>
        </p:nvSpPr>
        <p:spPr/>
        <p:txBody>
          <a:bodyPr/>
          <a:lstStyle/>
          <a:p>
            <a:r>
              <a:rPr lang="es-ES" dirty="0"/>
              <a:t>Claves de Universal </a:t>
            </a:r>
            <a:r>
              <a:rPr lang="es-ES" dirty="0" err="1"/>
              <a:t>Theme</a:t>
            </a:r>
            <a:endParaRPr lang="en-GB" dirty="0"/>
          </a:p>
        </p:txBody>
      </p:sp>
      <p:sp>
        <p:nvSpPr>
          <p:cNvPr id="3" name="Slide Number Placeholder 2">
            <a:extLst>
              <a:ext uri="{FF2B5EF4-FFF2-40B4-BE49-F238E27FC236}">
                <a16:creationId xmlns:a16="http://schemas.microsoft.com/office/drawing/2014/main" id="{2834EF3F-AD8C-452A-863B-AA7FB62F193B}"/>
              </a:ext>
            </a:extLst>
          </p:cNvPr>
          <p:cNvSpPr>
            <a:spLocks noGrp="1"/>
          </p:cNvSpPr>
          <p:nvPr>
            <p:ph type="sldNum" idx="12"/>
          </p:nvPr>
        </p:nvSpPr>
        <p:spPr/>
        <p:txBody>
          <a:bodyPr/>
          <a:lstStyle/>
          <a:p>
            <a:fld id="{DECF3546-AB72-4471-AFC4-A477D555DA7F}" type="slidenum">
              <a:rPr lang="en-GB" smtClean="0"/>
              <a:t>102</a:t>
            </a:fld>
            <a:endParaRPr lang="en-GB" dirty="0"/>
          </a:p>
        </p:txBody>
      </p:sp>
      <p:pic>
        <p:nvPicPr>
          <p:cNvPr id="4" name="Picture 3">
            <a:extLst>
              <a:ext uri="{FF2B5EF4-FFF2-40B4-BE49-F238E27FC236}">
                <a16:creationId xmlns:a16="http://schemas.microsoft.com/office/drawing/2014/main" id="{D986665C-5408-4DE6-8737-D9FE795D05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17425" y="2179092"/>
            <a:ext cx="4694682" cy="3144145"/>
          </a:xfrm>
          <a:prstGeom prst="rect">
            <a:avLst/>
          </a:prstGeom>
          <a:ln>
            <a:solidFill>
              <a:srgbClr val="000000"/>
            </a:solidFill>
          </a:ln>
        </p:spPr>
      </p:pic>
      <p:pic>
        <p:nvPicPr>
          <p:cNvPr id="5" name="Picture 4">
            <a:extLst>
              <a:ext uri="{FF2B5EF4-FFF2-40B4-BE49-F238E27FC236}">
                <a16:creationId xmlns:a16="http://schemas.microsoft.com/office/drawing/2014/main" id="{001268DB-9EA8-4861-B213-775215CC48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68713" y="2179092"/>
            <a:ext cx="4013687" cy="3160683"/>
          </a:xfrm>
          <a:prstGeom prst="rect">
            <a:avLst/>
          </a:prstGeom>
          <a:ln>
            <a:solidFill>
              <a:srgbClr val="000000"/>
            </a:solidFill>
          </a:ln>
        </p:spPr>
      </p:pic>
      <p:pic>
        <p:nvPicPr>
          <p:cNvPr id="6" name="Picture 5">
            <a:extLst>
              <a:ext uri="{FF2B5EF4-FFF2-40B4-BE49-F238E27FC236}">
                <a16:creationId xmlns:a16="http://schemas.microsoft.com/office/drawing/2014/main" id="{FEEF67C5-5401-4F2A-954D-87DDD5308FC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 y="1757813"/>
            <a:ext cx="1951219" cy="4003239"/>
          </a:xfrm>
          <a:prstGeom prst="rect">
            <a:avLst/>
          </a:prstGeom>
          <a:ln>
            <a:solidFill>
              <a:srgbClr val="000000"/>
            </a:solidFill>
          </a:ln>
        </p:spPr>
      </p:pic>
      <p:sp>
        <p:nvSpPr>
          <p:cNvPr id="7" name="Rectangle 3">
            <a:extLst>
              <a:ext uri="{FF2B5EF4-FFF2-40B4-BE49-F238E27FC236}">
                <a16:creationId xmlns:a16="http://schemas.microsoft.com/office/drawing/2014/main" id="{03A9CB00-2D6F-491C-A956-C3A387BA0557}"/>
              </a:ext>
            </a:extLst>
          </p:cNvPr>
          <p:cNvSpPr txBox="1">
            <a:spLocks noChangeArrowheads="1"/>
          </p:cNvSpPr>
          <p:nvPr/>
        </p:nvSpPr>
        <p:spPr>
          <a:xfrm>
            <a:off x="383102" y="5933347"/>
            <a:ext cx="2404213" cy="403070"/>
          </a:xfrm>
          <a:prstGeom prst="rect">
            <a:avLst/>
          </a:prstGeom>
        </p:spPr>
        <p:txBody>
          <a:bodyPr vert="horz" lIns="0" tIns="0" rIns="0" bIns="0" rtlCol="0" anchor="ctr">
            <a:noAutofit/>
          </a:bodyPr>
          <a:lstStyle/>
          <a:p>
            <a:pPr lvl="1" algn="ctr">
              <a:lnSpc>
                <a:spcPct val="90000"/>
              </a:lnSpc>
              <a:spcBef>
                <a:spcPts val="800"/>
              </a:spcBef>
              <a:buClr>
                <a:schemeClr val="tx1">
                  <a:lumMod val="60000"/>
                  <a:lumOff val="40000"/>
                </a:schemeClr>
              </a:buClr>
              <a:defRPr/>
            </a:pPr>
            <a:r>
              <a:rPr kumimoji="0" lang="en-US" sz="2000" b="1" i="0" u="none" strike="noStrike" kern="1200" cap="none" spc="0" normalizeH="0" baseline="0" noProof="0" dirty="0" err="1">
                <a:ln>
                  <a:noFill/>
                </a:ln>
                <a:solidFill>
                  <a:srgbClr val="FF0000"/>
                </a:solidFill>
                <a:effectLst/>
                <a:uLnTx/>
                <a:uFillTx/>
                <a:latin typeface="Raleway SemiBold"/>
                <a:cs typeface="Arial" panose="020B0604020202020204" pitchFamily="34" charset="0"/>
              </a:rPr>
              <a:t>Diseño</a:t>
            </a:r>
            <a:r>
              <a:rPr lang="en-US" sz="2000" b="1" kern="1200" dirty="0">
                <a:solidFill>
                  <a:srgbClr val="FF0000"/>
                </a:solidFill>
                <a:latin typeface="Raleway SemiBold"/>
                <a:cs typeface="Arial" panose="020B0604020202020204" pitchFamily="34" charset="0"/>
              </a:rPr>
              <a:t> Responsive</a:t>
            </a:r>
            <a:endParaRPr kumimoji="0" lang="en-US" sz="2000" b="1" i="0" u="none" strike="noStrike" kern="1200" cap="none" spc="0" normalizeH="0" baseline="0" noProof="0" dirty="0">
              <a:ln>
                <a:noFill/>
              </a:ln>
              <a:solidFill>
                <a:srgbClr val="FF0000"/>
              </a:solidFill>
              <a:effectLst/>
              <a:uLnTx/>
              <a:uFillTx/>
              <a:latin typeface="Raleway SemiBold"/>
              <a:cs typeface="Arial" panose="020B0604020202020204" pitchFamily="34" charset="0"/>
            </a:endParaRPr>
          </a:p>
        </p:txBody>
      </p:sp>
      <p:sp>
        <p:nvSpPr>
          <p:cNvPr id="10" name="Rectangle 3">
            <a:extLst>
              <a:ext uri="{FF2B5EF4-FFF2-40B4-BE49-F238E27FC236}">
                <a16:creationId xmlns:a16="http://schemas.microsoft.com/office/drawing/2014/main" id="{3DDAE7D2-7E63-4429-BDA1-2C721B75BC3E}"/>
              </a:ext>
            </a:extLst>
          </p:cNvPr>
          <p:cNvSpPr txBox="1">
            <a:spLocks noChangeArrowheads="1"/>
          </p:cNvSpPr>
          <p:nvPr/>
        </p:nvSpPr>
        <p:spPr>
          <a:xfrm>
            <a:off x="3134506" y="5523995"/>
            <a:ext cx="4087016" cy="409352"/>
          </a:xfrm>
          <a:prstGeom prst="rect">
            <a:avLst/>
          </a:prstGeom>
        </p:spPr>
        <p:txBody>
          <a:bodyPr vert="horz" lIns="0" tIns="0" rIns="0" bIns="0" rtlCol="0" anchor="ctr">
            <a:noAutofit/>
          </a:bodyPr>
          <a:lstStyle/>
          <a:p>
            <a:pPr lvl="1" algn="ctr">
              <a:lnSpc>
                <a:spcPct val="90000"/>
              </a:lnSpc>
              <a:spcBef>
                <a:spcPts val="800"/>
              </a:spcBef>
              <a:buClr>
                <a:schemeClr val="tx1">
                  <a:lumMod val="60000"/>
                  <a:lumOff val="40000"/>
                </a:schemeClr>
              </a:buClr>
              <a:defRPr/>
            </a:pPr>
            <a:r>
              <a:rPr kumimoji="0" lang="en-US" sz="2000" b="1" i="0" u="none" strike="noStrike" kern="1200" cap="none" spc="0" normalizeH="0" baseline="0" noProof="0" dirty="0" err="1">
                <a:ln>
                  <a:noFill/>
                </a:ln>
                <a:solidFill>
                  <a:srgbClr val="FF0000"/>
                </a:solidFill>
                <a:effectLst/>
                <a:uLnTx/>
                <a:uFillTx/>
                <a:latin typeface="Raleway SemiBold"/>
                <a:cs typeface="Arial" panose="020B0604020202020204" pitchFamily="34" charset="0"/>
              </a:rPr>
              <a:t>Componentes</a:t>
            </a:r>
            <a:r>
              <a:rPr kumimoji="0" lang="en-US" sz="2000" b="1" i="0" u="none" strike="noStrike" kern="1200" cap="none" spc="0" normalizeH="0" baseline="0" noProof="0" dirty="0">
                <a:ln>
                  <a:noFill/>
                </a:ln>
                <a:solidFill>
                  <a:srgbClr val="FF0000"/>
                </a:solidFill>
                <a:effectLst/>
                <a:uLnTx/>
                <a:uFillTx/>
                <a:latin typeface="Raleway SemiBold"/>
                <a:cs typeface="Arial" panose="020B0604020202020204" pitchFamily="34" charset="0"/>
              </a:rPr>
              <a:t> UI </a:t>
            </a:r>
            <a:r>
              <a:rPr kumimoji="0" lang="en-US" sz="2000" b="1" i="0" u="none" strike="noStrike" kern="1200" cap="none" spc="0" normalizeH="0" baseline="0" noProof="0" dirty="0" err="1">
                <a:ln>
                  <a:noFill/>
                </a:ln>
                <a:solidFill>
                  <a:srgbClr val="FF0000"/>
                </a:solidFill>
                <a:effectLst/>
                <a:uLnTx/>
                <a:uFillTx/>
                <a:latin typeface="Raleway SemiBold"/>
                <a:cs typeface="Arial" panose="020B0604020202020204" pitchFamily="34" charset="0"/>
              </a:rPr>
              <a:t>muy</a:t>
            </a:r>
            <a:r>
              <a:rPr kumimoji="0" lang="en-US" sz="2000" b="1" i="0" u="none" strike="noStrike" kern="1200" cap="none" spc="0" normalizeH="0" baseline="0" noProof="0" dirty="0">
                <a:ln>
                  <a:noFill/>
                </a:ln>
                <a:solidFill>
                  <a:srgbClr val="FF0000"/>
                </a:solidFill>
                <a:effectLst/>
                <a:uLnTx/>
                <a:uFillTx/>
                <a:latin typeface="Raleway SemiBold"/>
                <a:cs typeface="Arial" panose="020B0604020202020204" pitchFamily="34" charset="0"/>
              </a:rPr>
              <a:t> </a:t>
            </a:r>
            <a:r>
              <a:rPr kumimoji="0" lang="en-US" sz="2000" b="1" i="0" u="none" strike="noStrike" kern="1200" cap="none" spc="0" normalizeH="0" baseline="0" noProof="0" dirty="0" err="1">
                <a:ln>
                  <a:noFill/>
                </a:ln>
                <a:solidFill>
                  <a:srgbClr val="FF0000"/>
                </a:solidFill>
                <a:effectLst/>
                <a:uLnTx/>
                <a:uFillTx/>
                <a:latin typeface="Raleway SemiBold"/>
                <a:cs typeface="Arial" panose="020B0604020202020204" pitchFamily="34" charset="0"/>
              </a:rPr>
              <a:t>versátiles</a:t>
            </a:r>
            <a:endParaRPr kumimoji="0" lang="en-US" sz="2000" b="1" i="0" u="none" strike="noStrike" kern="1200" cap="none" spc="0" normalizeH="0" baseline="0" noProof="0" dirty="0">
              <a:ln>
                <a:noFill/>
              </a:ln>
              <a:solidFill>
                <a:srgbClr val="FF0000"/>
              </a:solidFill>
              <a:effectLst/>
              <a:uLnTx/>
              <a:uFillTx/>
              <a:latin typeface="Raleway SemiBold"/>
              <a:cs typeface="Arial" panose="020B0604020202020204" pitchFamily="34" charset="0"/>
            </a:endParaRPr>
          </a:p>
        </p:txBody>
      </p:sp>
      <p:sp>
        <p:nvSpPr>
          <p:cNvPr id="11" name="Rectangle 3">
            <a:extLst>
              <a:ext uri="{FF2B5EF4-FFF2-40B4-BE49-F238E27FC236}">
                <a16:creationId xmlns:a16="http://schemas.microsoft.com/office/drawing/2014/main" id="{995B24A5-70EA-4B03-B836-F003483AF8E9}"/>
              </a:ext>
            </a:extLst>
          </p:cNvPr>
          <p:cNvSpPr txBox="1">
            <a:spLocks noChangeArrowheads="1"/>
          </p:cNvSpPr>
          <p:nvPr/>
        </p:nvSpPr>
        <p:spPr>
          <a:xfrm>
            <a:off x="7795209" y="5523995"/>
            <a:ext cx="3560693" cy="404864"/>
          </a:xfrm>
          <a:prstGeom prst="rect">
            <a:avLst/>
          </a:prstGeom>
        </p:spPr>
        <p:txBody>
          <a:bodyPr vert="horz" lIns="0" tIns="0" rIns="0" bIns="0" rtlCol="0" anchor="ctr">
            <a:noAutofit/>
          </a:bodyPr>
          <a:lstStyle/>
          <a:p>
            <a:pPr lvl="1" algn="ctr">
              <a:lnSpc>
                <a:spcPct val="90000"/>
              </a:lnSpc>
              <a:spcBef>
                <a:spcPts val="800"/>
              </a:spcBef>
              <a:buClr>
                <a:schemeClr val="tx1">
                  <a:lumMod val="60000"/>
                  <a:lumOff val="40000"/>
                </a:schemeClr>
              </a:buClr>
              <a:defRPr/>
            </a:pPr>
            <a:r>
              <a:rPr kumimoji="0" lang="en-US" sz="2000" b="1" i="0" u="none" strike="noStrike" kern="1200" cap="none" spc="0" normalizeH="0" baseline="0" noProof="0" dirty="0" err="1">
                <a:ln>
                  <a:noFill/>
                </a:ln>
                <a:solidFill>
                  <a:srgbClr val="FF0000"/>
                </a:solidFill>
                <a:effectLst/>
                <a:uLnTx/>
                <a:uFillTx/>
                <a:latin typeface="Raleway SemiBold"/>
                <a:cs typeface="Arial" panose="020B0604020202020204" pitchFamily="34" charset="0"/>
              </a:rPr>
              <a:t>Fácil</a:t>
            </a:r>
            <a:r>
              <a:rPr kumimoji="0" lang="en-US" sz="2000" b="1" i="0" u="none" strike="noStrike" kern="1200" cap="none" spc="0" normalizeH="0" baseline="0" noProof="0" dirty="0">
                <a:ln>
                  <a:noFill/>
                </a:ln>
                <a:solidFill>
                  <a:srgbClr val="FF0000"/>
                </a:solidFill>
                <a:effectLst/>
                <a:uLnTx/>
                <a:uFillTx/>
                <a:latin typeface="Raleway SemiBold"/>
                <a:cs typeface="Arial" panose="020B0604020202020204" pitchFamily="34" charset="0"/>
              </a:rPr>
              <a:t> </a:t>
            </a:r>
            <a:r>
              <a:rPr kumimoji="0" lang="en-US" sz="2000" b="1" i="0" u="none" strike="noStrike" kern="1200" cap="none" spc="0" normalizeH="0" baseline="0" noProof="0" dirty="0" err="1">
                <a:ln>
                  <a:noFill/>
                </a:ln>
                <a:solidFill>
                  <a:srgbClr val="FF0000"/>
                </a:solidFill>
                <a:effectLst/>
                <a:uLnTx/>
                <a:uFillTx/>
                <a:latin typeface="Raleway SemiBold"/>
                <a:cs typeface="Arial" panose="020B0604020202020204" pitchFamily="34" charset="0"/>
              </a:rPr>
              <a:t>personalización</a:t>
            </a:r>
            <a:endParaRPr kumimoji="0" lang="en-US" sz="2000" b="1" i="0" u="none" strike="noStrike" kern="1200" cap="none" spc="0" normalizeH="0" baseline="0" noProof="0" dirty="0">
              <a:ln>
                <a:noFill/>
              </a:ln>
              <a:solidFill>
                <a:srgbClr val="FF0000"/>
              </a:solidFill>
              <a:effectLst/>
              <a:uLnTx/>
              <a:uFillTx/>
              <a:latin typeface="Raleway SemiBold"/>
              <a:cs typeface="Arial" panose="020B0604020202020204" pitchFamily="34" charset="0"/>
            </a:endParaRPr>
          </a:p>
        </p:txBody>
      </p:sp>
    </p:spTree>
    <p:extLst>
      <p:ext uri="{BB962C8B-B14F-4D97-AF65-F5344CB8AC3E}">
        <p14:creationId xmlns:p14="http://schemas.microsoft.com/office/powerpoint/2010/main" val="332865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A8D2-2C73-46C7-A107-9163EAF571A2}"/>
              </a:ext>
            </a:extLst>
          </p:cNvPr>
          <p:cNvSpPr>
            <a:spLocks noGrp="1"/>
          </p:cNvSpPr>
          <p:nvPr>
            <p:ph type="title"/>
          </p:nvPr>
        </p:nvSpPr>
        <p:spPr/>
        <p:txBody>
          <a:bodyPr/>
          <a:lstStyle/>
          <a:p>
            <a:r>
              <a:rPr lang="es-ES" dirty="0"/>
              <a:t>Uso de </a:t>
            </a:r>
            <a:r>
              <a:rPr lang="es-ES" dirty="0" err="1"/>
              <a:t>Theme</a:t>
            </a:r>
            <a:r>
              <a:rPr lang="es-ES" dirty="0"/>
              <a:t> </a:t>
            </a:r>
            <a:r>
              <a:rPr lang="es-ES" dirty="0" err="1"/>
              <a:t>Roller</a:t>
            </a:r>
            <a:endParaRPr lang="en-GB" dirty="0"/>
          </a:p>
        </p:txBody>
      </p:sp>
      <p:sp>
        <p:nvSpPr>
          <p:cNvPr id="4" name="Text Placeholder 3">
            <a:extLst>
              <a:ext uri="{FF2B5EF4-FFF2-40B4-BE49-F238E27FC236}">
                <a16:creationId xmlns:a16="http://schemas.microsoft.com/office/drawing/2014/main" id="{8740B307-6E50-462F-822B-42C6DAF26263}"/>
              </a:ext>
            </a:extLst>
          </p:cNvPr>
          <p:cNvSpPr>
            <a:spLocks noGrp="1"/>
          </p:cNvSpPr>
          <p:nvPr>
            <p:ph type="body" idx="1"/>
          </p:nvPr>
        </p:nvSpPr>
        <p:spPr>
          <a:xfrm>
            <a:off x="6096000" y="1690777"/>
            <a:ext cx="5457598" cy="4500000"/>
          </a:xfrm>
        </p:spPr>
        <p:txBody>
          <a:bodyPr/>
          <a:lstStyle/>
          <a:p>
            <a:pPr marL="152396" indent="0">
              <a:buNone/>
            </a:pPr>
            <a:r>
              <a:rPr lang="es-ES" sz="2400" dirty="0" err="1"/>
              <a:t>Theme</a:t>
            </a:r>
            <a:r>
              <a:rPr lang="es-ES" sz="2400" dirty="0"/>
              <a:t> </a:t>
            </a:r>
            <a:r>
              <a:rPr lang="es-ES" sz="2400" dirty="0" err="1"/>
              <a:t>Roller</a:t>
            </a:r>
            <a:r>
              <a:rPr lang="es-ES" sz="2400" dirty="0"/>
              <a:t>:</a:t>
            </a:r>
          </a:p>
          <a:p>
            <a:r>
              <a:rPr lang="es-ES" sz="2400" dirty="0"/>
              <a:t>Permite personalizar fácilmente la apariencia de nuestras aplicaciones</a:t>
            </a:r>
          </a:p>
          <a:p>
            <a:r>
              <a:rPr lang="es-ES" sz="2400" dirty="0"/>
              <a:t>Permite modificar numerosos atributos de estilo y observar los cambios en nuestras aplicaciones en tiempo real</a:t>
            </a:r>
          </a:p>
          <a:p>
            <a:r>
              <a:rPr lang="es-ES" sz="2400" dirty="0"/>
              <a:t>Permite guardar los cambios como un Estilo de Tema.</a:t>
            </a:r>
            <a:endParaRPr lang="en-GB" sz="2400" dirty="0"/>
          </a:p>
        </p:txBody>
      </p:sp>
      <p:sp>
        <p:nvSpPr>
          <p:cNvPr id="3" name="Slide Number Placeholder 2">
            <a:extLst>
              <a:ext uri="{FF2B5EF4-FFF2-40B4-BE49-F238E27FC236}">
                <a16:creationId xmlns:a16="http://schemas.microsoft.com/office/drawing/2014/main" id="{8DF97D6A-2012-4C08-AC83-DF3573E3746C}"/>
              </a:ext>
            </a:extLst>
          </p:cNvPr>
          <p:cNvSpPr>
            <a:spLocks noGrp="1"/>
          </p:cNvSpPr>
          <p:nvPr>
            <p:ph type="sldNum" idx="12"/>
          </p:nvPr>
        </p:nvSpPr>
        <p:spPr/>
        <p:txBody>
          <a:bodyPr/>
          <a:lstStyle/>
          <a:p>
            <a:fld id="{DECF3546-AB72-4471-AFC4-A477D555DA7F}" type="slidenum">
              <a:rPr lang="en-GB" smtClean="0"/>
              <a:t>103</a:t>
            </a:fld>
            <a:endParaRPr lang="en-GB" dirty="0"/>
          </a:p>
        </p:txBody>
      </p:sp>
      <p:pic>
        <p:nvPicPr>
          <p:cNvPr id="5" name="Picture 4">
            <a:extLst>
              <a:ext uri="{FF2B5EF4-FFF2-40B4-BE49-F238E27FC236}">
                <a16:creationId xmlns:a16="http://schemas.microsoft.com/office/drawing/2014/main" id="{E26667C0-AD75-4D9E-A300-CB06A2002D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402" y="2140777"/>
            <a:ext cx="5214177" cy="3600000"/>
          </a:xfrm>
          <a:prstGeom prst="rect">
            <a:avLst/>
          </a:prstGeom>
          <a:ln>
            <a:solidFill>
              <a:schemeClr val="tx1"/>
            </a:solidFill>
          </a:ln>
        </p:spPr>
      </p:pic>
    </p:spTree>
    <p:extLst>
      <p:ext uri="{BB962C8B-B14F-4D97-AF65-F5344CB8AC3E}">
        <p14:creationId xmlns:p14="http://schemas.microsoft.com/office/powerpoint/2010/main" val="79373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sz="4400" dirty="0"/>
              <a:t>PRÁCTICA: </a:t>
            </a:r>
          </a:p>
          <a:p>
            <a:pPr marL="33866" indent="0">
              <a:buNone/>
            </a:pPr>
            <a:r>
              <a:rPr lang="es-ES" sz="4400" i="1" dirty="0"/>
              <a:t>USO DE UNIVERSAL THEME</a:t>
            </a:r>
            <a:endParaRPr lang="en-GB" sz="4400"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104</a:t>
            </a:fld>
            <a:endParaRPr lang="en-GB"/>
          </a:p>
        </p:txBody>
      </p:sp>
    </p:spTree>
    <p:extLst>
      <p:ext uri="{BB962C8B-B14F-4D97-AF65-F5344CB8AC3E}">
        <p14:creationId xmlns:p14="http://schemas.microsoft.com/office/powerpoint/2010/main" val="22960821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241056-F300-4B53-9B89-A61F305F8BC7}"/>
              </a:ext>
            </a:extLst>
          </p:cNvPr>
          <p:cNvSpPr>
            <a:spLocks noGrp="1"/>
          </p:cNvSpPr>
          <p:nvPr>
            <p:ph type="body" idx="1"/>
          </p:nvPr>
        </p:nvSpPr>
        <p:spPr/>
        <p:txBody>
          <a:bodyPr/>
          <a:lstStyle/>
          <a:p>
            <a:r>
              <a:rPr lang="es-ES" dirty="0"/>
              <a:t>Seguridad</a:t>
            </a:r>
            <a:endParaRPr lang="en-GB" dirty="0"/>
          </a:p>
        </p:txBody>
      </p:sp>
      <p:sp>
        <p:nvSpPr>
          <p:cNvPr id="3" name="Slide Number Placeholder 2">
            <a:extLst>
              <a:ext uri="{FF2B5EF4-FFF2-40B4-BE49-F238E27FC236}">
                <a16:creationId xmlns:a16="http://schemas.microsoft.com/office/drawing/2014/main" id="{E3B2B38E-D201-4F67-A050-3A9FFA27799D}"/>
              </a:ext>
            </a:extLst>
          </p:cNvPr>
          <p:cNvSpPr>
            <a:spLocks noGrp="1"/>
          </p:cNvSpPr>
          <p:nvPr>
            <p:ph type="sldNum" idx="12"/>
          </p:nvPr>
        </p:nvSpPr>
        <p:spPr/>
        <p:txBody>
          <a:bodyPr/>
          <a:lstStyle/>
          <a:p>
            <a:fld id="{DECF3546-AB72-4471-AFC4-A477D555DA7F}" type="slidenum">
              <a:rPr lang="en-GB" smtClean="0"/>
              <a:t>105</a:t>
            </a:fld>
            <a:endParaRPr lang="en-GB" dirty="0"/>
          </a:p>
        </p:txBody>
      </p:sp>
      <p:sp>
        <p:nvSpPr>
          <p:cNvPr id="4" name="Subtitle 3">
            <a:extLst>
              <a:ext uri="{FF2B5EF4-FFF2-40B4-BE49-F238E27FC236}">
                <a16:creationId xmlns:a16="http://schemas.microsoft.com/office/drawing/2014/main" id="{EBFFF61E-0F9F-49E5-8A3B-B2B061AFEE6B}"/>
              </a:ext>
            </a:extLst>
          </p:cNvPr>
          <p:cNvSpPr>
            <a:spLocks noGrp="1"/>
          </p:cNvSpPr>
          <p:nvPr>
            <p:ph type="subTitle" idx="13"/>
          </p:nvPr>
        </p:nvSpPr>
        <p:spPr/>
        <p:txBody>
          <a:bodyPr/>
          <a:lstStyle/>
          <a:p>
            <a:r>
              <a:rPr lang="es-ES" dirty="0"/>
              <a:t>Autenticación, </a:t>
            </a:r>
            <a:r>
              <a:rPr lang="es-ES" dirty="0" err="1"/>
              <a:t>Autorizacíon</a:t>
            </a:r>
            <a:r>
              <a:rPr lang="es-ES" dirty="0"/>
              <a:t> y Control de Acceso</a:t>
            </a:r>
            <a:endParaRPr lang="en-GB" dirty="0"/>
          </a:p>
        </p:txBody>
      </p:sp>
    </p:spTree>
    <p:extLst>
      <p:ext uri="{BB962C8B-B14F-4D97-AF65-F5344CB8AC3E}">
        <p14:creationId xmlns:p14="http://schemas.microsoft.com/office/powerpoint/2010/main" val="10663479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rowser-based-apps-512.png"/>
          <p:cNvPicPr>
            <a:picLocks noChangeAspect="1"/>
          </p:cNvPicPr>
          <p:nvPr/>
        </p:nvPicPr>
        <p:blipFill>
          <a:blip r:embed="rId3" cstate="print"/>
          <a:stretch>
            <a:fillRect/>
          </a:stretch>
        </p:blipFill>
        <p:spPr>
          <a:xfrm>
            <a:off x="3656012" y="1828800"/>
            <a:ext cx="3511296" cy="3511296"/>
          </a:xfrm>
          <a:prstGeom prst="rect">
            <a:avLst/>
          </a:prstGeom>
          <a:ln>
            <a:solidFill>
              <a:schemeClr val="tx1"/>
            </a:solidFill>
          </a:ln>
        </p:spPr>
      </p:pic>
      <p:pic>
        <p:nvPicPr>
          <p:cNvPr id="4" name="Picture 3" descr="1a.gif"/>
          <p:cNvPicPr>
            <a:picLocks noChangeAspect="1"/>
          </p:cNvPicPr>
          <p:nvPr/>
        </p:nvPicPr>
        <p:blipFill>
          <a:blip r:embed="rId4" cstate="print"/>
          <a:stretch>
            <a:fillRect/>
          </a:stretch>
        </p:blipFill>
        <p:spPr>
          <a:xfrm>
            <a:off x="3960812" y="2971800"/>
            <a:ext cx="2759202" cy="1154430"/>
          </a:xfrm>
          <a:prstGeom prst="rect">
            <a:avLst/>
          </a:prstGeom>
          <a:ln w="34925">
            <a:solidFill>
              <a:srgbClr val="FF0000"/>
            </a:solidFill>
            <a:prstDash val="dash"/>
          </a:ln>
        </p:spPr>
      </p:pic>
      <p:pic>
        <p:nvPicPr>
          <p:cNvPr id="5" name="Picture Placeholder 3"/>
          <p:cNvPicPr>
            <a:picLocks noChangeAspect="1"/>
          </p:cNvPicPr>
          <p:nvPr/>
        </p:nvPicPr>
        <p:blipFill>
          <a:blip r:embed="rId5" cstate="print">
            <a:extLst>
              <a:ext uri="{28A0092B-C50C-407E-A947-70E740481C1C}">
                <a14:useLocalDpi xmlns:a14="http://schemas.microsoft.com/office/drawing/2010/main" val="0"/>
              </a:ext>
            </a:extLst>
          </a:blip>
          <a:srcRect l="58" r="58"/>
          <a:stretch>
            <a:fillRect/>
          </a:stretch>
        </p:blipFill>
        <p:spPr>
          <a:xfrm>
            <a:off x="303212" y="1691634"/>
            <a:ext cx="3105359" cy="3108966"/>
          </a:xfrm>
          <a:prstGeom prst="rect">
            <a:avLst/>
          </a:prstGeom>
        </p:spPr>
      </p:pic>
      <p:sp>
        <p:nvSpPr>
          <p:cNvPr id="6" name="Right Arrow 25"/>
          <p:cNvSpPr/>
          <p:nvPr/>
        </p:nvSpPr>
        <p:spPr bwMode="auto">
          <a:xfrm>
            <a:off x="3122612" y="3581400"/>
            <a:ext cx="838200" cy="381000"/>
          </a:xfrm>
          <a:prstGeom prst="rightArrow">
            <a:avLst/>
          </a:prstGeom>
          <a:solidFill>
            <a:srgbClr val="FF0000"/>
          </a:solidFill>
          <a:ln w="28575">
            <a:noFill/>
            <a:headEnd type="none" w="sm" len="sm"/>
            <a:tailEnd type="none" w="sm" len="sm"/>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anchor="ctr"/>
          <a:lstStyle/>
          <a:p>
            <a:pPr defTabSz="228600" fontAlgn="auto">
              <a:spcBef>
                <a:spcPts val="0"/>
              </a:spcBef>
              <a:spcAft>
                <a:spcPts val="0"/>
              </a:spcAft>
              <a:buClr>
                <a:srgbClr val="FF0000"/>
              </a:buClr>
              <a:buFont typeface="Arial" pitchFamily="34" charset="0"/>
              <a:buNone/>
              <a:defRPr/>
            </a:pPr>
            <a:endParaRPr lang="en-US" sz="1050" b="1" dirty="0">
              <a:solidFill>
                <a:schemeClr val="accent4">
                  <a:lumMod val="75000"/>
                </a:schemeClr>
              </a:solidFill>
            </a:endParaRPr>
          </a:p>
        </p:txBody>
      </p:sp>
      <p:grpSp>
        <p:nvGrpSpPr>
          <p:cNvPr id="7" name="Group 6"/>
          <p:cNvGrpSpPr/>
          <p:nvPr/>
        </p:nvGrpSpPr>
        <p:grpSpPr>
          <a:xfrm>
            <a:off x="8913812" y="1752600"/>
            <a:ext cx="2340864" cy="3813048"/>
            <a:chOff x="8151812" y="2057400"/>
            <a:chExt cx="2340864" cy="3813048"/>
          </a:xfrm>
        </p:grpSpPr>
        <p:grpSp>
          <p:nvGrpSpPr>
            <p:cNvPr id="8" name="Group 7"/>
            <p:cNvGrpSpPr/>
            <p:nvPr/>
          </p:nvGrpSpPr>
          <p:grpSpPr>
            <a:xfrm>
              <a:off x="8151812" y="2057400"/>
              <a:ext cx="2340864" cy="3813048"/>
              <a:chOff x="8151812" y="1752600"/>
              <a:chExt cx="2340864" cy="3813048"/>
            </a:xfrm>
          </p:grpSpPr>
          <p:pic>
            <p:nvPicPr>
              <p:cNvPr id="11" name="Picture 10" descr="application-form.png"/>
              <p:cNvPicPr>
                <a:picLocks noChangeAspect="1"/>
              </p:cNvPicPr>
              <p:nvPr/>
            </p:nvPicPr>
            <p:blipFill>
              <a:blip r:embed="rId6" cstate="print"/>
              <a:stretch>
                <a:fillRect/>
              </a:stretch>
            </p:blipFill>
            <p:spPr>
              <a:xfrm>
                <a:off x="8151812" y="3810000"/>
                <a:ext cx="2340864" cy="1755648"/>
              </a:xfrm>
              <a:prstGeom prst="rect">
                <a:avLst/>
              </a:prstGeom>
              <a:ln>
                <a:solidFill>
                  <a:schemeClr val="tx1"/>
                </a:solidFill>
              </a:ln>
            </p:spPr>
          </p:pic>
          <p:pic>
            <p:nvPicPr>
              <p:cNvPr id="12" name="Picture 11" descr="application-pie-chart.png"/>
              <p:cNvPicPr>
                <a:picLocks noChangeAspect="1"/>
              </p:cNvPicPr>
              <p:nvPr/>
            </p:nvPicPr>
            <p:blipFill>
              <a:blip r:embed="rId7" cstate="print"/>
              <a:stretch>
                <a:fillRect/>
              </a:stretch>
            </p:blipFill>
            <p:spPr>
              <a:xfrm>
                <a:off x="8151812" y="1752600"/>
                <a:ext cx="2340864" cy="1755648"/>
              </a:xfrm>
              <a:prstGeom prst="rect">
                <a:avLst/>
              </a:prstGeom>
              <a:ln>
                <a:solidFill>
                  <a:schemeClr val="tx1"/>
                </a:solidFill>
              </a:ln>
            </p:spPr>
          </p:pic>
        </p:grpSp>
        <p:sp>
          <p:nvSpPr>
            <p:cNvPr id="9" name="Freeform 7"/>
            <p:cNvSpPr>
              <a:spLocks noChangeAspect="1" noChangeArrowheads="1"/>
            </p:cNvSpPr>
            <p:nvPr/>
          </p:nvSpPr>
          <p:spPr bwMode="auto">
            <a:xfrm>
              <a:off x="8899744" y="4173998"/>
              <a:ext cx="845000" cy="845000"/>
            </a:xfrm>
            <a:custGeom>
              <a:avLst/>
              <a:gdLst>
                <a:gd name="T0" fmla="*/ 1829 w 2709"/>
                <a:gd name="T1" fmla="*/ 1354 h 2709"/>
                <a:gd name="T2" fmla="*/ 2615 w 2709"/>
                <a:gd name="T3" fmla="*/ 568 h 2709"/>
                <a:gd name="T4" fmla="*/ 2615 w 2709"/>
                <a:gd name="T5" fmla="*/ 243 h 2709"/>
                <a:gd name="T6" fmla="*/ 2465 w 2709"/>
                <a:gd name="T7" fmla="*/ 93 h 2709"/>
                <a:gd name="T8" fmla="*/ 2142 w 2709"/>
                <a:gd name="T9" fmla="*/ 93 h 2709"/>
                <a:gd name="T10" fmla="*/ 1354 w 2709"/>
                <a:gd name="T11" fmla="*/ 880 h 2709"/>
                <a:gd name="T12" fmla="*/ 567 w 2709"/>
                <a:gd name="T13" fmla="*/ 93 h 2709"/>
                <a:gd name="T14" fmla="*/ 243 w 2709"/>
                <a:gd name="T15" fmla="*/ 93 h 2709"/>
                <a:gd name="T16" fmla="*/ 92 w 2709"/>
                <a:gd name="T17" fmla="*/ 243 h 2709"/>
                <a:gd name="T18" fmla="*/ 92 w 2709"/>
                <a:gd name="T19" fmla="*/ 568 h 2709"/>
                <a:gd name="T20" fmla="*/ 880 w 2709"/>
                <a:gd name="T21" fmla="*/ 1354 h 2709"/>
                <a:gd name="T22" fmla="*/ 92 w 2709"/>
                <a:gd name="T23" fmla="*/ 2141 h 2709"/>
                <a:gd name="T24" fmla="*/ 92 w 2709"/>
                <a:gd name="T25" fmla="*/ 2465 h 2709"/>
                <a:gd name="T26" fmla="*/ 243 w 2709"/>
                <a:gd name="T27" fmla="*/ 2616 h 2709"/>
                <a:gd name="T28" fmla="*/ 567 w 2709"/>
                <a:gd name="T29" fmla="*/ 2616 h 2709"/>
                <a:gd name="T30" fmla="*/ 1354 w 2709"/>
                <a:gd name="T31" fmla="*/ 1828 h 2709"/>
                <a:gd name="T32" fmla="*/ 2142 w 2709"/>
                <a:gd name="T33" fmla="*/ 2616 h 2709"/>
                <a:gd name="T34" fmla="*/ 2465 w 2709"/>
                <a:gd name="T35" fmla="*/ 2616 h 2709"/>
                <a:gd name="T36" fmla="*/ 2615 w 2709"/>
                <a:gd name="T37" fmla="*/ 2465 h 2709"/>
                <a:gd name="T38" fmla="*/ 2615 w 2709"/>
                <a:gd name="T39" fmla="*/ 2141 h 2709"/>
                <a:gd name="T40" fmla="*/ 1829 w 2709"/>
                <a:gd name="T41" fmla="*/ 1354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09" h="2709">
                  <a:moveTo>
                    <a:pt x="1829" y="1354"/>
                  </a:moveTo>
                  <a:cubicBezTo>
                    <a:pt x="2615" y="568"/>
                    <a:pt x="2615" y="568"/>
                    <a:pt x="2615" y="568"/>
                  </a:cubicBezTo>
                  <a:cubicBezTo>
                    <a:pt x="2708" y="475"/>
                    <a:pt x="2708" y="336"/>
                    <a:pt x="2615" y="243"/>
                  </a:cubicBezTo>
                  <a:cubicBezTo>
                    <a:pt x="2465" y="93"/>
                    <a:pt x="2465" y="93"/>
                    <a:pt x="2465" y="93"/>
                  </a:cubicBezTo>
                  <a:cubicBezTo>
                    <a:pt x="2372" y="0"/>
                    <a:pt x="2234" y="0"/>
                    <a:pt x="2142" y="93"/>
                  </a:cubicBezTo>
                  <a:cubicBezTo>
                    <a:pt x="1354" y="880"/>
                    <a:pt x="1354" y="880"/>
                    <a:pt x="1354" y="880"/>
                  </a:cubicBezTo>
                  <a:cubicBezTo>
                    <a:pt x="567" y="93"/>
                    <a:pt x="567" y="93"/>
                    <a:pt x="567" y="93"/>
                  </a:cubicBezTo>
                  <a:cubicBezTo>
                    <a:pt x="474" y="0"/>
                    <a:pt x="336" y="0"/>
                    <a:pt x="243" y="93"/>
                  </a:cubicBezTo>
                  <a:cubicBezTo>
                    <a:pt x="92" y="243"/>
                    <a:pt x="92" y="243"/>
                    <a:pt x="92" y="243"/>
                  </a:cubicBezTo>
                  <a:cubicBezTo>
                    <a:pt x="0" y="336"/>
                    <a:pt x="0" y="475"/>
                    <a:pt x="92" y="568"/>
                  </a:cubicBezTo>
                  <a:cubicBezTo>
                    <a:pt x="880" y="1354"/>
                    <a:pt x="880" y="1354"/>
                    <a:pt x="880" y="1354"/>
                  </a:cubicBezTo>
                  <a:cubicBezTo>
                    <a:pt x="92" y="2141"/>
                    <a:pt x="92" y="2141"/>
                    <a:pt x="92" y="2141"/>
                  </a:cubicBezTo>
                  <a:cubicBezTo>
                    <a:pt x="0" y="2234"/>
                    <a:pt x="0" y="2373"/>
                    <a:pt x="92" y="2465"/>
                  </a:cubicBezTo>
                  <a:cubicBezTo>
                    <a:pt x="243" y="2616"/>
                    <a:pt x="243" y="2616"/>
                    <a:pt x="243" y="2616"/>
                  </a:cubicBezTo>
                  <a:cubicBezTo>
                    <a:pt x="336" y="2708"/>
                    <a:pt x="474" y="2708"/>
                    <a:pt x="567" y="2616"/>
                  </a:cubicBezTo>
                  <a:cubicBezTo>
                    <a:pt x="1354" y="1828"/>
                    <a:pt x="1354" y="1828"/>
                    <a:pt x="1354" y="1828"/>
                  </a:cubicBezTo>
                  <a:cubicBezTo>
                    <a:pt x="2142" y="2616"/>
                    <a:pt x="2142" y="2616"/>
                    <a:pt x="2142" y="2616"/>
                  </a:cubicBezTo>
                  <a:cubicBezTo>
                    <a:pt x="2234" y="2708"/>
                    <a:pt x="2372" y="2708"/>
                    <a:pt x="2465" y="2616"/>
                  </a:cubicBezTo>
                  <a:cubicBezTo>
                    <a:pt x="2615" y="2465"/>
                    <a:pt x="2615" y="2465"/>
                    <a:pt x="2615" y="2465"/>
                  </a:cubicBezTo>
                  <a:cubicBezTo>
                    <a:pt x="2708" y="2373"/>
                    <a:pt x="2708" y="2234"/>
                    <a:pt x="2615" y="2141"/>
                  </a:cubicBezTo>
                  <a:lnTo>
                    <a:pt x="1829" y="1354"/>
                  </a:lnTo>
                </a:path>
              </a:pathLst>
            </a:custGeom>
            <a:solidFill>
              <a:srgbClr val="F8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 name="Rectangle 9"/>
            <p:cNvSpPr/>
            <p:nvPr/>
          </p:nvSpPr>
          <p:spPr>
            <a:xfrm>
              <a:off x="8577985" y="5046096"/>
              <a:ext cx="1488518" cy="341632"/>
            </a:xfrm>
            <a:prstGeom prst="rect">
              <a:avLst/>
            </a:prstGeom>
            <a:solidFill>
              <a:schemeClr val="tx1"/>
            </a:solidFill>
          </p:spPr>
          <p:txBody>
            <a:bodyPr wrap="square">
              <a:spAutoFit/>
            </a:bodyPr>
            <a:lstStyle/>
            <a:p>
              <a:pPr>
                <a:lnSpc>
                  <a:spcPct val="90000"/>
                </a:lnSpc>
              </a:pPr>
              <a:r>
                <a:rPr lang="es-ES" b="1" dirty="0">
                  <a:solidFill>
                    <a:srgbClr val="FF0000"/>
                  </a:solidFill>
                  <a:latin typeface="Arial" pitchFamily="34" charset="0"/>
                  <a:cs typeface="Arial" pitchFamily="34" charset="0"/>
                </a:rPr>
                <a:t>Restringido</a:t>
              </a:r>
            </a:p>
          </p:txBody>
        </p:sp>
      </p:grpSp>
      <p:sp>
        <p:nvSpPr>
          <p:cNvPr id="13" name="Rectangle 12"/>
          <p:cNvSpPr/>
          <p:nvPr/>
        </p:nvSpPr>
        <p:spPr>
          <a:xfrm>
            <a:off x="836612" y="5193268"/>
            <a:ext cx="1934020" cy="369332"/>
          </a:xfrm>
          <a:prstGeom prst="rect">
            <a:avLst/>
          </a:prstGeom>
        </p:spPr>
        <p:txBody>
          <a:bodyPr wrap="square">
            <a:spAutoFit/>
          </a:bodyPr>
          <a:lstStyle/>
          <a:p>
            <a:pPr>
              <a:lnSpc>
                <a:spcPct val="90000"/>
              </a:lnSpc>
            </a:pPr>
            <a:r>
              <a:rPr lang="es-ES" sz="2000" b="1" dirty="0">
                <a:solidFill>
                  <a:srgbClr val="000000"/>
                </a:solidFill>
                <a:latin typeface="LavosHandy™" pitchFamily="66" charset="0"/>
              </a:rPr>
              <a:t>¿Quién eres?</a:t>
            </a:r>
          </a:p>
        </p:txBody>
      </p:sp>
      <p:sp>
        <p:nvSpPr>
          <p:cNvPr id="14" name="Rectangle 13"/>
          <p:cNvSpPr/>
          <p:nvPr/>
        </p:nvSpPr>
        <p:spPr>
          <a:xfrm>
            <a:off x="6018212" y="5822765"/>
            <a:ext cx="5562600" cy="369332"/>
          </a:xfrm>
          <a:prstGeom prst="rect">
            <a:avLst/>
          </a:prstGeom>
        </p:spPr>
        <p:txBody>
          <a:bodyPr wrap="square">
            <a:spAutoFit/>
          </a:bodyPr>
          <a:lstStyle/>
          <a:p>
            <a:pPr>
              <a:lnSpc>
                <a:spcPct val="90000"/>
              </a:lnSpc>
            </a:pPr>
            <a:r>
              <a:rPr lang="es-ES" sz="2000" b="1" dirty="0">
                <a:solidFill>
                  <a:schemeClr val="tx1">
                    <a:lumMod val="50000"/>
                  </a:schemeClr>
                </a:solidFill>
                <a:latin typeface="LavosHandy™" pitchFamily="66" charset="0"/>
              </a:rPr>
              <a:t>¿Qué se te permite hacer tras acceder?</a:t>
            </a:r>
          </a:p>
        </p:txBody>
      </p:sp>
      <p:sp>
        <p:nvSpPr>
          <p:cNvPr id="15" name="Rectangle 14"/>
          <p:cNvSpPr/>
          <p:nvPr/>
        </p:nvSpPr>
        <p:spPr>
          <a:xfrm>
            <a:off x="8456612" y="1752600"/>
            <a:ext cx="3048000" cy="3810000"/>
          </a:xfrm>
          <a:prstGeom prst="rect">
            <a:avLst/>
          </a:prstGeom>
          <a:noFill/>
          <a:ln w="1905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6" name="Curved Connector 64"/>
          <p:cNvCxnSpPr>
            <a:endCxn id="12" idx="1"/>
          </p:cNvCxnSpPr>
          <p:nvPr/>
        </p:nvCxnSpPr>
        <p:spPr>
          <a:xfrm flipV="1">
            <a:off x="6704012" y="2630424"/>
            <a:ext cx="2209800" cy="1074908"/>
          </a:xfrm>
          <a:prstGeom prst="curvedConnector3">
            <a:avLst>
              <a:gd name="adj1" fmla="val 50000"/>
            </a:avLst>
          </a:prstGeom>
          <a:ln w="28575">
            <a:solidFill>
              <a:schemeClr val="accent1"/>
            </a:solidFill>
            <a:prstDash val="solid"/>
            <a:miter lim="800000"/>
            <a:tailEnd type="arrow"/>
          </a:ln>
        </p:spPr>
        <p:style>
          <a:lnRef idx="1">
            <a:schemeClr val="accent1"/>
          </a:lnRef>
          <a:fillRef idx="0">
            <a:schemeClr val="accent1"/>
          </a:fillRef>
          <a:effectRef idx="0">
            <a:schemeClr val="accent1"/>
          </a:effectRef>
          <a:fontRef idx="minor">
            <a:schemeClr val="tx1"/>
          </a:fontRef>
        </p:style>
      </p:cxnSp>
      <p:cxnSp>
        <p:nvCxnSpPr>
          <p:cNvPr id="17" name="Curved Connector 66"/>
          <p:cNvCxnSpPr/>
          <p:nvPr/>
        </p:nvCxnSpPr>
        <p:spPr>
          <a:xfrm>
            <a:off x="6704012" y="3733800"/>
            <a:ext cx="2133600" cy="1143000"/>
          </a:xfrm>
          <a:prstGeom prst="curvedConnector3">
            <a:avLst>
              <a:gd name="adj1" fmla="val 50000"/>
            </a:avLst>
          </a:prstGeom>
          <a:ln w="28575" cmpd="sng">
            <a:solidFill>
              <a:schemeClr val="accent1"/>
            </a:solidFill>
            <a:prstDash val="solid"/>
            <a:miter lim="800000"/>
            <a:tailEnd type="arrow"/>
          </a:ln>
        </p:spPr>
        <p:style>
          <a:lnRef idx="1">
            <a:schemeClr val="accent1"/>
          </a:lnRef>
          <a:fillRef idx="0">
            <a:schemeClr val="accent1"/>
          </a:fillRef>
          <a:effectRef idx="0">
            <a:schemeClr val="accent1"/>
          </a:effectRef>
          <a:fontRef idx="minor">
            <a:schemeClr val="tx1"/>
          </a:fontRef>
        </p:style>
      </p:cxnSp>
      <p:cxnSp>
        <p:nvCxnSpPr>
          <p:cNvPr id="18" name="Curved Connector 31"/>
          <p:cNvCxnSpPr>
            <a:cxnSpLocks noChangeShapeType="1"/>
          </p:cNvCxnSpPr>
          <p:nvPr/>
        </p:nvCxnSpPr>
        <p:spPr bwMode="auto">
          <a:xfrm flipV="1">
            <a:off x="2436812" y="4038600"/>
            <a:ext cx="1447800" cy="914400"/>
          </a:xfrm>
          <a:prstGeom prst="curvedConnector3">
            <a:avLst>
              <a:gd name="adj1" fmla="val 50000"/>
            </a:avLst>
          </a:prstGeom>
          <a:noFill/>
          <a:ln w="38100" algn="ctr">
            <a:solidFill>
              <a:schemeClr val="accent1"/>
            </a:solidFill>
            <a:round/>
            <a:headEnd/>
            <a:tailEnd type="triangle" w="lg" len="lg"/>
          </a:ln>
        </p:spPr>
      </p:cxnSp>
      <p:sp>
        <p:nvSpPr>
          <p:cNvPr id="19" name="Rectangle 18"/>
          <p:cNvSpPr/>
          <p:nvPr/>
        </p:nvSpPr>
        <p:spPr>
          <a:xfrm>
            <a:off x="836612" y="4800600"/>
            <a:ext cx="1676400" cy="348557"/>
          </a:xfrm>
          <a:prstGeom prst="rect">
            <a:avLst/>
          </a:prstGeom>
        </p:spPr>
        <p:txBody>
          <a:bodyPr wrap="square">
            <a:spAutoFit/>
          </a:bodyPr>
          <a:lstStyle/>
          <a:p>
            <a:pPr>
              <a:lnSpc>
                <a:spcPct val="90000"/>
              </a:lnSpc>
            </a:pPr>
            <a:r>
              <a:rPr lang="es-ES" b="1" dirty="0">
                <a:solidFill>
                  <a:schemeClr val="accent1"/>
                </a:solidFill>
                <a:latin typeface="LavosHandy™" pitchFamily="66" charset="0"/>
              </a:rPr>
              <a:t>Autenticación</a:t>
            </a:r>
          </a:p>
        </p:txBody>
      </p:sp>
      <p:cxnSp>
        <p:nvCxnSpPr>
          <p:cNvPr id="20" name="Curved Connector 31"/>
          <p:cNvCxnSpPr>
            <a:cxnSpLocks noChangeShapeType="1"/>
          </p:cNvCxnSpPr>
          <p:nvPr/>
        </p:nvCxnSpPr>
        <p:spPr bwMode="auto">
          <a:xfrm flipV="1">
            <a:off x="7466012" y="4953000"/>
            <a:ext cx="990600" cy="609600"/>
          </a:xfrm>
          <a:prstGeom prst="curvedConnector3">
            <a:avLst>
              <a:gd name="adj1" fmla="val 50000"/>
            </a:avLst>
          </a:prstGeom>
          <a:noFill/>
          <a:ln w="38100" algn="ctr">
            <a:solidFill>
              <a:srgbClr val="00B050"/>
            </a:solidFill>
            <a:round/>
            <a:headEnd/>
            <a:tailEnd type="triangle" w="lg" len="lg"/>
          </a:ln>
        </p:spPr>
      </p:cxnSp>
      <p:sp>
        <p:nvSpPr>
          <p:cNvPr id="21" name="Rectangle 20"/>
          <p:cNvSpPr/>
          <p:nvPr/>
        </p:nvSpPr>
        <p:spPr>
          <a:xfrm>
            <a:off x="6018212" y="5410200"/>
            <a:ext cx="1676400" cy="348557"/>
          </a:xfrm>
          <a:prstGeom prst="rect">
            <a:avLst/>
          </a:prstGeom>
        </p:spPr>
        <p:txBody>
          <a:bodyPr wrap="square">
            <a:spAutoFit/>
          </a:bodyPr>
          <a:lstStyle/>
          <a:p>
            <a:pPr>
              <a:lnSpc>
                <a:spcPct val="90000"/>
              </a:lnSpc>
            </a:pPr>
            <a:r>
              <a:rPr lang="es-ES" b="1" dirty="0">
                <a:solidFill>
                  <a:schemeClr val="accent1"/>
                </a:solidFill>
                <a:latin typeface="LavosHandy™" pitchFamily="66" charset="0"/>
              </a:rPr>
              <a:t>Autorización</a:t>
            </a:r>
          </a:p>
        </p:txBody>
      </p:sp>
      <p:sp>
        <p:nvSpPr>
          <p:cNvPr id="22" name="Freeform 8"/>
          <p:cNvSpPr>
            <a:spLocks noChangeAspect="1" noChangeArrowheads="1"/>
          </p:cNvSpPr>
          <p:nvPr/>
        </p:nvSpPr>
        <p:spPr bwMode="auto">
          <a:xfrm>
            <a:off x="6551612" y="3276600"/>
            <a:ext cx="798011" cy="607563"/>
          </a:xfrm>
          <a:custGeom>
            <a:avLst/>
            <a:gdLst>
              <a:gd name="T0" fmla="*/ 717 w 3011"/>
              <a:gd name="T1" fmla="*/ 1817 h 2293"/>
              <a:gd name="T2" fmla="*/ 81 w 3011"/>
              <a:gd name="T3" fmla="*/ 1192 h 2293"/>
              <a:gd name="T4" fmla="*/ 81 w 3011"/>
              <a:gd name="T5" fmla="*/ 880 h 2293"/>
              <a:gd name="T6" fmla="*/ 242 w 3011"/>
              <a:gd name="T7" fmla="*/ 718 h 2293"/>
              <a:gd name="T8" fmla="*/ 555 w 3011"/>
              <a:gd name="T9" fmla="*/ 718 h 2293"/>
              <a:gd name="T10" fmla="*/ 1192 w 3011"/>
              <a:gd name="T11" fmla="*/ 1342 h 2293"/>
              <a:gd name="T12" fmla="*/ 2454 w 3011"/>
              <a:gd name="T13" fmla="*/ 81 h 2293"/>
              <a:gd name="T14" fmla="*/ 2766 w 3011"/>
              <a:gd name="T15" fmla="*/ 81 h 2293"/>
              <a:gd name="T16" fmla="*/ 2928 w 3011"/>
              <a:gd name="T17" fmla="*/ 243 h 2293"/>
              <a:gd name="T18" fmla="*/ 2928 w 3011"/>
              <a:gd name="T19" fmla="*/ 556 h 2293"/>
              <a:gd name="T20" fmla="*/ 1667 w 3011"/>
              <a:gd name="T21" fmla="*/ 1817 h 2293"/>
              <a:gd name="T22" fmla="*/ 1192 w 3011"/>
              <a:gd name="T23" fmla="*/ 2292 h 2293"/>
              <a:gd name="T24" fmla="*/ 717 w 3011"/>
              <a:gd name="T25" fmla="*/ 1817 h 2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1" h="2293">
                <a:moveTo>
                  <a:pt x="717" y="1817"/>
                </a:moveTo>
                <a:cubicBezTo>
                  <a:pt x="81" y="1192"/>
                  <a:pt x="81" y="1192"/>
                  <a:pt x="81" y="1192"/>
                </a:cubicBezTo>
                <a:cubicBezTo>
                  <a:pt x="0" y="1100"/>
                  <a:pt x="0" y="961"/>
                  <a:pt x="81" y="880"/>
                </a:cubicBezTo>
                <a:cubicBezTo>
                  <a:pt x="242" y="718"/>
                  <a:pt x="242" y="718"/>
                  <a:pt x="242" y="718"/>
                </a:cubicBezTo>
                <a:cubicBezTo>
                  <a:pt x="324" y="625"/>
                  <a:pt x="474" y="625"/>
                  <a:pt x="555" y="718"/>
                </a:cubicBezTo>
                <a:cubicBezTo>
                  <a:pt x="1192" y="1342"/>
                  <a:pt x="1192" y="1342"/>
                  <a:pt x="1192" y="1342"/>
                </a:cubicBezTo>
                <a:cubicBezTo>
                  <a:pt x="2454" y="81"/>
                  <a:pt x="2454" y="81"/>
                  <a:pt x="2454" y="81"/>
                </a:cubicBezTo>
                <a:cubicBezTo>
                  <a:pt x="2535" y="0"/>
                  <a:pt x="2685" y="0"/>
                  <a:pt x="2766" y="81"/>
                </a:cubicBezTo>
                <a:cubicBezTo>
                  <a:pt x="2928" y="243"/>
                  <a:pt x="2928" y="243"/>
                  <a:pt x="2928" y="243"/>
                </a:cubicBezTo>
                <a:cubicBezTo>
                  <a:pt x="3010" y="324"/>
                  <a:pt x="3010" y="475"/>
                  <a:pt x="2928" y="556"/>
                </a:cubicBezTo>
                <a:cubicBezTo>
                  <a:pt x="1667" y="1817"/>
                  <a:pt x="1667" y="1817"/>
                  <a:pt x="1667" y="1817"/>
                </a:cubicBezTo>
                <a:cubicBezTo>
                  <a:pt x="1192" y="2292"/>
                  <a:pt x="1192" y="2292"/>
                  <a:pt x="1192" y="2292"/>
                </a:cubicBezTo>
                <a:lnTo>
                  <a:pt x="717" y="1817"/>
                </a:lnTo>
              </a:path>
            </a:pathLst>
          </a:custGeom>
          <a:solidFill>
            <a:srgbClr val="92D050"/>
          </a:solidFill>
          <a:ln>
            <a:solidFill>
              <a:schemeClr val="tx1"/>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 name="Rectangle 22"/>
          <p:cNvSpPr/>
          <p:nvPr/>
        </p:nvSpPr>
        <p:spPr>
          <a:xfrm>
            <a:off x="9017285" y="2840347"/>
            <a:ext cx="2133918" cy="341632"/>
          </a:xfrm>
          <a:prstGeom prst="rect">
            <a:avLst/>
          </a:prstGeom>
          <a:solidFill>
            <a:schemeClr val="tx1"/>
          </a:solidFill>
        </p:spPr>
        <p:txBody>
          <a:bodyPr wrap="none">
            <a:spAutoFit/>
          </a:bodyPr>
          <a:lstStyle/>
          <a:p>
            <a:pPr>
              <a:lnSpc>
                <a:spcPct val="90000"/>
              </a:lnSpc>
            </a:pPr>
            <a:r>
              <a:rPr lang="es-ES" b="1" dirty="0">
                <a:solidFill>
                  <a:srgbClr val="00B050"/>
                </a:solidFill>
                <a:latin typeface="Arial" pitchFamily="34" charset="0"/>
                <a:cs typeface="Arial" pitchFamily="34" charset="0"/>
              </a:rPr>
              <a:t>Acceso Permitido</a:t>
            </a:r>
          </a:p>
        </p:txBody>
      </p:sp>
      <p:pic>
        <p:nvPicPr>
          <p:cNvPr id="24" name="Picture 23" descr="security.png"/>
          <p:cNvPicPr>
            <a:picLocks noChangeAspect="1"/>
          </p:cNvPicPr>
          <p:nvPr/>
        </p:nvPicPr>
        <p:blipFill>
          <a:blip r:embed="rId8" cstate="print"/>
          <a:stretch>
            <a:fillRect/>
          </a:stretch>
        </p:blipFill>
        <p:spPr>
          <a:xfrm>
            <a:off x="2665412" y="4114800"/>
            <a:ext cx="2145792" cy="2145792"/>
          </a:xfrm>
          <a:prstGeom prst="rect">
            <a:avLst/>
          </a:prstGeom>
        </p:spPr>
      </p:pic>
      <p:sp>
        <p:nvSpPr>
          <p:cNvPr id="26" name="Title 25">
            <a:extLst>
              <a:ext uri="{FF2B5EF4-FFF2-40B4-BE49-F238E27FC236}">
                <a16:creationId xmlns:a16="http://schemas.microsoft.com/office/drawing/2014/main" id="{ED683423-4D37-401D-9C38-464FC5FBF280}"/>
              </a:ext>
            </a:extLst>
          </p:cNvPr>
          <p:cNvSpPr>
            <a:spLocks noGrp="1"/>
          </p:cNvSpPr>
          <p:nvPr>
            <p:ph type="title"/>
          </p:nvPr>
        </p:nvSpPr>
        <p:spPr/>
        <p:txBody>
          <a:bodyPr/>
          <a:lstStyle/>
          <a:p>
            <a:r>
              <a:rPr lang="en-US" sz="4400" b="1" dirty="0"/>
              <a:t>¿</a:t>
            </a:r>
            <a:r>
              <a:rPr lang="es-ES" sz="4400" b="1" dirty="0"/>
              <a:t>Cómo asegurar una Aplicación de APEX</a:t>
            </a:r>
            <a:r>
              <a:rPr lang="en-US" sz="4400" b="1" dirty="0"/>
              <a:t>?</a:t>
            </a:r>
            <a:endParaRPr lang="en-GB" sz="4400" dirty="0"/>
          </a:p>
        </p:txBody>
      </p:sp>
      <p:sp>
        <p:nvSpPr>
          <p:cNvPr id="25" name="Slide Number Placeholder 24">
            <a:extLst>
              <a:ext uri="{FF2B5EF4-FFF2-40B4-BE49-F238E27FC236}">
                <a16:creationId xmlns:a16="http://schemas.microsoft.com/office/drawing/2014/main" id="{A0E33221-4743-4FE7-AD42-05472A72A4DE}"/>
              </a:ext>
            </a:extLst>
          </p:cNvPr>
          <p:cNvSpPr>
            <a:spLocks noGrp="1"/>
          </p:cNvSpPr>
          <p:nvPr>
            <p:ph type="sldNum" idx="12"/>
          </p:nvPr>
        </p:nvSpPr>
        <p:spPr/>
        <p:txBody>
          <a:bodyPr/>
          <a:lstStyle/>
          <a:p>
            <a:fld id="{DECF3546-AB72-4471-AFC4-A477D555DA7F}" type="slidenum">
              <a:rPr lang="en-GB" smtClean="0"/>
              <a:t>106</a:t>
            </a:fld>
            <a:endParaRPr lang="en-GB"/>
          </a:p>
        </p:txBody>
      </p:sp>
    </p:spTree>
    <p:extLst>
      <p:ext uri="{BB962C8B-B14F-4D97-AF65-F5344CB8AC3E}">
        <p14:creationId xmlns:p14="http://schemas.microsoft.com/office/powerpoint/2010/main" val="35625173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3E31-2519-4AA4-A7A1-A18EDB928689}"/>
              </a:ext>
            </a:extLst>
          </p:cNvPr>
          <p:cNvSpPr>
            <a:spLocks noGrp="1"/>
          </p:cNvSpPr>
          <p:nvPr>
            <p:ph type="title"/>
          </p:nvPr>
        </p:nvSpPr>
        <p:spPr/>
        <p:txBody>
          <a:bodyPr/>
          <a:lstStyle/>
          <a:p>
            <a:r>
              <a:rPr lang="es-ES" sz="2800" dirty="0"/>
              <a:t>Estableciendo la identidad del usuario a través de la Autenticación</a:t>
            </a:r>
            <a:endParaRPr lang="en-GB" sz="2800" dirty="0"/>
          </a:p>
        </p:txBody>
      </p:sp>
      <p:sp>
        <p:nvSpPr>
          <p:cNvPr id="3" name="Text Placeholder 2">
            <a:extLst>
              <a:ext uri="{FF2B5EF4-FFF2-40B4-BE49-F238E27FC236}">
                <a16:creationId xmlns:a16="http://schemas.microsoft.com/office/drawing/2014/main" id="{CBFEDA23-2A07-4D34-B507-9E4D80EDFF2B}"/>
              </a:ext>
            </a:extLst>
          </p:cNvPr>
          <p:cNvSpPr>
            <a:spLocks noGrp="1"/>
          </p:cNvSpPr>
          <p:nvPr>
            <p:ph type="body" idx="1"/>
          </p:nvPr>
        </p:nvSpPr>
        <p:spPr>
          <a:xfrm>
            <a:off x="609598" y="1690777"/>
            <a:ext cx="10944000" cy="2436380"/>
          </a:xfrm>
        </p:spPr>
        <p:txBody>
          <a:bodyPr/>
          <a:lstStyle/>
          <a:p>
            <a:r>
              <a:rPr lang="es-ES" dirty="0"/>
              <a:t>Autenticación es el proceso de establecer la identidad de cada usuario antes de que puedan acceder a la aplicación</a:t>
            </a:r>
          </a:p>
          <a:p>
            <a:r>
              <a:rPr lang="es-ES" dirty="0"/>
              <a:t>Muchos procesos de autenticación requieren que el usuario facilite unas credenciales, tales como usuario y contraseña</a:t>
            </a:r>
          </a:p>
          <a:p>
            <a:r>
              <a:rPr lang="es-ES" dirty="0"/>
              <a:t>El motor de APEX utiliza </a:t>
            </a:r>
            <a:r>
              <a:rPr lang="es-ES" b="1" dirty="0"/>
              <a:t>APP_USER</a:t>
            </a:r>
            <a:r>
              <a:rPr lang="es-ES" dirty="0"/>
              <a:t> para realizar el seguimiento del estado de sesión de cada usuario</a:t>
            </a:r>
            <a:endParaRPr lang="en-GB" dirty="0"/>
          </a:p>
        </p:txBody>
      </p:sp>
      <p:sp>
        <p:nvSpPr>
          <p:cNvPr id="4" name="Slide Number Placeholder 3">
            <a:extLst>
              <a:ext uri="{FF2B5EF4-FFF2-40B4-BE49-F238E27FC236}">
                <a16:creationId xmlns:a16="http://schemas.microsoft.com/office/drawing/2014/main" id="{132630AD-AD5A-4561-A8DD-A34AC68450D3}"/>
              </a:ext>
            </a:extLst>
          </p:cNvPr>
          <p:cNvSpPr>
            <a:spLocks noGrp="1"/>
          </p:cNvSpPr>
          <p:nvPr>
            <p:ph type="sldNum" idx="12"/>
          </p:nvPr>
        </p:nvSpPr>
        <p:spPr/>
        <p:txBody>
          <a:bodyPr/>
          <a:lstStyle/>
          <a:p>
            <a:fld id="{DECF3546-AB72-4471-AFC4-A477D555DA7F}" type="slidenum">
              <a:rPr lang="en-GB" smtClean="0"/>
              <a:t>107</a:t>
            </a:fld>
            <a:endParaRPr lang="en-GB" dirty="0"/>
          </a:p>
        </p:txBody>
      </p:sp>
      <p:pic>
        <p:nvPicPr>
          <p:cNvPr id="5" name="Picture 4" descr="1a.gif">
            <a:extLst>
              <a:ext uri="{FF2B5EF4-FFF2-40B4-BE49-F238E27FC236}">
                <a16:creationId xmlns:a16="http://schemas.microsoft.com/office/drawing/2014/main" id="{A7D57B71-28C3-4A95-ACC6-263B86B34DD7}"/>
              </a:ext>
            </a:extLst>
          </p:cNvPr>
          <p:cNvPicPr>
            <a:picLocks noChangeAspect="1"/>
          </p:cNvPicPr>
          <p:nvPr/>
        </p:nvPicPr>
        <p:blipFill>
          <a:blip r:embed="rId3" cstate="print"/>
          <a:stretch>
            <a:fillRect/>
          </a:stretch>
        </p:blipFill>
        <p:spPr>
          <a:xfrm>
            <a:off x="2462645" y="4590008"/>
            <a:ext cx="2759202" cy="1154430"/>
          </a:xfrm>
          <a:prstGeom prst="rect">
            <a:avLst/>
          </a:prstGeom>
          <a:ln w="34925">
            <a:solidFill>
              <a:schemeClr val="bg1">
                <a:lumMod val="50000"/>
              </a:schemeClr>
            </a:solidFill>
            <a:prstDash val="solid"/>
          </a:ln>
        </p:spPr>
      </p:pic>
      <p:pic>
        <p:nvPicPr>
          <p:cNvPr id="6" name="Picture 5" descr="Snap3.gif">
            <a:extLst>
              <a:ext uri="{FF2B5EF4-FFF2-40B4-BE49-F238E27FC236}">
                <a16:creationId xmlns:a16="http://schemas.microsoft.com/office/drawing/2014/main" id="{AB94FB06-E7F5-40D4-89E7-C15C32E6562F}"/>
              </a:ext>
            </a:extLst>
          </p:cNvPr>
          <p:cNvPicPr>
            <a:picLocks noChangeAspect="1"/>
          </p:cNvPicPr>
          <p:nvPr/>
        </p:nvPicPr>
        <p:blipFill>
          <a:blip r:embed="rId4" cstate="print"/>
          <a:stretch>
            <a:fillRect/>
          </a:stretch>
        </p:blipFill>
        <p:spPr>
          <a:xfrm>
            <a:off x="5510645" y="3904208"/>
            <a:ext cx="1418463" cy="2493645"/>
          </a:xfrm>
          <a:prstGeom prst="rect">
            <a:avLst/>
          </a:prstGeom>
        </p:spPr>
      </p:pic>
      <p:pic>
        <p:nvPicPr>
          <p:cNvPr id="7" name="Picture Placeholder 3">
            <a:extLst>
              <a:ext uri="{FF2B5EF4-FFF2-40B4-BE49-F238E27FC236}">
                <a16:creationId xmlns:a16="http://schemas.microsoft.com/office/drawing/2014/main" id="{DB6AA8ED-DAF2-42CB-9A8E-6F4C23CAEF3B}"/>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246970" y="4026124"/>
            <a:ext cx="2009350" cy="2011684"/>
          </a:xfrm>
          <a:prstGeom prst="rect">
            <a:avLst/>
          </a:prstGeom>
        </p:spPr>
      </p:pic>
      <p:cxnSp>
        <p:nvCxnSpPr>
          <p:cNvPr id="8" name="Straight Arrow Connector 11">
            <a:extLst>
              <a:ext uri="{FF2B5EF4-FFF2-40B4-BE49-F238E27FC236}">
                <a16:creationId xmlns:a16="http://schemas.microsoft.com/office/drawing/2014/main" id="{00C128D3-674E-40C4-ACBF-76B3AC424B45}"/>
              </a:ext>
            </a:extLst>
          </p:cNvPr>
          <p:cNvCxnSpPr>
            <a:cxnSpLocks noChangeShapeType="1"/>
          </p:cNvCxnSpPr>
          <p:nvPr/>
        </p:nvCxnSpPr>
        <p:spPr bwMode="auto">
          <a:xfrm>
            <a:off x="2005445" y="5123408"/>
            <a:ext cx="457200" cy="0"/>
          </a:xfrm>
          <a:prstGeom prst="straightConnector1">
            <a:avLst/>
          </a:prstGeom>
          <a:noFill/>
          <a:ln w="28575" algn="ctr">
            <a:solidFill>
              <a:schemeClr val="accent1"/>
            </a:solidFill>
            <a:round/>
            <a:headEnd/>
            <a:tailEnd type="triangle" w="lg" len="lg"/>
          </a:ln>
        </p:spPr>
      </p:cxnSp>
      <p:sp>
        <p:nvSpPr>
          <p:cNvPr id="10" name="Rectangle 9">
            <a:extLst>
              <a:ext uri="{FF2B5EF4-FFF2-40B4-BE49-F238E27FC236}">
                <a16:creationId xmlns:a16="http://schemas.microsoft.com/office/drawing/2014/main" id="{671D9473-5F34-42A8-B572-25FAF11E22BD}"/>
              </a:ext>
            </a:extLst>
          </p:cNvPr>
          <p:cNvSpPr/>
          <p:nvPr/>
        </p:nvSpPr>
        <p:spPr>
          <a:xfrm flipH="1">
            <a:off x="6806046" y="4971008"/>
            <a:ext cx="228600" cy="348557"/>
          </a:xfrm>
          <a:prstGeom prst="rect">
            <a:avLst/>
          </a:prstGeom>
          <a:solidFill>
            <a:schemeClr val="bg1"/>
          </a:solidFill>
        </p:spPr>
        <p:txBody>
          <a:bodyPr wrap="square">
            <a:spAutoFit/>
          </a:bodyPr>
          <a:lstStyle/>
          <a:p>
            <a:pPr>
              <a:lnSpc>
                <a:spcPct val="90000"/>
              </a:lnSpc>
            </a:pPr>
            <a:endParaRPr lang="en-US" b="1" dirty="0">
              <a:solidFill>
                <a:srgbClr val="000000"/>
              </a:solidFill>
              <a:latin typeface="LavosHandy™" pitchFamily="66" charset="0"/>
            </a:endParaRPr>
          </a:p>
        </p:txBody>
      </p:sp>
      <p:cxnSp>
        <p:nvCxnSpPr>
          <p:cNvPr id="11" name="Straight Arrow Connector 11">
            <a:extLst>
              <a:ext uri="{FF2B5EF4-FFF2-40B4-BE49-F238E27FC236}">
                <a16:creationId xmlns:a16="http://schemas.microsoft.com/office/drawing/2014/main" id="{BA0A1A15-6F39-498A-9AB6-ECB431AC6297}"/>
              </a:ext>
            </a:extLst>
          </p:cNvPr>
          <p:cNvCxnSpPr>
            <a:cxnSpLocks noChangeShapeType="1"/>
            <a:stCxn id="5" idx="3"/>
          </p:cNvCxnSpPr>
          <p:nvPr/>
        </p:nvCxnSpPr>
        <p:spPr bwMode="auto">
          <a:xfrm>
            <a:off x="5221847" y="5167223"/>
            <a:ext cx="424210" cy="0"/>
          </a:xfrm>
          <a:prstGeom prst="straightConnector1">
            <a:avLst/>
          </a:prstGeom>
          <a:noFill/>
          <a:ln w="28575" algn="ctr">
            <a:solidFill>
              <a:schemeClr val="accent1"/>
            </a:solidFill>
            <a:round/>
            <a:headEnd/>
            <a:tailEnd type="triangle" w="lg" len="lg"/>
          </a:ln>
        </p:spPr>
      </p:cxnSp>
      <p:pic>
        <p:nvPicPr>
          <p:cNvPr id="12" name="Picture 5" descr="C:\Users\ckoratam.ORADEV\Desktop\Course_ Material\Resources\database_us_images\db_us_images\apex-home.png">
            <a:extLst>
              <a:ext uri="{FF2B5EF4-FFF2-40B4-BE49-F238E27FC236}">
                <a16:creationId xmlns:a16="http://schemas.microsoft.com/office/drawing/2014/main" id="{FA508537-F607-4DC8-8663-21911132C22A}"/>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302335" y="3869251"/>
            <a:ext cx="1560576" cy="1170432"/>
          </a:xfrm>
          <a:prstGeom prst="rect">
            <a:avLst/>
          </a:prstGeom>
          <a:noFill/>
        </p:spPr>
      </p:pic>
      <p:cxnSp>
        <p:nvCxnSpPr>
          <p:cNvPr id="13" name="Elbow Connector 67">
            <a:extLst>
              <a:ext uri="{FF2B5EF4-FFF2-40B4-BE49-F238E27FC236}">
                <a16:creationId xmlns:a16="http://schemas.microsoft.com/office/drawing/2014/main" id="{A64441A8-0D05-4B05-A2D5-09EDCAF97CF9}"/>
              </a:ext>
            </a:extLst>
          </p:cNvPr>
          <p:cNvCxnSpPr>
            <a:stCxn id="16" idx="3"/>
            <a:endCxn id="12" idx="1"/>
          </p:cNvCxnSpPr>
          <p:nvPr/>
        </p:nvCxnSpPr>
        <p:spPr>
          <a:xfrm flipV="1">
            <a:off x="7491845" y="4454467"/>
            <a:ext cx="1810490" cy="516541"/>
          </a:xfrm>
          <a:prstGeom prst="bent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4" name="Freeform 8">
            <a:extLst>
              <a:ext uri="{FF2B5EF4-FFF2-40B4-BE49-F238E27FC236}">
                <a16:creationId xmlns:a16="http://schemas.microsoft.com/office/drawing/2014/main" id="{60D8A877-6719-4A82-AA11-9870648D5995}"/>
              </a:ext>
            </a:extLst>
          </p:cNvPr>
          <p:cNvSpPr>
            <a:spLocks noChangeAspect="1" noChangeArrowheads="1"/>
          </p:cNvSpPr>
          <p:nvPr/>
        </p:nvSpPr>
        <p:spPr bwMode="auto">
          <a:xfrm>
            <a:off x="6958445" y="4794454"/>
            <a:ext cx="478804" cy="364538"/>
          </a:xfrm>
          <a:custGeom>
            <a:avLst/>
            <a:gdLst>
              <a:gd name="T0" fmla="*/ 717 w 3011"/>
              <a:gd name="T1" fmla="*/ 1817 h 2293"/>
              <a:gd name="T2" fmla="*/ 81 w 3011"/>
              <a:gd name="T3" fmla="*/ 1192 h 2293"/>
              <a:gd name="T4" fmla="*/ 81 w 3011"/>
              <a:gd name="T5" fmla="*/ 880 h 2293"/>
              <a:gd name="T6" fmla="*/ 242 w 3011"/>
              <a:gd name="T7" fmla="*/ 718 h 2293"/>
              <a:gd name="T8" fmla="*/ 555 w 3011"/>
              <a:gd name="T9" fmla="*/ 718 h 2293"/>
              <a:gd name="T10" fmla="*/ 1192 w 3011"/>
              <a:gd name="T11" fmla="*/ 1342 h 2293"/>
              <a:gd name="T12" fmla="*/ 2454 w 3011"/>
              <a:gd name="T13" fmla="*/ 81 h 2293"/>
              <a:gd name="T14" fmla="*/ 2766 w 3011"/>
              <a:gd name="T15" fmla="*/ 81 h 2293"/>
              <a:gd name="T16" fmla="*/ 2928 w 3011"/>
              <a:gd name="T17" fmla="*/ 243 h 2293"/>
              <a:gd name="T18" fmla="*/ 2928 w 3011"/>
              <a:gd name="T19" fmla="*/ 556 h 2293"/>
              <a:gd name="T20" fmla="*/ 1667 w 3011"/>
              <a:gd name="T21" fmla="*/ 1817 h 2293"/>
              <a:gd name="T22" fmla="*/ 1192 w 3011"/>
              <a:gd name="T23" fmla="*/ 2292 h 2293"/>
              <a:gd name="T24" fmla="*/ 717 w 3011"/>
              <a:gd name="T25" fmla="*/ 1817 h 2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1" h="2293">
                <a:moveTo>
                  <a:pt x="717" y="1817"/>
                </a:moveTo>
                <a:cubicBezTo>
                  <a:pt x="81" y="1192"/>
                  <a:pt x="81" y="1192"/>
                  <a:pt x="81" y="1192"/>
                </a:cubicBezTo>
                <a:cubicBezTo>
                  <a:pt x="0" y="1100"/>
                  <a:pt x="0" y="961"/>
                  <a:pt x="81" y="880"/>
                </a:cubicBezTo>
                <a:cubicBezTo>
                  <a:pt x="242" y="718"/>
                  <a:pt x="242" y="718"/>
                  <a:pt x="242" y="718"/>
                </a:cubicBezTo>
                <a:cubicBezTo>
                  <a:pt x="324" y="625"/>
                  <a:pt x="474" y="625"/>
                  <a:pt x="555" y="718"/>
                </a:cubicBezTo>
                <a:cubicBezTo>
                  <a:pt x="1192" y="1342"/>
                  <a:pt x="1192" y="1342"/>
                  <a:pt x="1192" y="1342"/>
                </a:cubicBezTo>
                <a:cubicBezTo>
                  <a:pt x="2454" y="81"/>
                  <a:pt x="2454" y="81"/>
                  <a:pt x="2454" y="81"/>
                </a:cubicBezTo>
                <a:cubicBezTo>
                  <a:pt x="2535" y="0"/>
                  <a:pt x="2685" y="0"/>
                  <a:pt x="2766" y="81"/>
                </a:cubicBezTo>
                <a:cubicBezTo>
                  <a:pt x="2928" y="243"/>
                  <a:pt x="2928" y="243"/>
                  <a:pt x="2928" y="243"/>
                </a:cubicBezTo>
                <a:cubicBezTo>
                  <a:pt x="3010" y="324"/>
                  <a:pt x="3010" y="475"/>
                  <a:pt x="2928" y="556"/>
                </a:cubicBezTo>
                <a:cubicBezTo>
                  <a:pt x="1667" y="1817"/>
                  <a:pt x="1667" y="1817"/>
                  <a:pt x="1667" y="1817"/>
                </a:cubicBezTo>
                <a:cubicBezTo>
                  <a:pt x="1192" y="2292"/>
                  <a:pt x="1192" y="2292"/>
                  <a:pt x="1192" y="2292"/>
                </a:cubicBezTo>
                <a:lnTo>
                  <a:pt x="717" y="1817"/>
                </a:lnTo>
              </a:path>
            </a:pathLst>
          </a:custGeom>
          <a:solidFill>
            <a:srgbClr val="92D050"/>
          </a:solidFill>
          <a:ln>
            <a:solidFill>
              <a:schemeClr val="tx1"/>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 name="Freeform 7">
            <a:extLst>
              <a:ext uri="{FF2B5EF4-FFF2-40B4-BE49-F238E27FC236}">
                <a16:creationId xmlns:a16="http://schemas.microsoft.com/office/drawing/2014/main" id="{05D28084-144A-40A9-A2C2-F11CF242DBB1}"/>
              </a:ext>
            </a:extLst>
          </p:cNvPr>
          <p:cNvSpPr>
            <a:spLocks noChangeAspect="1" noChangeArrowheads="1"/>
          </p:cNvSpPr>
          <p:nvPr/>
        </p:nvSpPr>
        <p:spPr bwMode="auto">
          <a:xfrm>
            <a:off x="6999800" y="5319565"/>
            <a:ext cx="396094" cy="396094"/>
          </a:xfrm>
          <a:custGeom>
            <a:avLst/>
            <a:gdLst>
              <a:gd name="T0" fmla="*/ 1829 w 2709"/>
              <a:gd name="T1" fmla="*/ 1354 h 2709"/>
              <a:gd name="T2" fmla="*/ 2615 w 2709"/>
              <a:gd name="T3" fmla="*/ 568 h 2709"/>
              <a:gd name="T4" fmla="*/ 2615 w 2709"/>
              <a:gd name="T5" fmla="*/ 243 h 2709"/>
              <a:gd name="T6" fmla="*/ 2465 w 2709"/>
              <a:gd name="T7" fmla="*/ 93 h 2709"/>
              <a:gd name="T8" fmla="*/ 2142 w 2709"/>
              <a:gd name="T9" fmla="*/ 93 h 2709"/>
              <a:gd name="T10" fmla="*/ 1354 w 2709"/>
              <a:gd name="T11" fmla="*/ 880 h 2709"/>
              <a:gd name="T12" fmla="*/ 567 w 2709"/>
              <a:gd name="T13" fmla="*/ 93 h 2709"/>
              <a:gd name="T14" fmla="*/ 243 w 2709"/>
              <a:gd name="T15" fmla="*/ 93 h 2709"/>
              <a:gd name="T16" fmla="*/ 92 w 2709"/>
              <a:gd name="T17" fmla="*/ 243 h 2709"/>
              <a:gd name="T18" fmla="*/ 92 w 2709"/>
              <a:gd name="T19" fmla="*/ 568 h 2709"/>
              <a:gd name="T20" fmla="*/ 880 w 2709"/>
              <a:gd name="T21" fmla="*/ 1354 h 2709"/>
              <a:gd name="T22" fmla="*/ 92 w 2709"/>
              <a:gd name="T23" fmla="*/ 2141 h 2709"/>
              <a:gd name="T24" fmla="*/ 92 w 2709"/>
              <a:gd name="T25" fmla="*/ 2465 h 2709"/>
              <a:gd name="T26" fmla="*/ 243 w 2709"/>
              <a:gd name="T27" fmla="*/ 2616 h 2709"/>
              <a:gd name="T28" fmla="*/ 567 w 2709"/>
              <a:gd name="T29" fmla="*/ 2616 h 2709"/>
              <a:gd name="T30" fmla="*/ 1354 w 2709"/>
              <a:gd name="T31" fmla="*/ 1828 h 2709"/>
              <a:gd name="T32" fmla="*/ 2142 w 2709"/>
              <a:gd name="T33" fmla="*/ 2616 h 2709"/>
              <a:gd name="T34" fmla="*/ 2465 w 2709"/>
              <a:gd name="T35" fmla="*/ 2616 h 2709"/>
              <a:gd name="T36" fmla="*/ 2615 w 2709"/>
              <a:gd name="T37" fmla="*/ 2465 h 2709"/>
              <a:gd name="T38" fmla="*/ 2615 w 2709"/>
              <a:gd name="T39" fmla="*/ 2141 h 2709"/>
              <a:gd name="T40" fmla="*/ 1829 w 2709"/>
              <a:gd name="T41" fmla="*/ 1354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09" h="2709">
                <a:moveTo>
                  <a:pt x="1829" y="1354"/>
                </a:moveTo>
                <a:cubicBezTo>
                  <a:pt x="2615" y="568"/>
                  <a:pt x="2615" y="568"/>
                  <a:pt x="2615" y="568"/>
                </a:cubicBezTo>
                <a:cubicBezTo>
                  <a:pt x="2708" y="475"/>
                  <a:pt x="2708" y="336"/>
                  <a:pt x="2615" y="243"/>
                </a:cubicBezTo>
                <a:cubicBezTo>
                  <a:pt x="2465" y="93"/>
                  <a:pt x="2465" y="93"/>
                  <a:pt x="2465" y="93"/>
                </a:cubicBezTo>
                <a:cubicBezTo>
                  <a:pt x="2372" y="0"/>
                  <a:pt x="2234" y="0"/>
                  <a:pt x="2142" y="93"/>
                </a:cubicBezTo>
                <a:cubicBezTo>
                  <a:pt x="1354" y="880"/>
                  <a:pt x="1354" y="880"/>
                  <a:pt x="1354" y="880"/>
                </a:cubicBezTo>
                <a:cubicBezTo>
                  <a:pt x="567" y="93"/>
                  <a:pt x="567" y="93"/>
                  <a:pt x="567" y="93"/>
                </a:cubicBezTo>
                <a:cubicBezTo>
                  <a:pt x="474" y="0"/>
                  <a:pt x="336" y="0"/>
                  <a:pt x="243" y="93"/>
                </a:cubicBezTo>
                <a:cubicBezTo>
                  <a:pt x="92" y="243"/>
                  <a:pt x="92" y="243"/>
                  <a:pt x="92" y="243"/>
                </a:cubicBezTo>
                <a:cubicBezTo>
                  <a:pt x="0" y="336"/>
                  <a:pt x="0" y="475"/>
                  <a:pt x="92" y="568"/>
                </a:cubicBezTo>
                <a:cubicBezTo>
                  <a:pt x="880" y="1354"/>
                  <a:pt x="880" y="1354"/>
                  <a:pt x="880" y="1354"/>
                </a:cubicBezTo>
                <a:cubicBezTo>
                  <a:pt x="92" y="2141"/>
                  <a:pt x="92" y="2141"/>
                  <a:pt x="92" y="2141"/>
                </a:cubicBezTo>
                <a:cubicBezTo>
                  <a:pt x="0" y="2234"/>
                  <a:pt x="0" y="2373"/>
                  <a:pt x="92" y="2465"/>
                </a:cubicBezTo>
                <a:cubicBezTo>
                  <a:pt x="243" y="2616"/>
                  <a:pt x="243" y="2616"/>
                  <a:pt x="243" y="2616"/>
                </a:cubicBezTo>
                <a:cubicBezTo>
                  <a:pt x="336" y="2708"/>
                  <a:pt x="474" y="2708"/>
                  <a:pt x="567" y="2616"/>
                </a:cubicBezTo>
                <a:cubicBezTo>
                  <a:pt x="1354" y="1828"/>
                  <a:pt x="1354" y="1828"/>
                  <a:pt x="1354" y="1828"/>
                </a:cubicBezTo>
                <a:cubicBezTo>
                  <a:pt x="2142" y="2616"/>
                  <a:pt x="2142" y="2616"/>
                  <a:pt x="2142" y="2616"/>
                </a:cubicBezTo>
                <a:cubicBezTo>
                  <a:pt x="2234" y="2708"/>
                  <a:pt x="2372" y="2708"/>
                  <a:pt x="2465" y="2616"/>
                </a:cubicBezTo>
                <a:cubicBezTo>
                  <a:pt x="2615" y="2465"/>
                  <a:pt x="2615" y="2465"/>
                  <a:pt x="2615" y="2465"/>
                </a:cubicBezTo>
                <a:cubicBezTo>
                  <a:pt x="2708" y="2373"/>
                  <a:pt x="2708" y="2234"/>
                  <a:pt x="2615" y="2141"/>
                </a:cubicBezTo>
                <a:lnTo>
                  <a:pt x="1829" y="1354"/>
                </a:lnTo>
              </a:path>
            </a:pathLst>
          </a:custGeom>
          <a:solidFill>
            <a:srgbClr val="F8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 name="Rounded Rectangle 77">
            <a:extLst>
              <a:ext uri="{FF2B5EF4-FFF2-40B4-BE49-F238E27FC236}">
                <a16:creationId xmlns:a16="http://schemas.microsoft.com/office/drawing/2014/main" id="{570E3DB0-8849-4A00-960A-0189E81A36FE}"/>
              </a:ext>
            </a:extLst>
          </p:cNvPr>
          <p:cNvSpPr/>
          <p:nvPr/>
        </p:nvSpPr>
        <p:spPr>
          <a:xfrm>
            <a:off x="6882245" y="4742408"/>
            <a:ext cx="609600" cy="457200"/>
          </a:xfrm>
          <a:prstGeom prst="round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Rounded Rectangle 79">
            <a:extLst>
              <a:ext uri="{FF2B5EF4-FFF2-40B4-BE49-F238E27FC236}">
                <a16:creationId xmlns:a16="http://schemas.microsoft.com/office/drawing/2014/main" id="{AE5436FE-E154-4987-AF20-C137F22AEA96}"/>
              </a:ext>
            </a:extLst>
          </p:cNvPr>
          <p:cNvSpPr/>
          <p:nvPr/>
        </p:nvSpPr>
        <p:spPr>
          <a:xfrm>
            <a:off x="6882245" y="5275808"/>
            <a:ext cx="609600" cy="457200"/>
          </a:xfrm>
          <a:prstGeom prst="round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8" name="Elbow Connector 80">
            <a:extLst>
              <a:ext uri="{FF2B5EF4-FFF2-40B4-BE49-F238E27FC236}">
                <a16:creationId xmlns:a16="http://schemas.microsoft.com/office/drawing/2014/main" id="{8D540C95-821D-4AA3-8B65-2DF4C93AA343}"/>
              </a:ext>
            </a:extLst>
          </p:cNvPr>
          <p:cNvCxnSpPr>
            <a:stCxn id="17" idx="3"/>
          </p:cNvCxnSpPr>
          <p:nvPr/>
        </p:nvCxnSpPr>
        <p:spPr>
          <a:xfrm>
            <a:off x="7491845" y="5504408"/>
            <a:ext cx="1905000" cy="457200"/>
          </a:xfrm>
          <a:prstGeom prst="bent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2EF1F15-9ACC-4D4F-9602-9D029B5656E6}"/>
              </a:ext>
            </a:extLst>
          </p:cNvPr>
          <p:cNvSpPr/>
          <p:nvPr/>
        </p:nvSpPr>
        <p:spPr>
          <a:xfrm>
            <a:off x="9436408" y="5818492"/>
            <a:ext cx="1905000" cy="286232"/>
          </a:xfrm>
          <a:prstGeom prst="rect">
            <a:avLst/>
          </a:prstGeom>
        </p:spPr>
        <p:txBody>
          <a:bodyPr wrap="square">
            <a:spAutoFit/>
          </a:bodyPr>
          <a:lstStyle/>
          <a:p>
            <a:pPr>
              <a:lnSpc>
                <a:spcPct val="90000"/>
              </a:lnSpc>
            </a:pPr>
            <a:r>
              <a:rPr lang="en-US" b="1" dirty="0">
                <a:solidFill>
                  <a:srgbClr val="FF0000"/>
                </a:solidFill>
                <a:latin typeface="Raleway SemiBold"/>
              </a:rPr>
              <a:t>No </a:t>
            </a:r>
            <a:r>
              <a:rPr lang="en-US" b="1" dirty="0" err="1">
                <a:solidFill>
                  <a:srgbClr val="FF0000"/>
                </a:solidFill>
                <a:latin typeface="Raleway SemiBold"/>
              </a:rPr>
              <a:t>acceso</a:t>
            </a:r>
            <a:r>
              <a:rPr lang="en-US" b="1" dirty="0">
                <a:solidFill>
                  <a:srgbClr val="FF0000"/>
                </a:solidFill>
                <a:latin typeface="Raleway SemiBold"/>
              </a:rPr>
              <a:t> a la app</a:t>
            </a:r>
          </a:p>
        </p:txBody>
      </p:sp>
      <p:sp>
        <p:nvSpPr>
          <p:cNvPr id="20" name="Rectangle 19">
            <a:extLst>
              <a:ext uri="{FF2B5EF4-FFF2-40B4-BE49-F238E27FC236}">
                <a16:creationId xmlns:a16="http://schemas.microsoft.com/office/drawing/2014/main" id="{7A103A94-A5D5-4F0F-8A00-4454E7E4BAB7}"/>
              </a:ext>
            </a:extLst>
          </p:cNvPr>
          <p:cNvSpPr/>
          <p:nvPr/>
        </p:nvSpPr>
        <p:spPr>
          <a:xfrm>
            <a:off x="9302335" y="5050925"/>
            <a:ext cx="1560576" cy="286232"/>
          </a:xfrm>
          <a:prstGeom prst="rect">
            <a:avLst/>
          </a:prstGeom>
        </p:spPr>
        <p:txBody>
          <a:bodyPr wrap="square">
            <a:spAutoFit/>
          </a:bodyPr>
          <a:lstStyle/>
          <a:p>
            <a:pPr>
              <a:lnSpc>
                <a:spcPct val="90000"/>
              </a:lnSpc>
            </a:pPr>
            <a:r>
              <a:rPr lang="en-US" b="1" dirty="0" err="1">
                <a:solidFill>
                  <a:srgbClr val="00B050"/>
                </a:solidFill>
                <a:latin typeface="Raleway SemiBold"/>
              </a:rPr>
              <a:t>Acceso</a:t>
            </a:r>
            <a:r>
              <a:rPr lang="en-US" b="1" dirty="0">
                <a:solidFill>
                  <a:srgbClr val="00B050"/>
                </a:solidFill>
                <a:latin typeface="Raleway SemiBold"/>
              </a:rPr>
              <a:t> a la app</a:t>
            </a:r>
          </a:p>
        </p:txBody>
      </p:sp>
      <p:sp>
        <p:nvSpPr>
          <p:cNvPr id="21" name="Rectangle 20">
            <a:extLst>
              <a:ext uri="{FF2B5EF4-FFF2-40B4-BE49-F238E27FC236}">
                <a16:creationId xmlns:a16="http://schemas.microsoft.com/office/drawing/2014/main" id="{F7050024-E36D-4D8B-B500-58CF1AB59A25}"/>
              </a:ext>
            </a:extLst>
          </p:cNvPr>
          <p:cNvSpPr/>
          <p:nvPr/>
        </p:nvSpPr>
        <p:spPr>
          <a:xfrm>
            <a:off x="609598" y="6007921"/>
            <a:ext cx="4165602" cy="286232"/>
          </a:xfrm>
          <a:prstGeom prst="rect">
            <a:avLst/>
          </a:prstGeom>
        </p:spPr>
        <p:txBody>
          <a:bodyPr wrap="square" anchor="ctr">
            <a:spAutoFit/>
          </a:bodyPr>
          <a:lstStyle/>
          <a:p>
            <a:pPr algn="ctr">
              <a:lnSpc>
                <a:spcPct val="90000"/>
              </a:lnSpc>
            </a:pPr>
            <a:r>
              <a:rPr lang="en-US" b="1" dirty="0">
                <a:solidFill>
                  <a:schemeClr val="accent1"/>
                </a:solidFill>
                <a:latin typeface="Raleway SemiBold"/>
              </a:rPr>
              <a:t>El </a:t>
            </a:r>
            <a:r>
              <a:rPr lang="en-US" b="1" dirty="0" err="1">
                <a:solidFill>
                  <a:schemeClr val="accent1"/>
                </a:solidFill>
                <a:latin typeface="Raleway SemiBold"/>
              </a:rPr>
              <a:t>usuario</a:t>
            </a:r>
            <a:r>
              <a:rPr lang="en-US" b="1" dirty="0">
                <a:solidFill>
                  <a:schemeClr val="accent1"/>
                </a:solidFill>
                <a:latin typeface="Raleway SemiBold"/>
              </a:rPr>
              <a:t> </a:t>
            </a:r>
            <a:r>
              <a:rPr lang="en-US" b="1" dirty="0" err="1">
                <a:solidFill>
                  <a:schemeClr val="accent1"/>
                </a:solidFill>
                <a:latin typeface="Raleway SemiBold"/>
              </a:rPr>
              <a:t>facilita</a:t>
            </a:r>
            <a:r>
              <a:rPr lang="en-US" b="1" dirty="0">
                <a:solidFill>
                  <a:schemeClr val="accent1"/>
                </a:solidFill>
                <a:latin typeface="Raleway SemiBold"/>
              </a:rPr>
              <a:t> sus </a:t>
            </a:r>
            <a:r>
              <a:rPr lang="en-US" b="1" dirty="0" err="1">
                <a:solidFill>
                  <a:schemeClr val="accent1"/>
                </a:solidFill>
                <a:latin typeface="Raleway SemiBold"/>
              </a:rPr>
              <a:t>credenciales</a:t>
            </a:r>
            <a:r>
              <a:rPr lang="en-US" b="1" dirty="0">
                <a:solidFill>
                  <a:schemeClr val="accent1"/>
                </a:solidFill>
                <a:latin typeface="Raleway SemiBold"/>
              </a:rPr>
              <a:t> de </a:t>
            </a:r>
            <a:r>
              <a:rPr lang="en-US" b="1" dirty="0" err="1">
                <a:solidFill>
                  <a:schemeClr val="accent1"/>
                </a:solidFill>
                <a:latin typeface="Raleway SemiBold"/>
              </a:rPr>
              <a:t>acceso</a:t>
            </a:r>
            <a:endParaRPr lang="en-US" b="1" dirty="0">
              <a:solidFill>
                <a:schemeClr val="accent1"/>
              </a:solidFill>
              <a:latin typeface="Raleway SemiBold"/>
            </a:endParaRPr>
          </a:p>
        </p:txBody>
      </p:sp>
      <p:sp>
        <p:nvSpPr>
          <p:cNvPr id="22" name="Rectangle 21">
            <a:extLst>
              <a:ext uri="{FF2B5EF4-FFF2-40B4-BE49-F238E27FC236}">
                <a16:creationId xmlns:a16="http://schemas.microsoft.com/office/drawing/2014/main" id="{2EBAB49D-3AC6-4D90-99C4-589E2CC9DA59}"/>
              </a:ext>
            </a:extLst>
          </p:cNvPr>
          <p:cNvSpPr/>
          <p:nvPr/>
        </p:nvSpPr>
        <p:spPr>
          <a:xfrm>
            <a:off x="4402778" y="6461458"/>
            <a:ext cx="3901869" cy="286232"/>
          </a:xfrm>
          <a:prstGeom prst="rect">
            <a:avLst/>
          </a:prstGeom>
        </p:spPr>
        <p:txBody>
          <a:bodyPr wrap="square" anchor="ctr">
            <a:spAutoFit/>
          </a:bodyPr>
          <a:lstStyle/>
          <a:p>
            <a:pPr algn="ctr">
              <a:lnSpc>
                <a:spcPct val="90000"/>
              </a:lnSpc>
            </a:pPr>
            <a:r>
              <a:rPr lang="en-US" b="1" dirty="0">
                <a:solidFill>
                  <a:schemeClr val="accent1"/>
                </a:solidFill>
                <a:latin typeface="Raleway SemiBold"/>
              </a:rPr>
              <a:t>El motor de APEX </a:t>
            </a:r>
            <a:r>
              <a:rPr lang="en-US" b="1" dirty="0" err="1">
                <a:solidFill>
                  <a:schemeClr val="accent1"/>
                </a:solidFill>
                <a:latin typeface="Raleway SemiBold"/>
              </a:rPr>
              <a:t>valida</a:t>
            </a:r>
            <a:r>
              <a:rPr lang="en-US" b="1" dirty="0">
                <a:solidFill>
                  <a:schemeClr val="accent1"/>
                </a:solidFill>
                <a:latin typeface="Raleway SemiBold"/>
              </a:rPr>
              <a:t> </a:t>
            </a:r>
            <a:r>
              <a:rPr lang="en-US" b="1" dirty="0" err="1">
                <a:solidFill>
                  <a:schemeClr val="accent1"/>
                </a:solidFill>
                <a:latin typeface="Raleway SemiBold"/>
              </a:rPr>
              <a:t>estas</a:t>
            </a:r>
            <a:r>
              <a:rPr lang="en-US" b="1" dirty="0">
                <a:solidFill>
                  <a:schemeClr val="accent1"/>
                </a:solidFill>
                <a:latin typeface="Raleway SemiBold"/>
              </a:rPr>
              <a:t> </a:t>
            </a:r>
            <a:r>
              <a:rPr lang="en-US" b="1" dirty="0" err="1">
                <a:solidFill>
                  <a:schemeClr val="accent1"/>
                </a:solidFill>
                <a:latin typeface="Raleway SemiBold"/>
              </a:rPr>
              <a:t>credenciales</a:t>
            </a:r>
            <a:endParaRPr lang="en-US" b="1" dirty="0">
              <a:solidFill>
                <a:schemeClr val="accent1"/>
              </a:solidFill>
              <a:latin typeface="Raleway SemiBold"/>
            </a:endParaRPr>
          </a:p>
        </p:txBody>
      </p:sp>
      <p:sp>
        <p:nvSpPr>
          <p:cNvPr id="23" name="Rectangle 22">
            <a:extLst>
              <a:ext uri="{FF2B5EF4-FFF2-40B4-BE49-F238E27FC236}">
                <a16:creationId xmlns:a16="http://schemas.microsoft.com/office/drawing/2014/main" id="{E5833DBA-8E91-4F29-B4B5-04BBF2472F54}"/>
              </a:ext>
            </a:extLst>
          </p:cNvPr>
          <p:cNvSpPr/>
          <p:nvPr/>
        </p:nvSpPr>
        <p:spPr>
          <a:xfrm>
            <a:off x="7354539" y="4127157"/>
            <a:ext cx="1619237" cy="480131"/>
          </a:xfrm>
          <a:prstGeom prst="rect">
            <a:avLst/>
          </a:prstGeom>
        </p:spPr>
        <p:txBody>
          <a:bodyPr wrap="square">
            <a:spAutoFit/>
          </a:bodyPr>
          <a:lstStyle/>
          <a:p>
            <a:pPr>
              <a:lnSpc>
                <a:spcPct val="90000"/>
              </a:lnSpc>
            </a:pPr>
            <a:r>
              <a:rPr lang="en-US" b="1" dirty="0" err="1">
                <a:solidFill>
                  <a:srgbClr val="00B050"/>
                </a:solidFill>
                <a:latin typeface="Raleway SemiBold"/>
              </a:rPr>
              <a:t>Credenciales</a:t>
            </a:r>
            <a:r>
              <a:rPr lang="en-US" b="1" dirty="0">
                <a:solidFill>
                  <a:srgbClr val="00B050"/>
                </a:solidFill>
                <a:latin typeface="Raleway SemiBold"/>
              </a:rPr>
              <a:t> </a:t>
            </a:r>
            <a:r>
              <a:rPr lang="en-US" b="1" dirty="0" err="1">
                <a:solidFill>
                  <a:srgbClr val="00B050"/>
                </a:solidFill>
                <a:latin typeface="Raleway SemiBold"/>
              </a:rPr>
              <a:t>correctas</a:t>
            </a:r>
            <a:endParaRPr lang="en-US" b="1" dirty="0">
              <a:solidFill>
                <a:srgbClr val="00B050"/>
              </a:solidFill>
              <a:latin typeface="Raleway SemiBold"/>
            </a:endParaRPr>
          </a:p>
        </p:txBody>
      </p:sp>
      <p:sp>
        <p:nvSpPr>
          <p:cNvPr id="24" name="Rectangle 23">
            <a:extLst>
              <a:ext uri="{FF2B5EF4-FFF2-40B4-BE49-F238E27FC236}">
                <a16:creationId xmlns:a16="http://schemas.microsoft.com/office/drawing/2014/main" id="{15090318-DABE-4DD8-9BCF-1D4AA1648EB7}"/>
              </a:ext>
            </a:extLst>
          </p:cNvPr>
          <p:cNvSpPr/>
          <p:nvPr/>
        </p:nvSpPr>
        <p:spPr>
          <a:xfrm>
            <a:off x="7157367" y="5790687"/>
            <a:ext cx="1301980" cy="480131"/>
          </a:xfrm>
          <a:prstGeom prst="rect">
            <a:avLst/>
          </a:prstGeom>
        </p:spPr>
        <p:txBody>
          <a:bodyPr wrap="square">
            <a:spAutoFit/>
          </a:bodyPr>
          <a:lstStyle/>
          <a:p>
            <a:pPr>
              <a:lnSpc>
                <a:spcPct val="90000"/>
              </a:lnSpc>
            </a:pPr>
            <a:r>
              <a:rPr lang="en-US" b="1" dirty="0" err="1">
                <a:solidFill>
                  <a:srgbClr val="FF0000"/>
                </a:solidFill>
                <a:latin typeface="Raleway SemiBold"/>
              </a:rPr>
              <a:t>Credenciales</a:t>
            </a:r>
            <a:r>
              <a:rPr lang="en-US" b="1" dirty="0">
                <a:solidFill>
                  <a:srgbClr val="FF0000"/>
                </a:solidFill>
                <a:latin typeface="Raleway SemiBold"/>
              </a:rPr>
              <a:t> </a:t>
            </a:r>
            <a:r>
              <a:rPr lang="en-US" b="1" dirty="0" err="1">
                <a:solidFill>
                  <a:srgbClr val="FF0000"/>
                </a:solidFill>
                <a:latin typeface="Raleway SemiBold"/>
              </a:rPr>
              <a:t>incorrectas</a:t>
            </a:r>
            <a:endParaRPr lang="en-US" b="1" dirty="0">
              <a:solidFill>
                <a:srgbClr val="FF0000"/>
              </a:solidFill>
              <a:latin typeface="Raleway SemiBold"/>
            </a:endParaRPr>
          </a:p>
        </p:txBody>
      </p:sp>
    </p:spTree>
    <p:extLst>
      <p:ext uri="{BB962C8B-B14F-4D97-AF65-F5344CB8AC3E}">
        <p14:creationId xmlns:p14="http://schemas.microsoft.com/office/powerpoint/2010/main" val="251632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par>
                                <p:cTn id="65" presetID="10"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animBg="1"/>
      <p:bldP spid="15" grpId="0" animBg="1"/>
      <p:bldP spid="16" grpId="0" animBg="1"/>
      <p:bldP spid="17" grpId="0" animBg="1"/>
      <p:bldP spid="19" grpId="0"/>
      <p:bldP spid="20" grpId="0"/>
      <p:bldP spid="21" grpId="0"/>
      <p:bldP spid="22" grpId="0"/>
      <p:bldP spid="23" grpId="0"/>
      <p:bldP spid="2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C9380-BFF5-4B3C-9693-D024C7AE309D}"/>
              </a:ext>
            </a:extLst>
          </p:cNvPr>
          <p:cNvSpPr>
            <a:spLocks noGrp="1"/>
          </p:cNvSpPr>
          <p:nvPr>
            <p:ph type="title"/>
          </p:nvPr>
        </p:nvSpPr>
        <p:spPr/>
        <p:txBody>
          <a:bodyPr/>
          <a:lstStyle/>
          <a:p>
            <a:r>
              <a:rPr lang="es-ES" dirty="0"/>
              <a:t>¿Cómo implementar la Autenticación?</a:t>
            </a:r>
            <a:endParaRPr lang="en-GB" dirty="0"/>
          </a:p>
        </p:txBody>
      </p:sp>
      <p:sp>
        <p:nvSpPr>
          <p:cNvPr id="3" name="Text Placeholder 2">
            <a:extLst>
              <a:ext uri="{FF2B5EF4-FFF2-40B4-BE49-F238E27FC236}">
                <a16:creationId xmlns:a16="http://schemas.microsoft.com/office/drawing/2014/main" id="{3449001B-B795-4CC1-B6D4-1F18C98A1611}"/>
              </a:ext>
            </a:extLst>
          </p:cNvPr>
          <p:cNvSpPr>
            <a:spLocks noGrp="1"/>
          </p:cNvSpPr>
          <p:nvPr>
            <p:ph type="body" idx="1"/>
          </p:nvPr>
        </p:nvSpPr>
        <p:spPr>
          <a:xfrm>
            <a:off x="609598" y="1690777"/>
            <a:ext cx="8507478" cy="1489745"/>
          </a:xfrm>
        </p:spPr>
        <p:txBody>
          <a:bodyPr/>
          <a:lstStyle/>
          <a:p>
            <a:pPr marL="152396" indent="0">
              <a:buNone/>
            </a:pPr>
            <a:r>
              <a:rPr lang="es-ES" dirty="0"/>
              <a:t>En </a:t>
            </a:r>
            <a:r>
              <a:rPr lang="es-ES" dirty="0" err="1"/>
              <a:t>Application</a:t>
            </a:r>
            <a:r>
              <a:rPr lang="es-ES" dirty="0"/>
              <a:t> Express, se puede crear un esquema de autenticación:</a:t>
            </a:r>
          </a:p>
          <a:p>
            <a:r>
              <a:rPr lang="es-ES" dirty="0"/>
              <a:t>Seleccionando el ya construido por defecto</a:t>
            </a:r>
          </a:p>
          <a:p>
            <a:r>
              <a:rPr lang="es-ES" dirty="0"/>
              <a:t>Creando un esquema propio</a:t>
            </a:r>
          </a:p>
          <a:p>
            <a:endParaRPr lang="en-GB" dirty="0"/>
          </a:p>
        </p:txBody>
      </p:sp>
      <p:sp>
        <p:nvSpPr>
          <p:cNvPr id="4" name="Slide Number Placeholder 3">
            <a:extLst>
              <a:ext uri="{FF2B5EF4-FFF2-40B4-BE49-F238E27FC236}">
                <a16:creationId xmlns:a16="http://schemas.microsoft.com/office/drawing/2014/main" id="{9DA839DF-1AA4-41C4-9584-28D4CE378C48}"/>
              </a:ext>
            </a:extLst>
          </p:cNvPr>
          <p:cNvSpPr>
            <a:spLocks noGrp="1"/>
          </p:cNvSpPr>
          <p:nvPr>
            <p:ph type="sldNum" idx="12"/>
          </p:nvPr>
        </p:nvSpPr>
        <p:spPr/>
        <p:txBody>
          <a:bodyPr/>
          <a:lstStyle/>
          <a:p>
            <a:fld id="{DECF3546-AB72-4471-AFC4-A477D555DA7F}" type="slidenum">
              <a:rPr lang="en-GB" smtClean="0"/>
              <a:t>108</a:t>
            </a:fld>
            <a:endParaRPr lang="en-GB" dirty="0"/>
          </a:p>
        </p:txBody>
      </p:sp>
      <p:pic>
        <p:nvPicPr>
          <p:cNvPr id="5" name="Picture 4" descr="security.png">
            <a:extLst>
              <a:ext uri="{FF2B5EF4-FFF2-40B4-BE49-F238E27FC236}">
                <a16:creationId xmlns:a16="http://schemas.microsoft.com/office/drawing/2014/main" id="{180D7A10-DB21-4853-A079-7012E2455EC7}"/>
              </a:ext>
            </a:extLst>
          </p:cNvPr>
          <p:cNvPicPr>
            <a:picLocks noChangeAspect="1"/>
          </p:cNvPicPr>
          <p:nvPr/>
        </p:nvPicPr>
        <p:blipFill>
          <a:blip r:embed="rId3" cstate="print"/>
          <a:stretch>
            <a:fillRect/>
          </a:stretch>
        </p:blipFill>
        <p:spPr>
          <a:xfrm>
            <a:off x="8673348" y="2306748"/>
            <a:ext cx="3163284" cy="3163284"/>
          </a:xfrm>
          <a:prstGeom prst="rect">
            <a:avLst/>
          </a:prstGeom>
        </p:spPr>
      </p:pic>
      <p:sp>
        <p:nvSpPr>
          <p:cNvPr id="6" name="Text Placeholder 2">
            <a:extLst>
              <a:ext uri="{FF2B5EF4-FFF2-40B4-BE49-F238E27FC236}">
                <a16:creationId xmlns:a16="http://schemas.microsoft.com/office/drawing/2014/main" id="{B39E726A-0FB9-4007-8BF5-B689747C7FF8}"/>
              </a:ext>
            </a:extLst>
          </p:cNvPr>
          <p:cNvSpPr txBox="1">
            <a:spLocks/>
          </p:cNvSpPr>
          <p:nvPr/>
        </p:nvSpPr>
        <p:spPr>
          <a:xfrm>
            <a:off x="609598" y="3276720"/>
            <a:ext cx="5344194" cy="29054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57189" algn="l" rtl="0" eaLnBrk="1" hangingPunct="1">
              <a:lnSpc>
                <a:spcPct val="110000"/>
              </a:lnSpc>
              <a:spcBef>
                <a:spcPts val="8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1219170" marR="0" lvl="1" indent="-457189" algn="l" rtl="0" eaLnBrk="1" hangingPunct="1">
              <a:lnSpc>
                <a:spcPct val="110000"/>
              </a:lnSpc>
              <a:spcBef>
                <a:spcPts val="8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828754" marR="0" lvl="2" indent="-457189" algn="l" rtl="0" eaLnBrk="1" hangingPunct="1">
              <a:lnSpc>
                <a:spcPct val="110000"/>
              </a:lnSpc>
              <a:spcBef>
                <a:spcPts val="8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2438339" marR="0" lvl="3"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3047924" marR="0" lvl="4"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3657509" marR="0" lvl="5"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4267093" marR="0" lvl="6"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4876678" marR="0" lvl="7"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5486263" marR="0" lvl="8"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152396" indent="0">
              <a:buFont typeface="Barlow Light"/>
              <a:buNone/>
            </a:pPr>
            <a:r>
              <a:rPr lang="es-ES" dirty="0"/>
              <a:t>Esquemas de autenticación </a:t>
            </a:r>
            <a:r>
              <a:rPr lang="es-ES" dirty="0" err="1"/>
              <a:t>pre-configurados</a:t>
            </a:r>
            <a:r>
              <a:rPr lang="es-ES" dirty="0"/>
              <a:t>:</a:t>
            </a:r>
          </a:p>
          <a:p>
            <a:r>
              <a:rPr lang="en-GB" dirty="0"/>
              <a:t>Open Door Credentials</a:t>
            </a:r>
          </a:p>
          <a:p>
            <a:r>
              <a:rPr lang="en-GB" dirty="0"/>
              <a:t>Application Express Accounts</a:t>
            </a:r>
          </a:p>
          <a:p>
            <a:r>
              <a:rPr lang="en-GB" dirty="0"/>
              <a:t>Database Accounts</a:t>
            </a:r>
          </a:p>
          <a:p>
            <a:r>
              <a:rPr lang="en-GB" dirty="0"/>
              <a:t>LDAP Directory</a:t>
            </a:r>
          </a:p>
          <a:p>
            <a:r>
              <a:rPr lang="en-GB" dirty="0"/>
              <a:t>No Authentication (Using DAD)</a:t>
            </a:r>
          </a:p>
        </p:txBody>
      </p:sp>
      <p:sp>
        <p:nvSpPr>
          <p:cNvPr id="7" name="Text Placeholder 2">
            <a:extLst>
              <a:ext uri="{FF2B5EF4-FFF2-40B4-BE49-F238E27FC236}">
                <a16:creationId xmlns:a16="http://schemas.microsoft.com/office/drawing/2014/main" id="{A2FE1A6A-F36B-4E94-A3D5-B1B0B2839E61}"/>
              </a:ext>
            </a:extLst>
          </p:cNvPr>
          <p:cNvSpPr txBox="1">
            <a:spLocks/>
          </p:cNvSpPr>
          <p:nvPr/>
        </p:nvSpPr>
        <p:spPr>
          <a:xfrm>
            <a:off x="4863337" y="3276719"/>
            <a:ext cx="4253739" cy="279542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57189" algn="l" rtl="0" eaLnBrk="1" hangingPunct="1">
              <a:lnSpc>
                <a:spcPct val="110000"/>
              </a:lnSpc>
              <a:spcBef>
                <a:spcPts val="8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1219170" marR="0" lvl="1" indent="-457189" algn="l" rtl="0" eaLnBrk="1" hangingPunct="1">
              <a:lnSpc>
                <a:spcPct val="110000"/>
              </a:lnSpc>
              <a:spcBef>
                <a:spcPts val="8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828754" marR="0" lvl="2" indent="-457189" algn="l" rtl="0" eaLnBrk="1" hangingPunct="1">
              <a:lnSpc>
                <a:spcPct val="110000"/>
              </a:lnSpc>
              <a:spcBef>
                <a:spcPts val="8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2438339" marR="0" lvl="3"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3047924" marR="0" lvl="4"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3657509" marR="0" lvl="5"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4267093" marR="0" lvl="6"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4876678" marR="0" lvl="7"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5486263" marR="0" lvl="8"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152396" indent="0">
              <a:buFont typeface="Barlow Light"/>
              <a:buNone/>
            </a:pPr>
            <a:endParaRPr lang="es-ES" dirty="0"/>
          </a:p>
          <a:p>
            <a:r>
              <a:rPr lang="en-GB" dirty="0"/>
              <a:t>Oracle Application Server Single Sign-On</a:t>
            </a:r>
          </a:p>
          <a:p>
            <a:r>
              <a:rPr lang="en-GB" dirty="0"/>
              <a:t>Custom</a:t>
            </a:r>
          </a:p>
          <a:p>
            <a:r>
              <a:rPr lang="en-GB" dirty="0"/>
              <a:t>HTTP Header Variable</a:t>
            </a:r>
          </a:p>
          <a:p>
            <a:r>
              <a:rPr lang="en-GB" dirty="0"/>
              <a:t>Social Sign-In</a:t>
            </a:r>
          </a:p>
        </p:txBody>
      </p:sp>
    </p:spTree>
    <p:extLst>
      <p:ext uri="{BB962C8B-B14F-4D97-AF65-F5344CB8AC3E}">
        <p14:creationId xmlns:p14="http://schemas.microsoft.com/office/powerpoint/2010/main" val="134509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fade">
                                      <p:cBhvr>
                                        <p:cTn id="37" dur="500"/>
                                        <p:tgtEl>
                                          <p:spTgt spid="6">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fade">
                                      <p:cBhvr>
                                        <p:cTn id="42" dur="500"/>
                                        <p:tgtEl>
                                          <p:spTgt spid="6">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animEffect transition="in" filter="fade">
                                      <p:cBhvr>
                                        <p:cTn id="47" dur="500"/>
                                        <p:tgtEl>
                                          <p:spTgt spid="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5" end="5"/>
                                            </p:txEl>
                                          </p:spTgt>
                                        </p:tgtEl>
                                        <p:attrNameLst>
                                          <p:attrName>style.visibility</p:attrName>
                                        </p:attrNameLst>
                                      </p:cBhvr>
                                      <p:to>
                                        <p:strVal val="visible"/>
                                      </p:to>
                                    </p:set>
                                    <p:animEffect transition="in" filter="fade">
                                      <p:cBhvr>
                                        <p:cTn id="52" dur="500"/>
                                        <p:tgtEl>
                                          <p:spTgt spid="6">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xEl>
                                              <p:pRg st="1" end="1"/>
                                            </p:txEl>
                                          </p:spTgt>
                                        </p:tgtEl>
                                        <p:attrNameLst>
                                          <p:attrName>style.visibility</p:attrName>
                                        </p:attrNameLst>
                                      </p:cBhvr>
                                      <p:to>
                                        <p:strVal val="visible"/>
                                      </p:to>
                                    </p:set>
                                    <p:animEffect transition="in" filter="fade">
                                      <p:cBhvr>
                                        <p:cTn id="57" dur="500"/>
                                        <p:tgtEl>
                                          <p:spTgt spid="7">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xEl>
                                              <p:pRg st="2" end="2"/>
                                            </p:txEl>
                                          </p:spTgt>
                                        </p:tgtEl>
                                        <p:attrNameLst>
                                          <p:attrName>style.visibility</p:attrName>
                                        </p:attrNameLst>
                                      </p:cBhvr>
                                      <p:to>
                                        <p:strVal val="visible"/>
                                      </p:to>
                                    </p:set>
                                    <p:animEffect transition="in" filter="fade">
                                      <p:cBhvr>
                                        <p:cTn id="62" dur="500"/>
                                        <p:tgtEl>
                                          <p:spTgt spid="7">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
                                            <p:txEl>
                                              <p:pRg st="3" end="3"/>
                                            </p:txEl>
                                          </p:spTgt>
                                        </p:tgtEl>
                                        <p:attrNameLst>
                                          <p:attrName>style.visibility</p:attrName>
                                        </p:attrNameLst>
                                      </p:cBhvr>
                                      <p:to>
                                        <p:strVal val="visible"/>
                                      </p:to>
                                    </p:set>
                                    <p:animEffect transition="in" filter="fade">
                                      <p:cBhvr>
                                        <p:cTn id="67" dur="500"/>
                                        <p:tgtEl>
                                          <p:spTgt spid="7">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
                                            <p:txEl>
                                              <p:pRg st="4" end="4"/>
                                            </p:txEl>
                                          </p:spTgt>
                                        </p:tgtEl>
                                        <p:attrNameLst>
                                          <p:attrName>style.visibility</p:attrName>
                                        </p:attrNameLst>
                                      </p:cBhvr>
                                      <p:to>
                                        <p:strVal val="visible"/>
                                      </p:to>
                                    </p:set>
                                    <p:animEffect transition="in" filter="fade">
                                      <p:cBhvr>
                                        <p:cTn id="7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uiExpand="1" build="p"/>
      <p:bldP spid="7"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10EBE-6683-4D6B-9BDC-12B71E9403FF}"/>
              </a:ext>
            </a:extLst>
          </p:cNvPr>
          <p:cNvSpPr>
            <a:spLocks noGrp="1"/>
          </p:cNvSpPr>
          <p:nvPr>
            <p:ph type="title"/>
          </p:nvPr>
        </p:nvSpPr>
        <p:spPr/>
        <p:txBody>
          <a:bodyPr/>
          <a:lstStyle/>
          <a:p>
            <a:r>
              <a:rPr lang="es-ES" sz="3200" dirty="0"/>
              <a:t>Incrementando la seguridad a través de la Autorización</a:t>
            </a:r>
            <a:endParaRPr lang="en-GB" sz="3200" dirty="0"/>
          </a:p>
        </p:txBody>
      </p:sp>
      <p:sp>
        <p:nvSpPr>
          <p:cNvPr id="3" name="Text Placeholder 2">
            <a:extLst>
              <a:ext uri="{FF2B5EF4-FFF2-40B4-BE49-F238E27FC236}">
                <a16:creationId xmlns:a16="http://schemas.microsoft.com/office/drawing/2014/main" id="{6223634F-1064-4624-A239-1B18F9F725B2}"/>
              </a:ext>
            </a:extLst>
          </p:cNvPr>
          <p:cNvSpPr>
            <a:spLocks noGrp="1"/>
          </p:cNvSpPr>
          <p:nvPr>
            <p:ph type="body" idx="1"/>
          </p:nvPr>
        </p:nvSpPr>
        <p:spPr/>
        <p:txBody>
          <a:bodyPr/>
          <a:lstStyle/>
          <a:p>
            <a:pPr marL="152396" indent="0">
              <a:buNone/>
            </a:pPr>
            <a:r>
              <a:rPr lang="es-ES" sz="2400" dirty="0"/>
              <a:t>La Autorización implica controlar el acceso a los recursos en base a los privilegios del usuario</a:t>
            </a:r>
          </a:p>
          <a:p>
            <a:r>
              <a:rPr lang="es-ES" sz="2400" dirty="0"/>
              <a:t>Se utilizan esquemas de autorización para implementar esta funcionalidad en una aplicación</a:t>
            </a:r>
          </a:p>
          <a:p>
            <a:r>
              <a:rPr lang="es-ES" sz="2400" dirty="0"/>
              <a:t>Se pueden aplicar esquemas de autorización para:</a:t>
            </a:r>
          </a:p>
          <a:p>
            <a:pPr lvl="1"/>
            <a:r>
              <a:rPr lang="es-ES" sz="2400" dirty="0"/>
              <a:t>Toda una aplicación</a:t>
            </a:r>
          </a:p>
          <a:p>
            <a:pPr lvl="1"/>
            <a:r>
              <a:rPr lang="es-ES" sz="2400" dirty="0"/>
              <a:t>Una página concreta</a:t>
            </a:r>
          </a:p>
          <a:p>
            <a:pPr lvl="1"/>
            <a:r>
              <a:rPr lang="es-ES" sz="2400" dirty="0"/>
              <a:t>Una región, un elemento o un botón</a:t>
            </a:r>
          </a:p>
          <a:p>
            <a:endParaRPr lang="en-GB" dirty="0"/>
          </a:p>
        </p:txBody>
      </p:sp>
      <p:sp>
        <p:nvSpPr>
          <p:cNvPr id="4" name="Slide Number Placeholder 3">
            <a:extLst>
              <a:ext uri="{FF2B5EF4-FFF2-40B4-BE49-F238E27FC236}">
                <a16:creationId xmlns:a16="http://schemas.microsoft.com/office/drawing/2014/main" id="{365CF989-1A18-4E6C-AEF7-864F9915818E}"/>
              </a:ext>
            </a:extLst>
          </p:cNvPr>
          <p:cNvSpPr>
            <a:spLocks noGrp="1"/>
          </p:cNvSpPr>
          <p:nvPr>
            <p:ph type="sldNum" idx="12"/>
          </p:nvPr>
        </p:nvSpPr>
        <p:spPr/>
        <p:txBody>
          <a:bodyPr/>
          <a:lstStyle/>
          <a:p>
            <a:fld id="{DECF3546-AB72-4471-AFC4-A477D555DA7F}" type="slidenum">
              <a:rPr lang="en-GB" smtClean="0"/>
              <a:t>109</a:t>
            </a:fld>
            <a:endParaRPr lang="en-GB" dirty="0"/>
          </a:p>
        </p:txBody>
      </p:sp>
      <p:pic>
        <p:nvPicPr>
          <p:cNvPr id="5" name="Picture 4" descr="user-privs.png">
            <a:extLst>
              <a:ext uri="{FF2B5EF4-FFF2-40B4-BE49-F238E27FC236}">
                <a16:creationId xmlns:a16="http://schemas.microsoft.com/office/drawing/2014/main" id="{B30E96BD-AC1D-428B-B3E0-46537C6665C6}"/>
              </a:ext>
            </a:extLst>
          </p:cNvPr>
          <p:cNvPicPr>
            <a:picLocks noChangeAspect="1"/>
          </p:cNvPicPr>
          <p:nvPr/>
        </p:nvPicPr>
        <p:blipFill>
          <a:blip r:embed="rId3" cstate="print"/>
          <a:stretch>
            <a:fillRect/>
          </a:stretch>
        </p:blipFill>
        <p:spPr>
          <a:xfrm>
            <a:off x="8410880" y="3069625"/>
            <a:ext cx="3121152" cy="3121152"/>
          </a:xfrm>
          <a:prstGeom prst="rect">
            <a:avLst/>
          </a:prstGeom>
        </p:spPr>
      </p:pic>
    </p:spTree>
    <p:extLst>
      <p:ext uri="{BB962C8B-B14F-4D97-AF65-F5344CB8AC3E}">
        <p14:creationId xmlns:p14="http://schemas.microsoft.com/office/powerpoint/2010/main" val="2436576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3E10-79D7-482D-8D4F-2BBF4E57A0F4}"/>
              </a:ext>
            </a:extLst>
          </p:cNvPr>
          <p:cNvSpPr>
            <a:spLocks noGrp="1"/>
          </p:cNvSpPr>
          <p:nvPr>
            <p:ph type="title"/>
          </p:nvPr>
        </p:nvSpPr>
        <p:spPr>
          <a:xfrm>
            <a:off x="609600" y="807467"/>
            <a:ext cx="7521200" cy="676949"/>
          </a:xfrm>
        </p:spPr>
        <p:txBody>
          <a:bodyPr anchor="ctr"/>
          <a:lstStyle/>
          <a:p>
            <a:r>
              <a:rPr lang="es-ES" dirty="0"/>
              <a:t>Casos de uso</a:t>
            </a:r>
            <a:endParaRPr lang="en-GB" dirty="0"/>
          </a:p>
        </p:txBody>
      </p:sp>
      <p:sp>
        <p:nvSpPr>
          <p:cNvPr id="3" name="Text Placeholder 2">
            <a:extLst>
              <a:ext uri="{FF2B5EF4-FFF2-40B4-BE49-F238E27FC236}">
                <a16:creationId xmlns:a16="http://schemas.microsoft.com/office/drawing/2014/main" id="{C5AD19C1-42A2-42E3-BECF-633CEB2D3D0B}"/>
              </a:ext>
            </a:extLst>
          </p:cNvPr>
          <p:cNvSpPr>
            <a:spLocks noGrp="1"/>
          </p:cNvSpPr>
          <p:nvPr>
            <p:ph type="body" idx="1"/>
          </p:nvPr>
        </p:nvSpPr>
        <p:spPr>
          <a:xfrm>
            <a:off x="3170952" y="2007013"/>
            <a:ext cx="4959848" cy="4197870"/>
          </a:xfrm>
        </p:spPr>
        <p:txBody>
          <a:bodyPr/>
          <a:lstStyle/>
          <a:p>
            <a:pPr marL="152396" indent="0">
              <a:buNone/>
            </a:pPr>
            <a:r>
              <a:rPr lang="es-ES" b="1" dirty="0"/>
              <a:t>Funcionalidades</a:t>
            </a:r>
          </a:p>
          <a:p>
            <a:r>
              <a:rPr lang="es-ES" sz="1800" dirty="0"/>
              <a:t>Desarrollo de apps en días/semanas, en lugar de meses/años</a:t>
            </a:r>
            <a:endParaRPr lang="en-GB" sz="1800" dirty="0"/>
          </a:p>
          <a:p>
            <a:r>
              <a:rPr lang="en-GB" sz="1800" dirty="0" err="1"/>
              <a:t>Uso</a:t>
            </a:r>
            <a:r>
              <a:rPr lang="en-GB" sz="1800" dirty="0"/>
              <a:t> de </a:t>
            </a:r>
            <a:r>
              <a:rPr lang="en-GB" sz="1800" dirty="0" err="1"/>
              <a:t>asistentes</a:t>
            </a:r>
            <a:r>
              <a:rPr lang="en-GB" sz="1800" dirty="0"/>
              <a:t> para </a:t>
            </a:r>
            <a:r>
              <a:rPr lang="en-GB" sz="1800" dirty="0" err="1"/>
              <a:t>creación</a:t>
            </a:r>
            <a:r>
              <a:rPr lang="en-GB" sz="1800" dirty="0"/>
              <a:t> de apps </a:t>
            </a:r>
            <a:r>
              <a:rPr lang="en-GB" sz="1800" dirty="0" err="1"/>
              <a:t>completamente</a:t>
            </a:r>
            <a:r>
              <a:rPr lang="en-GB" sz="1800" dirty="0"/>
              <a:t> </a:t>
            </a:r>
            <a:r>
              <a:rPr lang="en-GB" sz="1800" dirty="0" err="1"/>
              <a:t>funcionales</a:t>
            </a:r>
            <a:endParaRPr lang="en-GB" sz="1800" dirty="0"/>
          </a:p>
          <a:p>
            <a:r>
              <a:rPr lang="en-GB" sz="1800" dirty="0" err="1"/>
              <a:t>Fáciles</a:t>
            </a:r>
            <a:r>
              <a:rPr lang="en-GB" sz="1800" dirty="0"/>
              <a:t> de </a:t>
            </a:r>
            <a:r>
              <a:rPr lang="en-GB" sz="1800" dirty="0" err="1"/>
              <a:t>mantener</a:t>
            </a:r>
            <a:r>
              <a:rPr lang="en-GB" sz="1800" dirty="0"/>
              <a:t> para </a:t>
            </a:r>
            <a:r>
              <a:rPr lang="en-GB" sz="1800" dirty="0" err="1"/>
              <a:t>acomodar</a:t>
            </a:r>
            <a:r>
              <a:rPr lang="en-GB" sz="1800" dirty="0"/>
              <a:t> </a:t>
            </a:r>
            <a:r>
              <a:rPr lang="en-GB" sz="1800" dirty="0" err="1"/>
              <a:t>requerimientos</a:t>
            </a:r>
            <a:r>
              <a:rPr lang="en-GB" sz="1800" dirty="0"/>
              <a:t> </a:t>
            </a:r>
            <a:r>
              <a:rPr lang="en-GB" sz="1800" dirty="0" err="1"/>
              <a:t>cambiantes</a:t>
            </a:r>
            <a:endParaRPr lang="en-GB" sz="1800" dirty="0"/>
          </a:p>
          <a:p>
            <a:r>
              <a:rPr lang="en-GB" sz="1800" dirty="0" err="1"/>
              <a:t>Rápida</a:t>
            </a:r>
            <a:r>
              <a:rPr lang="en-GB" sz="1800" dirty="0"/>
              <a:t> </a:t>
            </a:r>
            <a:r>
              <a:rPr lang="en-GB" sz="1800" dirty="0" err="1"/>
              <a:t>iteración</a:t>
            </a:r>
            <a:r>
              <a:rPr lang="en-GB" sz="1800" dirty="0"/>
              <a:t> para </a:t>
            </a:r>
            <a:r>
              <a:rPr lang="en-GB" sz="1800" dirty="0" err="1"/>
              <a:t>disponer</a:t>
            </a:r>
            <a:r>
              <a:rPr lang="en-GB" sz="1800" dirty="0"/>
              <a:t> de apps </a:t>
            </a:r>
            <a:r>
              <a:rPr lang="en-GB" sz="1800" dirty="0" err="1"/>
              <a:t>listas</a:t>
            </a:r>
            <a:r>
              <a:rPr lang="en-GB" sz="1800" dirty="0"/>
              <a:t> para </a:t>
            </a:r>
            <a:r>
              <a:rPr lang="en-GB" sz="1800" dirty="0" err="1"/>
              <a:t>producción</a:t>
            </a:r>
            <a:endParaRPr lang="en-GB" sz="1800" dirty="0"/>
          </a:p>
          <a:p>
            <a:r>
              <a:rPr lang="en-GB" sz="1800" dirty="0" err="1"/>
              <a:t>Su</a:t>
            </a:r>
            <a:r>
              <a:rPr lang="en-GB" sz="1800" dirty="0"/>
              <a:t> </a:t>
            </a:r>
            <a:r>
              <a:rPr lang="en-GB" sz="1800" dirty="0" err="1"/>
              <a:t>capacidad</a:t>
            </a:r>
            <a:r>
              <a:rPr lang="en-GB" sz="1800" dirty="0"/>
              <a:t> de Desarrollo low-code </a:t>
            </a:r>
            <a:r>
              <a:rPr lang="en-GB" sz="1800" dirty="0" err="1"/>
              <a:t>permite</a:t>
            </a:r>
            <a:r>
              <a:rPr lang="en-GB" sz="1800" dirty="0"/>
              <a:t> a personal no </a:t>
            </a:r>
            <a:r>
              <a:rPr lang="en-GB" sz="1800" dirty="0" err="1"/>
              <a:t>técnico</a:t>
            </a:r>
            <a:r>
              <a:rPr lang="en-GB" sz="1800" dirty="0"/>
              <a:t> </a:t>
            </a:r>
            <a:r>
              <a:rPr lang="en-GB" sz="1800" dirty="0" err="1"/>
              <a:t>construir</a:t>
            </a:r>
            <a:r>
              <a:rPr lang="en-GB" sz="1800" dirty="0"/>
              <a:t> o </a:t>
            </a:r>
            <a:r>
              <a:rPr lang="en-GB" sz="1800" dirty="0" err="1"/>
              <a:t>ayudar</a:t>
            </a:r>
            <a:r>
              <a:rPr lang="en-GB" sz="1800" dirty="0"/>
              <a:t> con el </a:t>
            </a:r>
            <a:r>
              <a:rPr lang="en-GB" sz="1800" dirty="0" err="1"/>
              <a:t>desarrollo</a:t>
            </a:r>
            <a:endParaRPr lang="es-ES" sz="1800" dirty="0"/>
          </a:p>
        </p:txBody>
      </p:sp>
      <p:sp>
        <p:nvSpPr>
          <p:cNvPr id="4" name="Text Placeholder 3">
            <a:extLst>
              <a:ext uri="{FF2B5EF4-FFF2-40B4-BE49-F238E27FC236}">
                <a16:creationId xmlns:a16="http://schemas.microsoft.com/office/drawing/2014/main" id="{9C6CF20A-69D7-4C97-AEDB-288F9C367AFB}"/>
              </a:ext>
            </a:extLst>
          </p:cNvPr>
          <p:cNvSpPr>
            <a:spLocks noGrp="1"/>
          </p:cNvSpPr>
          <p:nvPr>
            <p:ph type="body" idx="2"/>
          </p:nvPr>
        </p:nvSpPr>
        <p:spPr>
          <a:xfrm>
            <a:off x="8130800" y="2007013"/>
            <a:ext cx="3571708" cy="3889168"/>
          </a:xfrm>
        </p:spPr>
        <p:txBody>
          <a:bodyPr/>
          <a:lstStyle/>
          <a:p>
            <a:pPr marL="152396" indent="0">
              <a:buNone/>
            </a:pPr>
            <a:r>
              <a:rPr lang="es-ES" b="1" dirty="0"/>
              <a:t>Soluciones</a:t>
            </a:r>
          </a:p>
          <a:p>
            <a:r>
              <a:rPr lang="es-ES" sz="2000" dirty="0"/>
              <a:t>Oportunistas</a:t>
            </a:r>
          </a:p>
          <a:p>
            <a:r>
              <a:rPr lang="es-ES" sz="2000" dirty="0"/>
              <a:t>Apps simples, tácticas o de inmediata necesidad</a:t>
            </a:r>
          </a:p>
          <a:p>
            <a:r>
              <a:rPr lang="es-ES" sz="2000" dirty="0"/>
              <a:t>Digitalizar procedimientos basados en papel </a:t>
            </a:r>
          </a:p>
          <a:p>
            <a:r>
              <a:rPr lang="es-ES" sz="2000" dirty="0"/>
              <a:t>Por lo general, desarrolladas por una o dos personas</a:t>
            </a:r>
          </a:p>
          <a:p>
            <a:endParaRPr lang="es-ES" sz="2000" dirty="0"/>
          </a:p>
        </p:txBody>
      </p:sp>
      <p:sp>
        <p:nvSpPr>
          <p:cNvPr id="6" name="Slide Number Placeholder 5">
            <a:extLst>
              <a:ext uri="{FF2B5EF4-FFF2-40B4-BE49-F238E27FC236}">
                <a16:creationId xmlns:a16="http://schemas.microsoft.com/office/drawing/2014/main" id="{B81B3F11-F27A-400C-BBED-3D4EB95078DA}"/>
              </a:ext>
            </a:extLst>
          </p:cNvPr>
          <p:cNvSpPr>
            <a:spLocks noGrp="1"/>
          </p:cNvSpPr>
          <p:nvPr>
            <p:ph type="sldNum" idx="12"/>
          </p:nvPr>
        </p:nvSpPr>
        <p:spPr/>
        <p:txBody>
          <a:bodyPr/>
          <a:lstStyle/>
          <a:p>
            <a:fld id="{DECF3546-AB72-4471-AFC4-A477D555DA7F}" type="slidenum">
              <a:rPr lang="en-GB" smtClean="0"/>
              <a:t>11</a:t>
            </a:fld>
            <a:endParaRPr lang="en-GB"/>
          </a:p>
        </p:txBody>
      </p:sp>
      <p:sp>
        <p:nvSpPr>
          <p:cNvPr id="5" name="Title 1">
            <a:extLst>
              <a:ext uri="{FF2B5EF4-FFF2-40B4-BE49-F238E27FC236}">
                <a16:creationId xmlns:a16="http://schemas.microsoft.com/office/drawing/2014/main" id="{3C945B64-66B9-4A71-88CA-5DB717FFF31E}"/>
              </a:ext>
            </a:extLst>
          </p:cNvPr>
          <p:cNvSpPr txBox="1">
            <a:spLocks/>
          </p:cNvSpPr>
          <p:nvPr/>
        </p:nvSpPr>
        <p:spPr>
          <a:xfrm>
            <a:off x="609600" y="1484416"/>
            <a:ext cx="7521200" cy="41670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s-ES" sz="2800" dirty="0">
                <a:solidFill>
                  <a:schemeClr val="bg2"/>
                </a:solidFill>
              </a:rPr>
              <a:t>Rapid </a:t>
            </a:r>
            <a:r>
              <a:rPr lang="es-ES" sz="2800" dirty="0" err="1">
                <a:solidFill>
                  <a:schemeClr val="bg2"/>
                </a:solidFill>
              </a:rPr>
              <a:t>Application</a:t>
            </a:r>
            <a:r>
              <a:rPr lang="es-ES" sz="2800" dirty="0">
                <a:solidFill>
                  <a:schemeClr val="bg2"/>
                </a:solidFill>
              </a:rPr>
              <a:t> </a:t>
            </a:r>
            <a:r>
              <a:rPr lang="es-ES" sz="2800" dirty="0" err="1">
                <a:solidFill>
                  <a:schemeClr val="bg2"/>
                </a:solidFill>
              </a:rPr>
              <a:t>Development</a:t>
            </a:r>
            <a:endParaRPr lang="en-GB" sz="2800" dirty="0">
              <a:solidFill>
                <a:schemeClr val="bg2"/>
              </a:solidFill>
            </a:endParaRPr>
          </a:p>
        </p:txBody>
      </p:sp>
      <p:pic>
        <p:nvPicPr>
          <p:cNvPr id="7" name="Picture 6" descr="apex-apps-512.png">
            <a:extLst>
              <a:ext uri="{FF2B5EF4-FFF2-40B4-BE49-F238E27FC236}">
                <a16:creationId xmlns:a16="http://schemas.microsoft.com/office/drawing/2014/main" id="{2DA1A075-259C-4D7F-8ECE-DB56F5CFB9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983" y="2598964"/>
            <a:ext cx="3013969" cy="3013969"/>
          </a:xfrm>
          <a:prstGeom prst="rect">
            <a:avLst/>
          </a:prstGeom>
        </p:spPr>
      </p:pic>
    </p:spTree>
    <p:extLst>
      <p:ext uri="{BB962C8B-B14F-4D97-AF65-F5344CB8AC3E}">
        <p14:creationId xmlns:p14="http://schemas.microsoft.com/office/powerpoint/2010/main" val="16316259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sz="4400" dirty="0"/>
              <a:t>PRÁCTICA: </a:t>
            </a:r>
          </a:p>
          <a:p>
            <a:pPr marL="33866" indent="0">
              <a:buNone/>
            </a:pPr>
            <a:r>
              <a:rPr lang="es-ES" sz="4400" i="1" dirty="0"/>
              <a:t>IMPLEMENTACIÓN DE SEGURIDAD EN NUESTRAS APLICACIONES</a:t>
            </a:r>
            <a:endParaRPr lang="en-GB" sz="4400"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110</a:t>
            </a:fld>
            <a:endParaRPr lang="en-GB"/>
          </a:p>
        </p:txBody>
      </p:sp>
    </p:spTree>
    <p:extLst>
      <p:ext uri="{BB962C8B-B14F-4D97-AF65-F5344CB8AC3E}">
        <p14:creationId xmlns:p14="http://schemas.microsoft.com/office/powerpoint/2010/main" val="3444637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457EE5-6BFA-4541-A7EC-E640C2AFEB7F}"/>
              </a:ext>
            </a:extLst>
          </p:cNvPr>
          <p:cNvSpPr>
            <a:spLocks noGrp="1"/>
          </p:cNvSpPr>
          <p:nvPr>
            <p:ph type="body" idx="1"/>
          </p:nvPr>
        </p:nvSpPr>
        <p:spPr/>
        <p:txBody>
          <a:bodyPr/>
          <a:lstStyle/>
          <a:p>
            <a:r>
              <a:rPr lang="es-ES" dirty="0"/>
              <a:t>Otros Recursos en APEX</a:t>
            </a:r>
            <a:endParaRPr lang="en-GB" dirty="0"/>
          </a:p>
        </p:txBody>
      </p:sp>
      <p:sp>
        <p:nvSpPr>
          <p:cNvPr id="3" name="Slide Number Placeholder 2">
            <a:extLst>
              <a:ext uri="{FF2B5EF4-FFF2-40B4-BE49-F238E27FC236}">
                <a16:creationId xmlns:a16="http://schemas.microsoft.com/office/drawing/2014/main" id="{02BD783B-A188-46EC-951E-DB775200C599}"/>
              </a:ext>
            </a:extLst>
          </p:cNvPr>
          <p:cNvSpPr>
            <a:spLocks noGrp="1"/>
          </p:cNvSpPr>
          <p:nvPr>
            <p:ph type="sldNum" idx="12"/>
          </p:nvPr>
        </p:nvSpPr>
        <p:spPr/>
        <p:txBody>
          <a:bodyPr/>
          <a:lstStyle/>
          <a:p>
            <a:fld id="{DECF3546-AB72-4471-AFC4-A477D555DA7F}" type="slidenum">
              <a:rPr lang="en-GB" smtClean="0"/>
              <a:t>111</a:t>
            </a:fld>
            <a:endParaRPr lang="en-GB" dirty="0"/>
          </a:p>
        </p:txBody>
      </p:sp>
      <p:sp>
        <p:nvSpPr>
          <p:cNvPr id="4" name="Subtitle 3">
            <a:extLst>
              <a:ext uri="{FF2B5EF4-FFF2-40B4-BE49-F238E27FC236}">
                <a16:creationId xmlns:a16="http://schemas.microsoft.com/office/drawing/2014/main" id="{1AFA9632-779F-4D14-83A3-1A90C5337431}"/>
              </a:ext>
            </a:extLst>
          </p:cNvPr>
          <p:cNvSpPr>
            <a:spLocks noGrp="1"/>
          </p:cNvSpPr>
          <p:nvPr>
            <p:ph type="subTitle" idx="13"/>
          </p:nvPr>
        </p:nvSpPr>
        <p:spPr/>
        <p:txBody>
          <a:bodyPr/>
          <a:lstStyle/>
          <a:p>
            <a:r>
              <a:rPr lang="es-ES" dirty="0"/>
              <a:t>Gráficos, Calendarios, Árboles, …</a:t>
            </a:r>
            <a:endParaRPr lang="en-GB" dirty="0"/>
          </a:p>
        </p:txBody>
      </p:sp>
    </p:spTree>
    <p:extLst>
      <p:ext uri="{BB962C8B-B14F-4D97-AF65-F5344CB8AC3E}">
        <p14:creationId xmlns:p14="http://schemas.microsoft.com/office/powerpoint/2010/main" val="38887784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13a.gif"/>
          <p:cNvPicPr>
            <a:picLocks noChangeAspect="1"/>
          </p:cNvPicPr>
          <p:nvPr/>
        </p:nvPicPr>
        <p:blipFill>
          <a:blip r:embed="rId3" cstate="print"/>
          <a:stretch>
            <a:fillRect/>
          </a:stretch>
        </p:blipFill>
        <p:spPr>
          <a:xfrm>
            <a:off x="3122616" y="1568982"/>
            <a:ext cx="5400000" cy="2322838"/>
          </a:xfrm>
          <a:prstGeom prst="rect">
            <a:avLst/>
          </a:prstGeom>
          <a:ln>
            <a:solidFill>
              <a:schemeClr val="tx1"/>
            </a:solidFill>
          </a:ln>
        </p:spPr>
      </p:pic>
      <p:pic>
        <p:nvPicPr>
          <p:cNvPr id="10" name="Picture 9" descr="13b.gif"/>
          <p:cNvPicPr>
            <a:picLocks noChangeAspect="1"/>
          </p:cNvPicPr>
          <p:nvPr/>
        </p:nvPicPr>
        <p:blipFill>
          <a:blip r:embed="rId4" cstate="print"/>
          <a:stretch>
            <a:fillRect/>
          </a:stretch>
        </p:blipFill>
        <p:spPr>
          <a:xfrm>
            <a:off x="3122616" y="3975433"/>
            <a:ext cx="5400000" cy="2162390"/>
          </a:xfrm>
          <a:prstGeom prst="rect">
            <a:avLst/>
          </a:prstGeom>
          <a:ln>
            <a:solidFill>
              <a:schemeClr val="tx1"/>
            </a:solidFill>
          </a:ln>
        </p:spPr>
      </p:pic>
      <p:sp>
        <p:nvSpPr>
          <p:cNvPr id="3" name="Title 2">
            <a:extLst>
              <a:ext uri="{FF2B5EF4-FFF2-40B4-BE49-F238E27FC236}">
                <a16:creationId xmlns:a16="http://schemas.microsoft.com/office/drawing/2014/main" id="{956F34F9-DDE7-4F78-A1F2-09A7B5B0EBE1}"/>
              </a:ext>
            </a:extLst>
          </p:cNvPr>
          <p:cNvSpPr>
            <a:spLocks noGrp="1"/>
          </p:cNvSpPr>
          <p:nvPr>
            <p:ph type="title"/>
          </p:nvPr>
        </p:nvSpPr>
        <p:spPr/>
        <p:txBody>
          <a:bodyPr/>
          <a:lstStyle/>
          <a:p>
            <a:r>
              <a:rPr lang="es-ES" b="1" dirty="0"/>
              <a:t>Otros recursos - Gráficos</a:t>
            </a:r>
            <a:endParaRPr lang="en-GB" dirty="0"/>
          </a:p>
        </p:txBody>
      </p:sp>
      <p:sp>
        <p:nvSpPr>
          <p:cNvPr id="2" name="Slide Number Placeholder 1">
            <a:extLst>
              <a:ext uri="{FF2B5EF4-FFF2-40B4-BE49-F238E27FC236}">
                <a16:creationId xmlns:a16="http://schemas.microsoft.com/office/drawing/2014/main" id="{AA257F18-C291-4896-B066-45611B65D290}"/>
              </a:ext>
            </a:extLst>
          </p:cNvPr>
          <p:cNvSpPr>
            <a:spLocks noGrp="1"/>
          </p:cNvSpPr>
          <p:nvPr>
            <p:ph type="sldNum" idx="12"/>
          </p:nvPr>
        </p:nvSpPr>
        <p:spPr/>
        <p:txBody>
          <a:bodyPr/>
          <a:lstStyle/>
          <a:p>
            <a:fld id="{DECF3546-AB72-4471-AFC4-A477D555DA7F}" type="slidenum">
              <a:rPr lang="en-GB" smtClean="0"/>
              <a:t>112</a:t>
            </a:fld>
            <a:endParaRPr lang="en-GB"/>
          </a:p>
        </p:txBody>
      </p:sp>
    </p:spTree>
    <p:extLst>
      <p:ext uri="{BB962C8B-B14F-4D97-AF65-F5344CB8AC3E}">
        <p14:creationId xmlns:p14="http://schemas.microsoft.com/office/powerpoint/2010/main" val="28733954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DD91006-BE0E-466E-94C9-9509E7B530F8}"/>
              </a:ext>
            </a:extLst>
          </p:cNvPr>
          <p:cNvSpPr>
            <a:spLocks noGrp="1"/>
          </p:cNvSpPr>
          <p:nvPr>
            <p:ph type="body" idx="1"/>
          </p:nvPr>
        </p:nvSpPr>
        <p:spPr>
          <a:xfrm>
            <a:off x="609598" y="1690777"/>
            <a:ext cx="10944000" cy="1348089"/>
          </a:xfrm>
        </p:spPr>
        <p:txBody>
          <a:bodyPr anchor="ctr"/>
          <a:lstStyle/>
          <a:p>
            <a:r>
              <a:rPr lang="es-ES" sz="2400" dirty="0"/>
              <a:t>Oracle </a:t>
            </a:r>
            <a:r>
              <a:rPr lang="es-ES" sz="2400" dirty="0" err="1"/>
              <a:t>Application</a:t>
            </a:r>
            <a:r>
              <a:rPr lang="es-ES" sz="2400" dirty="0"/>
              <a:t> Express incluye un componente para calendarios</a:t>
            </a:r>
          </a:p>
          <a:p>
            <a:r>
              <a:rPr lang="es-ES" sz="2400" dirty="0"/>
              <a:t>Los calendarios en APEX se basan en datos obtenidos mediante SQL</a:t>
            </a:r>
            <a:endParaRPr lang="en-GB" sz="2400" dirty="0"/>
          </a:p>
        </p:txBody>
      </p:sp>
      <p:pic>
        <p:nvPicPr>
          <p:cNvPr id="3" name="Picture 2" descr="1a.gif"/>
          <p:cNvPicPr>
            <a:picLocks noChangeAspect="1"/>
          </p:cNvPicPr>
          <p:nvPr/>
        </p:nvPicPr>
        <p:blipFill>
          <a:blip r:embed="rId3" cstate="print"/>
          <a:stretch>
            <a:fillRect/>
          </a:stretch>
        </p:blipFill>
        <p:spPr>
          <a:xfrm>
            <a:off x="3021918" y="3038800"/>
            <a:ext cx="6119359" cy="3143467"/>
          </a:xfrm>
          <a:prstGeom prst="rect">
            <a:avLst/>
          </a:prstGeom>
          <a:ln>
            <a:solidFill>
              <a:schemeClr val="tx1"/>
            </a:solidFill>
          </a:ln>
        </p:spPr>
      </p:pic>
      <p:sp>
        <p:nvSpPr>
          <p:cNvPr id="6" name="Title 5">
            <a:extLst>
              <a:ext uri="{FF2B5EF4-FFF2-40B4-BE49-F238E27FC236}">
                <a16:creationId xmlns:a16="http://schemas.microsoft.com/office/drawing/2014/main" id="{CD3AF318-FCD9-4C75-BB8C-29E7EE51C91E}"/>
              </a:ext>
            </a:extLst>
          </p:cNvPr>
          <p:cNvSpPr>
            <a:spLocks noGrp="1"/>
          </p:cNvSpPr>
          <p:nvPr>
            <p:ph type="title"/>
          </p:nvPr>
        </p:nvSpPr>
        <p:spPr/>
        <p:txBody>
          <a:bodyPr/>
          <a:lstStyle/>
          <a:p>
            <a:r>
              <a:rPr lang="en-GB" dirty="0" err="1"/>
              <a:t>Otros</a:t>
            </a:r>
            <a:r>
              <a:rPr lang="en-GB" dirty="0"/>
              <a:t> </a:t>
            </a:r>
            <a:r>
              <a:rPr lang="en-GB" dirty="0" err="1"/>
              <a:t>recursos</a:t>
            </a:r>
            <a:r>
              <a:rPr lang="en-GB" dirty="0"/>
              <a:t> - </a:t>
            </a:r>
            <a:r>
              <a:rPr lang="en-GB" dirty="0" err="1"/>
              <a:t>Calendario</a:t>
            </a:r>
            <a:endParaRPr lang="en-GB" dirty="0"/>
          </a:p>
        </p:txBody>
      </p:sp>
      <p:sp>
        <p:nvSpPr>
          <p:cNvPr id="5" name="Slide Number Placeholder 4">
            <a:extLst>
              <a:ext uri="{FF2B5EF4-FFF2-40B4-BE49-F238E27FC236}">
                <a16:creationId xmlns:a16="http://schemas.microsoft.com/office/drawing/2014/main" id="{0EC15A8F-5654-4C30-86C9-9A1CD3FB688D}"/>
              </a:ext>
            </a:extLst>
          </p:cNvPr>
          <p:cNvSpPr>
            <a:spLocks noGrp="1"/>
          </p:cNvSpPr>
          <p:nvPr>
            <p:ph type="sldNum" idx="12"/>
          </p:nvPr>
        </p:nvSpPr>
        <p:spPr/>
        <p:txBody>
          <a:bodyPr/>
          <a:lstStyle/>
          <a:p>
            <a:fld id="{DECF3546-AB72-4471-AFC4-A477D555DA7F}" type="slidenum">
              <a:rPr lang="en-GB" smtClean="0"/>
              <a:t>113</a:t>
            </a:fld>
            <a:endParaRPr lang="en-GB"/>
          </a:p>
        </p:txBody>
      </p:sp>
    </p:spTree>
    <p:extLst>
      <p:ext uri="{BB962C8B-B14F-4D97-AF65-F5344CB8AC3E}">
        <p14:creationId xmlns:p14="http://schemas.microsoft.com/office/powerpoint/2010/main" val="7807324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E5A8A54-A5B7-43BA-9A45-699995B46826}"/>
              </a:ext>
            </a:extLst>
          </p:cNvPr>
          <p:cNvSpPr>
            <a:spLocks noGrp="1"/>
          </p:cNvSpPr>
          <p:nvPr>
            <p:ph type="body" idx="1"/>
          </p:nvPr>
        </p:nvSpPr>
        <p:spPr>
          <a:xfrm>
            <a:off x="609598" y="1690777"/>
            <a:ext cx="10944000" cy="1357223"/>
          </a:xfrm>
        </p:spPr>
        <p:txBody>
          <a:bodyPr/>
          <a:lstStyle/>
          <a:p>
            <a:r>
              <a:rPr lang="es-ES" dirty="0"/>
              <a:t>Un árbol es un mecanismo de navegación hierática</a:t>
            </a:r>
          </a:p>
          <a:p>
            <a:r>
              <a:rPr lang="es-ES" dirty="0"/>
              <a:t>Los árboles se implemente usando una sola consulta hierática que identifica la fila a usar como inicio de la consulta y la relación entre padres e hijos de dicha jerarquía</a:t>
            </a:r>
          </a:p>
          <a:p>
            <a:endParaRPr lang="en-GB" dirty="0"/>
          </a:p>
        </p:txBody>
      </p:sp>
      <p:pic>
        <p:nvPicPr>
          <p:cNvPr id="3" name="Picture 2" descr="5.GIF"/>
          <p:cNvPicPr>
            <a:picLocks noChangeAspect="1"/>
          </p:cNvPicPr>
          <p:nvPr/>
        </p:nvPicPr>
        <p:blipFill>
          <a:blip r:embed="rId3" cstate="print"/>
          <a:stretch>
            <a:fillRect/>
          </a:stretch>
        </p:blipFill>
        <p:spPr>
          <a:xfrm>
            <a:off x="912813" y="3174326"/>
            <a:ext cx="5183188" cy="3025687"/>
          </a:xfrm>
          <a:prstGeom prst="rect">
            <a:avLst/>
          </a:prstGeom>
          <a:ln>
            <a:solidFill>
              <a:schemeClr val="tx1"/>
            </a:solidFill>
          </a:ln>
        </p:spPr>
      </p:pic>
      <p:pic>
        <p:nvPicPr>
          <p:cNvPr id="4" name="Picture 3" descr="5i.gif"/>
          <p:cNvPicPr>
            <a:picLocks noChangeAspect="1"/>
          </p:cNvPicPr>
          <p:nvPr/>
        </p:nvPicPr>
        <p:blipFill>
          <a:blip r:embed="rId4" cstate="print"/>
          <a:stretch>
            <a:fillRect/>
          </a:stretch>
        </p:blipFill>
        <p:spPr>
          <a:xfrm>
            <a:off x="6604216" y="3658411"/>
            <a:ext cx="4419600" cy="2541602"/>
          </a:xfrm>
          <a:prstGeom prst="rect">
            <a:avLst/>
          </a:prstGeom>
          <a:ln>
            <a:solidFill>
              <a:schemeClr val="tx1"/>
            </a:solidFill>
          </a:ln>
        </p:spPr>
      </p:pic>
      <p:sp>
        <p:nvSpPr>
          <p:cNvPr id="5" name="Rectangle 4"/>
          <p:cNvSpPr/>
          <p:nvPr/>
        </p:nvSpPr>
        <p:spPr>
          <a:xfrm>
            <a:off x="6859587" y="3199589"/>
            <a:ext cx="3743099" cy="286232"/>
          </a:xfrm>
          <a:prstGeom prst="rect">
            <a:avLst/>
          </a:prstGeom>
        </p:spPr>
        <p:txBody>
          <a:bodyPr wrap="square">
            <a:spAutoFit/>
          </a:bodyPr>
          <a:lstStyle/>
          <a:p>
            <a:pPr>
              <a:lnSpc>
                <a:spcPct val="90000"/>
              </a:lnSpc>
            </a:pPr>
            <a:r>
              <a:rPr lang="es-ES" b="1" dirty="0">
                <a:solidFill>
                  <a:schemeClr val="accent1"/>
                </a:solidFill>
                <a:latin typeface="Raleway SemiBold"/>
              </a:rPr>
              <a:t>SQL utilizado para el árbol de Empleados</a:t>
            </a:r>
          </a:p>
        </p:txBody>
      </p:sp>
      <p:cxnSp>
        <p:nvCxnSpPr>
          <p:cNvPr id="6" name="Curved Connector 14"/>
          <p:cNvCxnSpPr/>
          <p:nvPr/>
        </p:nvCxnSpPr>
        <p:spPr>
          <a:xfrm>
            <a:off x="8547316" y="3506011"/>
            <a:ext cx="533400" cy="304800"/>
          </a:xfrm>
          <a:prstGeom prst="curvedConnector3">
            <a:avLst>
              <a:gd name="adj1" fmla="val 50000"/>
            </a:avLst>
          </a:prstGeom>
          <a:ln w="19050">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A3D9453C-2523-4A2A-93B2-DDB44C5323D9}"/>
              </a:ext>
            </a:extLst>
          </p:cNvPr>
          <p:cNvSpPr>
            <a:spLocks noGrp="1"/>
          </p:cNvSpPr>
          <p:nvPr>
            <p:ph type="title"/>
          </p:nvPr>
        </p:nvSpPr>
        <p:spPr/>
        <p:txBody>
          <a:bodyPr/>
          <a:lstStyle/>
          <a:p>
            <a:r>
              <a:rPr lang="en-GB" dirty="0" err="1"/>
              <a:t>Otros</a:t>
            </a:r>
            <a:r>
              <a:rPr lang="en-GB" dirty="0"/>
              <a:t> </a:t>
            </a:r>
            <a:r>
              <a:rPr lang="en-GB" dirty="0" err="1"/>
              <a:t>recursos</a:t>
            </a:r>
            <a:r>
              <a:rPr lang="en-GB" dirty="0"/>
              <a:t> - </a:t>
            </a:r>
            <a:r>
              <a:rPr lang="en-GB" dirty="0" err="1"/>
              <a:t>Árboles</a:t>
            </a:r>
            <a:endParaRPr lang="en-GB" dirty="0"/>
          </a:p>
        </p:txBody>
      </p:sp>
      <p:sp>
        <p:nvSpPr>
          <p:cNvPr id="8" name="Slide Number Placeholder 7">
            <a:extLst>
              <a:ext uri="{FF2B5EF4-FFF2-40B4-BE49-F238E27FC236}">
                <a16:creationId xmlns:a16="http://schemas.microsoft.com/office/drawing/2014/main" id="{6859FB3F-73EA-441B-9630-E5CBAFA62790}"/>
              </a:ext>
            </a:extLst>
          </p:cNvPr>
          <p:cNvSpPr>
            <a:spLocks noGrp="1"/>
          </p:cNvSpPr>
          <p:nvPr>
            <p:ph type="sldNum" idx="12"/>
          </p:nvPr>
        </p:nvSpPr>
        <p:spPr/>
        <p:txBody>
          <a:bodyPr/>
          <a:lstStyle/>
          <a:p>
            <a:fld id="{DECF3546-AB72-4471-AFC4-A477D555DA7F}" type="slidenum">
              <a:rPr lang="en-GB" smtClean="0"/>
              <a:t>114</a:t>
            </a:fld>
            <a:endParaRPr lang="en-GB"/>
          </a:p>
        </p:txBody>
      </p:sp>
    </p:spTree>
    <p:extLst>
      <p:ext uri="{BB962C8B-B14F-4D97-AF65-F5344CB8AC3E}">
        <p14:creationId xmlns:p14="http://schemas.microsoft.com/office/powerpoint/2010/main" val="24245488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nap50.gif"/>
          <p:cNvPicPr>
            <a:picLocks noChangeAspect="1"/>
          </p:cNvPicPr>
          <p:nvPr/>
        </p:nvPicPr>
        <p:blipFill>
          <a:blip r:embed="rId3" cstate="print"/>
          <a:stretch>
            <a:fillRect/>
          </a:stretch>
        </p:blipFill>
        <p:spPr>
          <a:xfrm>
            <a:off x="1598612" y="2743200"/>
            <a:ext cx="3587496" cy="3327654"/>
          </a:xfrm>
          <a:prstGeom prst="rect">
            <a:avLst/>
          </a:prstGeom>
          <a:ln>
            <a:solidFill>
              <a:schemeClr val="tx1"/>
            </a:solidFill>
          </a:ln>
        </p:spPr>
      </p:pic>
      <p:pic>
        <p:nvPicPr>
          <p:cNvPr id="4" name="Picture 3" descr="Snap51.gif"/>
          <p:cNvPicPr>
            <a:picLocks noChangeAspect="1"/>
          </p:cNvPicPr>
          <p:nvPr/>
        </p:nvPicPr>
        <p:blipFill>
          <a:blip r:embed="rId4" cstate="print"/>
          <a:stretch>
            <a:fillRect/>
          </a:stretch>
        </p:blipFill>
        <p:spPr>
          <a:xfrm>
            <a:off x="5484812" y="2743200"/>
            <a:ext cx="3579114" cy="3336036"/>
          </a:xfrm>
          <a:prstGeom prst="rect">
            <a:avLst/>
          </a:prstGeom>
          <a:ln>
            <a:solidFill>
              <a:schemeClr val="tx1"/>
            </a:solidFill>
          </a:ln>
        </p:spPr>
      </p:pic>
      <p:sp>
        <p:nvSpPr>
          <p:cNvPr id="5" name="Rectangle 3"/>
          <p:cNvSpPr txBox="1">
            <a:spLocks noChangeArrowheads="1"/>
          </p:cNvSpPr>
          <p:nvPr/>
        </p:nvSpPr>
        <p:spPr>
          <a:xfrm>
            <a:off x="3496961" y="1873783"/>
            <a:ext cx="5886525" cy="564617"/>
          </a:xfrm>
          <a:prstGeom prst="rect">
            <a:avLst/>
          </a:prstGeom>
        </p:spPr>
        <p:txBody>
          <a:bodyPr vert="horz" lIns="0" tIns="0" rIns="0" bIns="0" rtlCol="0" anchor="ctr">
            <a:noAutofit/>
          </a:bodyPr>
          <a:lstStyle/>
          <a:p>
            <a:pPr marL="53975" lvl="0" indent="-53975" algn="ctr">
              <a:lnSpc>
                <a:spcPct val="90000"/>
              </a:lnSpc>
              <a:spcBef>
                <a:spcPts val="1200"/>
              </a:spcBef>
              <a:buClr>
                <a:schemeClr val="folHlink"/>
              </a:buClr>
              <a:defRPr/>
            </a:pPr>
            <a:r>
              <a:rPr lang="es-ES" dirty="0">
                <a:solidFill>
                  <a:srgbClr val="000000"/>
                </a:solidFill>
                <a:latin typeface="Raleway SemiBold"/>
              </a:rPr>
              <a:t> </a:t>
            </a:r>
            <a:r>
              <a:rPr lang="es-ES" sz="1600" dirty="0">
                <a:solidFill>
                  <a:srgbClr val="000000"/>
                </a:solidFill>
                <a:latin typeface="Raleway SemiBold"/>
              </a:rPr>
              <a:t>La Acción Dinámica se asegura de que la Comisión y la fecha de contratación estén habilitadas si el puesto es SALESMAN</a:t>
            </a:r>
            <a:endParaRPr kumimoji="0" lang="es-ES" i="0" u="none" strike="noStrike" kern="1200" cap="none" spc="0" normalizeH="0" baseline="0" dirty="0">
              <a:ln>
                <a:noFill/>
              </a:ln>
              <a:solidFill>
                <a:srgbClr val="000000"/>
              </a:solidFill>
              <a:effectLst/>
              <a:uLnTx/>
              <a:uFillTx/>
              <a:latin typeface="Raleway SemiBold"/>
            </a:endParaRPr>
          </a:p>
        </p:txBody>
      </p:sp>
      <p:cxnSp>
        <p:nvCxnSpPr>
          <p:cNvPr id="6" name="Curved Connector 6"/>
          <p:cNvCxnSpPr/>
          <p:nvPr/>
        </p:nvCxnSpPr>
        <p:spPr>
          <a:xfrm rot="16200000" flipH="1">
            <a:off x="6302035" y="2535577"/>
            <a:ext cx="424543" cy="230188"/>
          </a:xfrm>
          <a:prstGeom prst="curvedConnector3">
            <a:avLst>
              <a:gd name="adj1" fmla="val 50000"/>
            </a:avLst>
          </a:prstGeom>
          <a:ln w="19050">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716CB4D8-19FF-4755-A72F-0EC98A9F3866}"/>
              </a:ext>
            </a:extLst>
          </p:cNvPr>
          <p:cNvSpPr>
            <a:spLocks noGrp="1"/>
          </p:cNvSpPr>
          <p:nvPr>
            <p:ph type="title"/>
          </p:nvPr>
        </p:nvSpPr>
        <p:spPr/>
        <p:txBody>
          <a:bodyPr/>
          <a:lstStyle/>
          <a:p>
            <a:r>
              <a:rPr lang="en-GB" dirty="0" err="1"/>
              <a:t>Entendiendo</a:t>
            </a:r>
            <a:r>
              <a:rPr lang="en-GB" dirty="0"/>
              <a:t> las </a:t>
            </a:r>
            <a:r>
              <a:rPr lang="en-GB" dirty="0" err="1"/>
              <a:t>Acciones</a:t>
            </a:r>
            <a:r>
              <a:rPr lang="en-GB" dirty="0"/>
              <a:t> </a:t>
            </a:r>
            <a:r>
              <a:rPr lang="en-GB" dirty="0" err="1"/>
              <a:t>Dinámicas</a:t>
            </a:r>
            <a:endParaRPr lang="en-GB" dirty="0"/>
          </a:p>
        </p:txBody>
      </p:sp>
      <p:sp>
        <p:nvSpPr>
          <p:cNvPr id="7" name="Slide Number Placeholder 6">
            <a:extLst>
              <a:ext uri="{FF2B5EF4-FFF2-40B4-BE49-F238E27FC236}">
                <a16:creationId xmlns:a16="http://schemas.microsoft.com/office/drawing/2014/main" id="{C11A1854-115A-4789-B29F-894B041EDBA6}"/>
              </a:ext>
            </a:extLst>
          </p:cNvPr>
          <p:cNvSpPr>
            <a:spLocks noGrp="1"/>
          </p:cNvSpPr>
          <p:nvPr>
            <p:ph type="sldNum" idx="12"/>
          </p:nvPr>
        </p:nvSpPr>
        <p:spPr/>
        <p:txBody>
          <a:bodyPr/>
          <a:lstStyle/>
          <a:p>
            <a:fld id="{DECF3546-AB72-4471-AFC4-A477D555DA7F}" type="slidenum">
              <a:rPr lang="en-GB" smtClean="0"/>
              <a:t>115</a:t>
            </a:fld>
            <a:endParaRPr lang="en-GB"/>
          </a:p>
        </p:txBody>
      </p:sp>
    </p:spTree>
    <p:extLst>
      <p:ext uri="{BB962C8B-B14F-4D97-AF65-F5344CB8AC3E}">
        <p14:creationId xmlns:p14="http://schemas.microsoft.com/office/powerpoint/2010/main" val="40411284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481FB0E-C971-4AB0-9CFC-9F911484D248}"/>
              </a:ext>
            </a:extLst>
          </p:cNvPr>
          <p:cNvSpPr>
            <a:spLocks noGrp="1"/>
          </p:cNvSpPr>
          <p:nvPr>
            <p:ph type="body" idx="1"/>
          </p:nvPr>
        </p:nvSpPr>
        <p:spPr>
          <a:xfrm>
            <a:off x="609598" y="1690777"/>
            <a:ext cx="10944000" cy="1553166"/>
          </a:xfrm>
        </p:spPr>
        <p:txBody>
          <a:bodyPr/>
          <a:lstStyle/>
          <a:p>
            <a:r>
              <a:rPr lang="es-ES" dirty="0"/>
              <a:t>Se trata de una extensión ya construida de un elemento en APEX</a:t>
            </a:r>
          </a:p>
          <a:p>
            <a:r>
              <a:rPr lang="es-ES" dirty="0"/>
              <a:t>Se pueden usar </a:t>
            </a:r>
            <a:r>
              <a:rPr lang="es-ES" dirty="0" err="1"/>
              <a:t>plug-ins</a:t>
            </a:r>
            <a:r>
              <a:rPr lang="es-ES" dirty="0"/>
              <a:t> para el uso declarativo de nuevos elementos, regiones, procesos y acciones dinámicas en la app</a:t>
            </a:r>
          </a:p>
        </p:txBody>
      </p:sp>
      <p:pic>
        <p:nvPicPr>
          <p:cNvPr id="4" name="Picture 3" descr="Snap65.gif"/>
          <p:cNvPicPr>
            <a:picLocks noChangeAspect="1"/>
          </p:cNvPicPr>
          <p:nvPr/>
        </p:nvPicPr>
        <p:blipFill>
          <a:blip r:embed="rId3" cstate="print"/>
          <a:stretch>
            <a:fillRect/>
          </a:stretch>
        </p:blipFill>
        <p:spPr>
          <a:xfrm>
            <a:off x="2731008" y="3401108"/>
            <a:ext cx="3364992" cy="2670048"/>
          </a:xfrm>
          <a:prstGeom prst="rect">
            <a:avLst/>
          </a:prstGeom>
          <a:ln>
            <a:solidFill>
              <a:schemeClr val="tx1"/>
            </a:solidFill>
          </a:ln>
        </p:spPr>
      </p:pic>
      <p:sp>
        <p:nvSpPr>
          <p:cNvPr id="5" name="Rectangle 3"/>
          <p:cNvSpPr txBox="1">
            <a:spLocks noChangeArrowheads="1"/>
          </p:cNvSpPr>
          <p:nvPr/>
        </p:nvSpPr>
        <p:spPr>
          <a:xfrm>
            <a:off x="7164727" y="4007117"/>
            <a:ext cx="3377042" cy="512805"/>
          </a:xfrm>
          <a:prstGeom prst="rect">
            <a:avLst/>
          </a:prstGeom>
        </p:spPr>
        <p:txBody>
          <a:bodyPr vert="horz" lIns="0" tIns="0" rIns="0" bIns="0" rtlCol="0">
            <a:noAutofit/>
          </a:bodyPr>
          <a:lstStyle/>
          <a:p>
            <a:pPr marL="53975" lvl="0" indent="-53975" algn="ctr">
              <a:lnSpc>
                <a:spcPct val="90000"/>
              </a:lnSpc>
              <a:spcBef>
                <a:spcPts val="1200"/>
              </a:spcBef>
              <a:buClr>
                <a:schemeClr val="folHlink"/>
              </a:buClr>
              <a:defRPr/>
            </a:pPr>
            <a:r>
              <a:rPr lang="es-ES" b="1" dirty="0">
                <a:solidFill>
                  <a:srgbClr val="000000"/>
                </a:solidFill>
                <a:latin typeface="Raleway SemiBold"/>
              </a:rPr>
              <a:t>Ejemplo de la implementación Plug-In Máscara de Formato</a:t>
            </a:r>
            <a:endParaRPr kumimoji="0" lang="es-ES" b="1" i="0" u="none" strike="noStrike" kern="1200" cap="none" spc="0" normalizeH="0" baseline="0" noProof="0" dirty="0">
              <a:ln>
                <a:noFill/>
              </a:ln>
              <a:solidFill>
                <a:srgbClr val="000000"/>
              </a:solidFill>
              <a:effectLst/>
              <a:uLnTx/>
              <a:uFillTx/>
              <a:latin typeface="Raleway SemiBold"/>
            </a:endParaRPr>
          </a:p>
        </p:txBody>
      </p:sp>
      <p:cxnSp>
        <p:nvCxnSpPr>
          <p:cNvPr id="6" name="Curved Connector 11"/>
          <p:cNvCxnSpPr>
            <a:cxnSpLocks/>
            <a:stCxn id="5" idx="2"/>
          </p:cNvCxnSpPr>
          <p:nvPr/>
        </p:nvCxnSpPr>
        <p:spPr>
          <a:xfrm rot="5400000">
            <a:off x="7025073" y="3590849"/>
            <a:ext cx="899102" cy="2757249"/>
          </a:xfrm>
          <a:prstGeom prst="curvedConnector2">
            <a:avLst/>
          </a:prstGeom>
          <a:ln w="19050">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1C5B8226-2D25-4AF7-A3BE-FA3854FFAD8A}"/>
              </a:ext>
            </a:extLst>
          </p:cNvPr>
          <p:cNvSpPr>
            <a:spLocks noGrp="1"/>
          </p:cNvSpPr>
          <p:nvPr>
            <p:ph type="title"/>
          </p:nvPr>
        </p:nvSpPr>
        <p:spPr/>
        <p:txBody>
          <a:bodyPr/>
          <a:lstStyle/>
          <a:p>
            <a:r>
              <a:rPr lang="en-GB" dirty="0"/>
              <a:t>¿</a:t>
            </a:r>
            <a:r>
              <a:rPr lang="en-GB" dirty="0" err="1"/>
              <a:t>Qué</a:t>
            </a:r>
            <a:r>
              <a:rPr lang="en-GB" dirty="0"/>
              <a:t> es un Plug-in?</a:t>
            </a:r>
          </a:p>
        </p:txBody>
      </p:sp>
      <p:sp>
        <p:nvSpPr>
          <p:cNvPr id="7" name="Slide Number Placeholder 6">
            <a:extLst>
              <a:ext uri="{FF2B5EF4-FFF2-40B4-BE49-F238E27FC236}">
                <a16:creationId xmlns:a16="http://schemas.microsoft.com/office/drawing/2014/main" id="{7B8D80A3-9450-4492-B780-658A74B222B7}"/>
              </a:ext>
            </a:extLst>
          </p:cNvPr>
          <p:cNvSpPr>
            <a:spLocks noGrp="1"/>
          </p:cNvSpPr>
          <p:nvPr>
            <p:ph type="sldNum" idx="12"/>
          </p:nvPr>
        </p:nvSpPr>
        <p:spPr/>
        <p:txBody>
          <a:bodyPr/>
          <a:lstStyle/>
          <a:p>
            <a:fld id="{DECF3546-AB72-4471-AFC4-A477D555DA7F}" type="slidenum">
              <a:rPr lang="en-GB" smtClean="0"/>
              <a:t>116</a:t>
            </a:fld>
            <a:endParaRPr lang="en-GB"/>
          </a:p>
        </p:txBody>
      </p:sp>
    </p:spTree>
    <p:extLst>
      <p:ext uri="{BB962C8B-B14F-4D97-AF65-F5344CB8AC3E}">
        <p14:creationId xmlns:p14="http://schemas.microsoft.com/office/powerpoint/2010/main" val="5029612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sz="4400" dirty="0"/>
              <a:t>PRÁCTICA: </a:t>
            </a:r>
          </a:p>
          <a:p>
            <a:pPr marL="33866" indent="0">
              <a:buNone/>
            </a:pPr>
            <a:r>
              <a:rPr lang="es-ES" sz="4400" i="1" dirty="0"/>
              <a:t>IMPLEMENTACIÓN DE OTRO TIPO DE RECURSOS DE APEX</a:t>
            </a:r>
            <a:endParaRPr lang="en-GB" sz="4400"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117</a:t>
            </a:fld>
            <a:endParaRPr lang="en-GB"/>
          </a:p>
        </p:txBody>
      </p:sp>
    </p:spTree>
    <p:extLst>
      <p:ext uri="{BB962C8B-B14F-4D97-AF65-F5344CB8AC3E}">
        <p14:creationId xmlns:p14="http://schemas.microsoft.com/office/powerpoint/2010/main" val="21500482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484D10-2FDE-4909-9614-3896A5408DD6}"/>
              </a:ext>
            </a:extLst>
          </p:cNvPr>
          <p:cNvSpPr>
            <a:spLocks noGrp="1"/>
          </p:cNvSpPr>
          <p:nvPr>
            <p:ph type="body" idx="1"/>
          </p:nvPr>
        </p:nvSpPr>
        <p:spPr/>
        <p:txBody>
          <a:bodyPr/>
          <a:lstStyle/>
          <a:p>
            <a:r>
              <a:rPr lang="es-ES" dirty="0"/>
              <a:t>Integración y Despliegue</a:t>
            </a:r>
            <a:endParaRPr lang="en-GB" dirty="0"/>
          </a:p>
        </p:txBody>
      </p:sp>
      <p:sp>
        <p:nvSpPr>
          <p:cNvPr id="3" name="Slide Number Placeholder 2">
            <a:extLst>
              <a:ext uri="{FF2B5EF4-FFF2-40B4-BE49-F238E27FC236}">
                <a16:creationId xmlns:a16="http://schemas.microsoft.com/office/drawing/2014/main" id="{311C8535-D85F-484C-A6A9-91F7482C1D9B}"/>
              </a:ext>
            </a:extLst>
          </p:cNvPr>
          <p:cNvSpPr>
            <a:spLocks noGrp="1"/>
          </p:cNvSpPr>
          <p:nvPr>
            <p:ph type="sldNum" idx="12"/>
          </p:nvPr>
        </p:nvSpPr>
        <p:spPr/>
        <p:txBody>
          <a:bodyPr/>
          <a:lstStyle/>
          <a:p>
            <a:fld id="{DECF3546-AB72-4471-AFC4-A477D555DA7F}" type="slidenum">
              <a:rPr lang="en-GB" smtClean="0"/>
              <a:t>118</a:t>
            </a:fld>
            <a:endParaRPr lang="en-GB" dirty="0"/>
          </a:p>
        </p:txBody>
      </p:sp>
      <p:sp>
        <p:nvSpPr>
          <p:cNvPr id="4" name="Subtitle 3">
            <a:extLst>
              <a:ext uri="{FF2B5EF4-FFF2-40B4-BE49-F238E27FC236}">
                <a16:creationId xmlns:a16="http://schemas.microsoft.com/office/drawing/2014/main" id="{9E78CA13-53FF-41DA-A869-6813D3AEE26A}"/>
              </a:ext>
            </a:extLst>
          </p:cNvPr>
          <p:cNvSpPr>
            <a:spLocks noGrp="1"/>
          </p:cNvSpPr>
          <p:nvPr>
            <p:ph type="subTitle" idx="13"/>
          </p:nvPr>
        </p:nvSpPr>
        <p:spPr/>
        <p:txBody>
          <a:bodyPr/>
          <a:lstStyle/>
          <a:p>
            <a:r>
              <a:rPr lang="es-ES" dirty="0"/>
              <a:t>Exportar e Importar </a:t>
            </a:r>
            <a:r>
              <a:rPr lang="es-ES" dirty="0" err="1"/>
              <a:t>applicaciones</a:t>
            </a:r>
            <a:endParaRPr lang="en-GB" dirty="0"/>
          </a:p>
        </p:txBody>
      </p:sp>
    </p:spTree>
    <p:extLst>
      <p:ext uri="{BB962C8B-B14F-4D97-AF65-F5344CB8AC3E}">
        <p14:creationId xmlns:p14="http://schemas.microsoft.com/office/powerpoint/2010/main" val="39678415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89CD44DA-2EB2-4B3F-836E-7170BA1085FF" descr="4AB7686F-CF52-4AAE-B1E3-05E239C8F947@us"/>
          <p:cNvPicPr>
            <a:picLocks noChangeAspect="1" noChangeArrowheads="1"/>
          </p:cNvPicPr>
          <p:nvPr/>
        </p:nvPicPr>
        <p:blipFill>
          <a:blip r:embed="rId3" cstate="print"/>
          <a:srcRect/>
          <a:stretch>
            <a:fillRect/>
          </a:stretch>
        </p:blipFill>
        <p:spPr bwMode="auto">
          <a:xfrm>
            <a:off x="608012" y="2362200"/>
            <a:ext cx="3316224" cy="3316224"/>
          </a:xfrm>
          <a:prstGeom prst="rect">
            <a:avLst/>
          </a:prstGeom>
          <a:noFill/>
          <a:ln w="9525">
            <a:noFill/>
            <a:miter lim="800000"/>
            <a:headEnd/>
            <a:tailEnd/>
          </a:ln>
        </p:spPr>
      </p:pic>
      <p:pic>
        <p:nvPicPr>
          <p:cNvPr id="4" name="Picture 3" descr="cloud-blue.png"/>
          <p:cNvPicPr>
            <a:picLocks noChangeAspect="1"/>
          </p:cNvPicPr>
          <p:nvPr/>
        </p:nvPicPr>
        <p:blipFill>
          <a:blip r:embed="rId4" cstate="print"/>
          <a:stretch>
            <a:fillRect/>
          </a:stretch>
        </p:blipFill>
        <p:spPr>
          <a:xfrm>
            <a:off x="7085012" y="2209800"/>
            <a:ext cx="3901440" cy="3901440"/>
          </a:xfrm>
          <a:prstGeom prst="rect">
            <a:avLst/>
          </a:prstGeom>
        </p:spPr>
      </p:pic>
      <p:pic>
        <p:nvPicPr>
          <p:cNvPr id="5" name="Picture 4" descr="cloud-apps-512.png"/>
          <p:cNvPicPr>
            <a:picLocks noChangeAspect="1"/>
          </p:cNvPicPr>
          <p:nvPr/>
        </p:nvPicPr>
        <p:blipFill>
          <a:blip r:embed="rId5" cstate="print"/>
          <a:stretch>
            <a:fillRect/>
          </a:stretch>
        </p:blipFill>
        <p:spPr>
          <a:xfrm>
            <a:off x="4113212" y="2514600"/>
            <a:ext cx="2731008" cy="2731008"/>
          </a:xfrm>
          <a:prstGeom prst="rect">
            <a:avLst/>
          </a:prstGeom>
        </p:spPr>
      </p:pic>
      <p:cxnSp>
        <p:nvCxnSpPr>
          <p:cNvPr id="6" name="Straight Connector 5"/>
          <p:cNvCxnSpPr/>
          <p:nvPr/>
        </p:nvCxnSpPr>
        <p:spPr>
          <a:xfrm>
            <a:off x="3198812" y="4724400"/>
            <a:ext cx="4114800" cy="0"/>
          </a:xfrm>
          <a:prstGeom prst="line">
            <a:avLst/>
          </a:prstGeom>
          <a:ln w="635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C04F9F0-6017-4466-BB28-EF0B6B1D177D}"/>
              </a:ext>
            </a:extLst>
          </p:cNvPr>
          <p:cNvSpPr>
            <a:spLocks noGrp="1"/>
          </p:cNvSpPr>
          <p:nvPr>
            <p:ph type="title"/>
          </p:nvPr>
        </p:nvSpPr>
        <p:spPr/>
        <p:txBody>
          <a:bodyPr/>
          <a:lstStyle/>
          <a:p>
            <a:r>
              <a:rPr lang="en-US" sz="4000" b="1" dirty="0" err="1"/>
              <a:t>Migración</a:t>
            </a:r>
            <a:r>
              <a:rPr lang="en-US" sz="4000" b="1" dirty="0"/>
              <a:t> de la </a:t>
            </a:r>
            <a:r>
              <a:rPr lang="en-US" sz="4000" b="1" dirty="0" err="1"/>
              <a:t>Aplicación</a:t>
            </a:r>
            <a:r>
              <a:rPr lang="en-US" sz="4000" b="1" dirty="0"/>
              <a:t> </a:t>
            </a:r>
            <a:r>
              <a:rPr lang="en-US" sz="4000" b="1" dirty="0" err="1"/>
              <a:t>Desarrollada</a:t>
            </a:r>
            <a:r>
              <a:rPr lang="en-US" sz="4000" b="1" dirty="0"/>
              <a:t> entre </a:t>
            </a:r>
            <a:r>
              <a:rPr lang="en-US" sz="4000" b="1" dirty="0" err="1"/>
              <a:t>Entornos</a:t>
            </a:r>
            <a:r>
              <a:rPr lang="en-US" sz="4000" b="1" dirty="0"/>
              <a:t>: </a:t>
            </a:r>
            <a:r>
              <a:rPr lang="en-US" sz="4000" b="1" dirty="0" err="1"/>
              <a:t>Vistazo</a:t>
            </a:r>
            <a:r>
              <a:rPr lang="en-US" sz="4000" b="1" dirty="0"/>
              <a:t> General</a:t>
            </a:r>
            <a:endParaRPr lang="en-GB" sz="4000" dirty="0"/>
          </a:p>
        </p:txBody>
      </p:sp>
      <p:sp>
        <p:nvSpPr>
          <p:cNvPr id="7" name="Slide Number Placeholder 6">
            <a:extLst>
              <a:ext uri="{FF2B5EF4-FFF2-40B4-BE49-F238E27FC236}">
                <a16:creationId xmlns:a16="http://schemas.microsoft.com/office/drawing/2014/main" id="{9D35EF98-14C0-4F97-B0BD-D385AFDC287D}"/>
              </a:ext>
            </a:extLst>
          </p:cNvPr>
          <p:cNvSpPr>
            <a:spLocks noGrp="1"/>
          </p:cNvSpPr>
          <p:nvPr>
            <p:ph type="sldNum" idx="12"/>
          </p:nvPr>
        </p:nvSpPr>
        <p:spPr/>
        <p:txBody>
          <a:bodyPr/>
          <a:lstStyle/>
          <a:p>
            <a:fld id="{DECF3546-AB72-4471-AFC4-A477D555DA7F}" type="slidenum">
              <a:rPr lang="en-GB" smtClean="0"/>
              <a:t>119</a:t>
            </a:fld>
            <a:endParaRPr lang="en-GB"/>
          </a:p>
        </p:txBody>
      </p:sp>
    </p:spTree>
    <p:extLst>
      <p:ext uri="{BB962C8B-B14F-4D97-AF65-F5344CB8AC3E}">
        <p14:creationId xmlns:p14="http://schemas.microsoft.com/office/powerpoint/2010/main" val="3803186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3E10-79D7-482D-8D4F-2BBF4E57A0F4}"/>
              </a:ext>
            </a:extLst>
          </p:cNvPr>
          <p:cNvSpPr>
            <a:spLocks noGrp="1"/>
          </p:cNvSpPr>
          <p:nvPr>
            <p:ph type="title"/>
          </p:nvPr>
        </p:nvSpPr>
        <p:spPr>
          <a:xfrm>
            <a:off x="609600" y="807467"/>
            <a:ext cx="7521200" cy="676949"/>
          </a:xfrm>
        </p:spPr>
        <p:txBody>
          <a:bodyPr anchor="ctr"/>
          <a:lstStyle/>
          <a:p>
            <a:r>
              <a:rPr lang="es-ES" dirty="0"/>
              <a:t>Casos de uso</a:t>
            </a:r>
            <a:endParaRPr lang="en-GB" dirty="0"/>
          </a:p>
        </p:txBody>
      </p:sp>
      <p:sp>
        <p:nvSpPr>
          <p:cNvPr id="3" name="Text Placeholder 2">
            <a:extLst>
              <a:ext uri="{FF2B5EF4-FFF2-40B4-BE49-F238E27FC236}">
                <a16:creationId xmlns:a16="http://schemas.microsoft.com/office/drawing/2014/main" id="{C5AD19C1-42A2-42E3-BECF-633CEB2D3D0B}"/>
              </a:ext>
            </a:extLst>
          </p:cNvPr>
          <p:cNvSpPr>
            <a:spLocks noGrp="1"/>
          </p:cNvSpPr>
          <p:nvPr>
            <p:ph type="body" idx="1"/>
          </p:nvPr>
        </p:nvSpPr>
        <p:spPr>
          <a:xfrm>
            <a:off x="225195" y="2133221"/>
            <a:ext cx="4210420" cy="3917312"/>
          </a:xfrm>
        </p:spPr>
        <p:txBody>
          <a:bodyPr/>
          <a:lstStyle/>
          <a:p>
            <a:pPr marL="152396" indent="0">
              <a:buNone/>
            </a:pPr>
            <a:r>
              <a:rPr lang="es-ES" b="1" dirty="0"/>
              <a:t>Funcionalidades</a:t>
            </a:r>
          </a:p>
          <a:p>
            <a:r>
              <a:rPr lang="es-ES" sz="2000" dirty="0"/>
              <a:t>Rápida construcción de apps customizadas, de uso específico</a:t>
            </a:r>
          </a:p>
          <a:p>
            <a:r>
              <a:rPr lang="es-ES" sz="2000" dirty="0"/>
              <a:t>Mantenimiento y reporte de datos corporativos</a:t>
            </a:r>
          </a:p>
          <a:p>
            <a:r>
              <a:rPr lang="es-ES" sz="2000" dirty="0"/>
              <a:t>Unión de fuentes de datos diferentes</a:t>
            </a:r>
          </a:p>
          <a:p>
            <a:r>
              <a:rPr lang="es-ES" sz="2000" dirty="0"/>
              <a:t>Construcción de apps con informes propios  para la organización</a:t>
            </a:r>
          </a:p>
          <a:p>
            <a:endParaRPr lang="en-GB" dirty="0"/>
          </a:p>
        </p:txBody>
      </p:sp>
      <p:sp>
        <p:nvSpPr>
          <p:cNvPr id="4" name="Text Placeholder 3">
            <a:extLst>
              <a:ext uri="{FF2B5EF4-FFF2-40B4-BE49-F238E27FC236}">
                <a16:creationId xmlns:a16="http://schemas.microsoft.com/office/drawing/2014/main" id="{9C6CF20A-69D7-4C97-AEDB-288F9C367AFB}"/>
              </a:ext>
            </a:extLst>
          </p:cNvPr>
          <p:cNvSpPr>
            <a:spLocks noGrp="1"/>
          </p:cNvSpPr>
          <p:nvPr>
            <p:ph type="body" idx="2"/>
          </p:nvPr>
        </p:nvSpPr>
        <p:spPr>
          <a:xfrm>
            <a:off x="4554052" y="2133221"/>
            <a:ext cx="4210419" cy="3917312"/>
          </a:xfrm>
        </p:spPr>
        <p:txBody>
          <a:bodyPr/>
          <a:lstStyle/>
          <a:p>
            <a:pPr marL="152396" indent="0">
              <a:buNone/>
            </a:pPr>
            <a:r>
              <a:rPr lang="es-ES" b="1" dirty="0"/>
              <a:t>Soluciones</a:t>
            </a:r>
          </a:p>
          <a:p>
            <a:r>
              <a:rPr lang="es-ES" sz="2000" dirty="0"/>
              <a:t>Desarrollo único</a:t>
            </a:r>
          </a:p>
          <a:p>
            <a:r>
              <a:rPr lang="es-ES" sz="2000" dirty="0"/>
              <a:t>Una sola instalación ejecuta cualquier número de apps</a:t>
            </a:r>
          </a:p>
          <a:p>
            <a:r>
              <a:rPr lang="es-ES" sz="2000" dirty="0"/>
              <a:t>Escalable a cientos o miles de usuarios</a:t>
            </a:r>
          </a:p>
          <a:p>
            <a:r>
              <a:rPr lang="es-ES" sz="2000" dirty="0"/>
              <a:t>Sacar partido a ciertas funcionalidades de </a:t>
            </a:r>
            <a:r>
              <a:rPr lang="es-ES" sz="2000" i="1" dirty="0"/>
              <a:t>Oracle </a:t>
            </a:r>
            <a:r>
              <a:rPr lang="es-ES" sz="2000" i="1" dirty="0" err="1"/>
              <a:t>Autonomous</a:t>
            </a:r>
            <a:endParaRPr lang="es-ES" sz="2000" i="1" dirty="0"/>
          </a:p>
        </p:txBody>
      </p:sp>
      <p:sp>
        <p:nvSpPr>
          <p:cNvPr id="6" name="Slide Number Placeholder 5">
            <a:extLst>
              <a:ext uri="{FF2B5EF4-FFF2-40B4-BE49-F238E27FC236}">
                <a16:creationId xmlns:a16="http://schemas.microsoft.com/office/drawing/2014/main" id="{DC87AE01-1E00-4F75-8FC4-E9F4758DE833}"/>
              </a:ext>
            </a:extLst>
          </p:cNvPr>
          <p:cNvSpPr>
            <a:spLocks noGrp="1"/>
          </p:cNvSpPr>
          <p:nvPr>
            <p:ph type="sldNum" idx="12"/>
          </p:nvPr>
        </p:nvSpPr>
        <p:spPr/>
        <p:txBody>
          <a:bodyPr/>
          <a:lstStyle/>
          <a:p>
            <a:fld id="{DECF3546-AB72-4471-AFC4-A477D555DA7F}" type="slidenum">
              <a:rPr lang="en-GB" smtClean="0"/>
              <a:t>12</a:t>
            </a:fld>
            <a:endParaRPr lang="en-GB"/>
          </a:p>
        </p:txBody>
      </p:sp>
      <p:sp>
        <p:nvSpPr>
          <p:cNvPr id="5" name="Title 1">
            <a:extLst>
              <a:ext uri="{FF2B5EF4-FFF2-40B4-BE49-F238E27FC236}">
                <a16:creationId xmlns:a16="http://schemas.microsoft.com/office/drawing/2014/main" id="{3C945B64-66B9-4A71-88CA-5DB717FFF31E}"/>
              </a:ext>
            </a:extLst>
          </p:cNvPr>
          <p:cNvSpPr txBox="1">
            <a:spLocks/>
          </p:cNvSpPr>
          <p:nvPr/>
        </p:nvSpPr>
        <p:spPr>
          <a:xfrm>
            <a:off x="609600" y="1484416"/>
            <a:ext cx="8492400" cy="41670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s-ES" sz="2800" dirty="0">
                <a:solidFill>
                  <a:schemeClr val="bg2"/>
                </a:solidFill>
              </a:rPr>
              <a:t>Construcción de Apps grandes, a escala Enterprise</a:t>
            </a:r>
            <a:endParaRPr lang="en-GB" sz="2800" dirty="0">
              <a:solidFill>
                <a:schemeClr val="bg2"/>
              </a:solidFill>
            </a:endParaRPr>
          </a:p>
        </p:txBody>
      </p:sp>
      <p:grpSp>
        <p:nvGrpSpPr>
          <p:cNvPr id="12" name="Group 11">
            <a:extLst>
              <a:ext uri="{FF2B5EF4-FFF2-40B4-BE49-F238E27FC236}">
                <a16:creationId xmlns:a16="http://schemas.microsoft.com/office/drawing/2014/main" id="{5648C894-7481-4475-A952-59606BDF4C58}"/>
              </a:ext>
            </a:extLst>
          </p:cNvPr>
          <p:cNvGrpSpPr/>
          <p:nvPr/>
        </p:nvGrpSpPr>
        <p:grpSpPr>
          <a:xfrm>
            <a:off x="9312127" y="2271114"/>
            <a:ext cx="2298770" cy="2315772"/>
            <a:chOff x="-3616473" y="2925489"/>
            <a:chExt cx="2298770" cy="2315772"/>
          </a:xfrm>
        </p:grpSpPr>
        <p:pic>
          <p:nvPicPr>
            <p:cNvPr id="11" name="Picture 10">
              <a:extLst>
                <a:ext uri="{FF2B5EF4-FFF2-40B4-BE49-F238E27FC236}">
                  <a16:creationId xmlns:a16="http://schemas.microsoft.com/office/drawing/2014/main" id="{4B8294D0-28A3-47EE-8D82-680C24DF37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5684"/>
            <a:stretch/>
          </p:blipFill>
          <p:spPr>
            <a:xfrm>
              <a:off x="-3616473" y="3532908"/>
              <a:ext cx="2298770" cy="1708353"/>
            </a:xfrm>
            <a:prstGeom prst="rect">
              <a:avLst/>
            </a:prstGeom>
          </p:spPr>
        </p:pic>
        <p:sp>
          <p:nvSpPr>
            <p:cNvPr id="7" name="Speech Bubble: Rectangle 6">
              <a:extLst>
                <a:ext uri="{FF2B5EF4-FFF2-40B4-BE49-F238E27FC236}">
                  <a16:creationId xmlns:a16="http://schemas.microsoft.com/office/drawing/2014/main" id="{2A151B1C-E422-485C-B49A-100A95BC3448}"/>
                </a:ext>
              </a:extLst>
            </p:cNvPr>
            <p:cNvSpPr/>
            <p:nvPr/>
          </p:nvSpPr>
          <p:spPr>
            <a:xfrm>
              <a:off x="-2722417" y="2925489"/>
              <a:ext cx="836468" cy="318655"/>
            </a:xfrm>
            <a:prstGeom prst="wedgeRectCallout">
              <a:avLst>
                <a:gd name="adj1" fmla="val -19076"/>
                <a:gd name="adj2" fmla="val 1732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bg2"/>
                  </a:solidFill>
                </a:rPr>
                <a:t>https://</a:t>
              </a:r>
              <a:endParaRPr lang="en-GB" dirty="0">
                <a:solidFill>
                  <a:schemeClr val="bg2"/>
                </a:solidFill>
              </a:endParaRPr>
            </a:p>
          </p:txBody>
        </p:sp>
      </p:grpSp>
    </p:spTree>
    <p:extLst>
      <p:ext uri="{BB962C8B-B14F-4D97-AF65-F5344CB8AC3E}">
        <p14:creationId xmlns:p14="http://schemas.microsoft.com/office/powerpoint/2010/main" val="33513191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nap1.gif"/>
          <p:cNvPicPr>
            <a:picLocks noChangeAspect="1"/>
          </p:cNvPicPr>
          <p:nvPr/>
        </p:nvPicPr>
        <p:blipFill>
          <a:blip r:embed="rId3" cstate="print"/>
          <a:stretch>
            <a:fillRect/>
          </a:stretch>
        </p:blipFill>
        <p:spPr>
          <a:xfrm>
            <a:off x="777176" y="1958996"/>
            <a:ext cx="7174992" cy="1994916"/>
          </a:xfrm>
          <a:prstGeom prst="rect">
            <a:avLst/>
          </a:prstGeom>
          <a:ln>
            <a:solidFill>
              <a:schemeClr val="tx1"/>
            </a:solidFill>
          </a:ln>
        </p:spPr>
      </p:pic>
      <p:pic>
        <p:nvPicPr>
          <p:cNvPr id="8" name="Picture 7" descr="Snap39.gif"/>
          <p:cNvPicPr>
            <a:picLocks noChangeAspect="1"/>
          </p:cNvPicPr>
          <p:nvPr/>
        </p:nvPicPr>
        <p:blipFill>
          <a:blip r:embed="rId4" cstate="print"/>
          <a:stretch>
            <a:fillRect/>
          </a:stretch>
        </p:blipFill>
        <p:spPr>
          <a:xfrm>
            <a:off x="912812" y="4252949"/>
            <a:ext cx="6903720" cy="1929384"/>
          </a:xfrm>
          <a:prstGeom prst="rect">
            <a:avLst/>
          </a:prstGeom>
          <a:ln>
            <a:solidFill>
              <a:schemeClr val="tx1"/>
            </a:solidFill>
          </a:ln>
        </p:spPr>
      </p:pic>
      <p:pic>
        <p:nvPicPr>
          <p:cNvPr id="9" name="Picture 8" descr="Snap40.gif"/>
          <p:cNvPicPr>
            <a:picLocks noChangeAspect="1"/>
          </p:cNvPicPr>
          <p:nvPr/>
        </p:nvPicPr>
        <p:blipFill>
          <a:blip r:embed="rId5" cstate="print"/>
          <a:stretch>
            <a:fillRect/>
          </a:stretch>
        </p:blipFill>
        <p:spPr>
          <a:xfrm>
            <a:off x="8153400" y="3888399"/>
            <a:ext cx="3429000" cy="2249424"/>
          </a:xfrm>
          <a:prstGeom prst="rect">
            <a:avLst/>
          </a:prstGeom>
          <a:ln>
            <a:solidFill>
              <a:schemeClr val="tx1"/>
            </a:solidFill>
          </a:ln>
        </p:spPr>
      </p:pic>
      <p:cxnSp>
        <p:nvCxnSpPr>
          <p:cNvPr id="10" name="Straight Connector 9"/>
          <p:cNvCxnSpPr/>
          <p:nvPr/>
        </p:nvCxnSpPr>
        <p:spPr>
          <a:xfrm>
            <a:off x="6096000" y="5231157"/>
            <a:ext cx="2092773" cy="0"/>
          </a:xfrm>
          <a:prstGeom prst="line">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862AF036-DC4B-492D-B056-F4D50FE4ADB2}"/>
              </a:ext>
            </a:extLst>
          </p:cNvPr>
          <p:cNvSpPr>
            <a:spLocks noGrp="1"/>
          </p:cNvSpPr>
          <p:nvPr>
            <p:ph type="title"/>
          </p:nvPr>
        </p:nvSpPr>
        <p:spPr/>
        <p:txBody>
          <a:bodyPr/>
          <a:lstStyle/>
          <a:p>
            <a:r>
              <a:rPr lang="es-ES" dirty="0"/>
              <a:t>Exportando la App &amp; Migrando objetos de BD y datos</a:t>
            </a:r>
            <a:endParaRPr lang="en-GB" dirty="0"/>
          </a:p>
        </p:txBody>
      </p:sp>
      <p:sp>
        <p:nvSpPr>
          <p:cNvPr id="4" name="Slide Number Placeholder 3">
            <a:extLst>
              <a:ext uri="{FF2B5EF4-FFF2-40B4-BE49-F238E27FC236}">
                <a16:creationId xmlns:a16="http://schemas.microsoft.com/office/drawing/2014/main" id="{F4FAF6FE-3371-42A8-885C-D172E45D1FB8}"/>
              </a:ext>
            </a:extLst>
          </p:cNvPr>
          <p:cNvSpPr>
            <a:spLocks noGrp="1"/>
          </p:cNvSpPr>
          <p:nvPr>
            <p:ph type="sldNum" idx="12"/>
          </p:nvPr>
        </p:nvSpPr>
        <p:spPr/>
        <p:txBody>
          <a:bodyPr/>
          <a:lstStyle/>
          <a:p>
            <a:fld id="{DECF3546-AB72-4471-AFC4-A477D555DA7F}" type="slidenum">
              <a:rPr lang="en-GB" smtClean="0"/>
              <a:t>120</a:t>
            </a:fld>
            <a:endParaRPr lang="en-GB"/>
          </a:p>
        </p:txBody>
      </p:sp>
    </p:spTree>
    <p:extLst>
      <p:ext uri="{BB962C8B-B14F-4D97-AF65-F5344CB8AC3E}">
        <p14:creationId xmlns:p14="http://schemas.microsoft.com/office/powerpoint/2010/main" val="19188674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sz="4400" dirty="0"/>
              <a:t>PRÁCTICA: </a:t>
            </a:r>
          </a:p>
          <a:p>
            <a:pPr marL="33866" indent="0">
              <a:buNone/>
            </a:pPr>
            <a:r>
              <a:rPr lang="es-ES" sz="4400" i="1" dirty="0"/>
              <a:t>EXPORTAR E IMPORTAR UNA APP</a:t>
            </a:r>
            <a:endParaRPr lang="en-GB" sz="4400"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121</a:t>
            </a:fld>
            <a:endParaRPr lang="en-GB"/>
          </a:p>
        </p:txBody>
      </p:sp>
    </p:spTree>
    <p:extLst>
      <p:ext uri="{BB962C8B-B14F-4D97-AF65-F5344CB8AC3E}">
        <p14:creationId xmlns:p14="http://schemas.microsoft.com/office/powerpoint/2010/main" val="5739313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3421DE-509C-4354-9DB3-88CD90A89DB2}"/>
              </a:ext>
            </a:extLst>
          </p:cNvPr>
          <p:cNvSpPr>
            <a:spLocks noGrp="1"/>
          </p:cNvSpPr>
          <p:nvPr>
            <p:ph type="sldNum" idx="12"/>
          </p:nvPr>
        </p:nvSpPr>
        <p:spPr/>
        <p:txBody>
          <a:bodyPr/>
          <a:lstStyle/>
          <a:p>
            <a:fld id="{DECF3546-AB72-4471-AFC4-A477D555DA7F}" type="slidenum">
              <a:rPr lang="en-GB" smtClean="0"/>
              <a:t>122</a:t>
            </a:fld>
            <a:endParaRPr lang="en-GB"/>
          </a:p>
        </p:txBody>
      </p:sp>
      <p:pic>
        <p:nvPicPr>
          <p:cNvPr id="5" name="Picture 4" descr="A drawing of a cartoon character&#10;&#10;Description automatically generated">
            <a:extLst>
              <a:ext uri="{FF2B5EF4-FFF2-40B4-BE49-F238E27FC236}">
                <a16:creationId xmlns:a16="http://schemas.microsoft.com/office/drawing/2014/main" id="{7E6AE9F3-9E51-4295-928B-F629789B85A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1806" l="10000" r="90000">
                        <a14:foregroundMark x1="40556" y1="30833" x2="40556" y2="30833"/>
                        <a14:foregroundMark x1="59028" y1="9167" x2="59028" y2="9167"/>
                        <a14:foregroundMark x1="73611" y1="27639" x2="73611" y2="27639"/>
                        <a14:foregroundMark x1="51944" y1="91944" x2="51944" y2="91944"/>
                        <a14:foregroundMark x1="55139" y1="6250" x2="55139" y2="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325009" y="640352"/>
            <a:ext cx="5541981" cy="5541981"/>
          </a:xfrm>
          <a:prstGeom prst="rect">
            <a:avLst/>
          </a:prstGeom>
        </p:spPr>
      </p:pic>
    </p:spTree>
    <p:extLst>
      <p:ext uri="{BB962C8B-B14F-4D97-AF65-F5344CB8AC3E}">
        <p14:creationId xmlns:p14="http://schemas.microsoft.com/office/powerpoint/2010/main" val="20388504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149E611-C1B6-448B-B438-C8FCE070E0B3}"/>
              </a:ext>
            </a:extLst>
          </p:cNvPr>
          <p:cNvSpPr>
            <a:spLocks noGrp="1"/>
          </p:cNvSpPr>
          <p:nvPr>
            <p:ph type="title"/>
          </p:nvPr>
        </p:nvSpPr>
        <p:spPr/>
        <p:txBody>
          <a:bodyPr/>
          <a:lstStyle/>
          <a:p>
            <a:r>
              <a:rPr lang="es-ES" dirty="0"/>
              <a:t>Bibliografía y recursos</a:t>
            </a:r>
            <a:endParaRPr lang="en-GB" dirty="0"/>
          </a:p>
        </p:txBody>
      </p:sp>
      <p:sp>
        <p:nvSpPr>
          <p:cNvPr id="8" name="Text Placeholder 7">
            <a:extLst>
              <a:ext uri="{FF2B5EF4-FFF2-40B4-BE49-F238E27FC236}">
                <a16:creationId xmlns:a16="http://schemas.microsoft.com/office/drawing/2014/main" id="{E7A5D4FE-E4BC-4056-81B7-55E82015294B}"/>
              </a:ext>
            </a:extLst>
          </p:cNvPr>
          <p:cNvSpPr>
            <a:spLocks noGrp="1"/>
          </p:cNvSpPr>
          <p:nvPr>
            <p:ph type="body" idx="1"/>
          </p:nvPr>
        </p:nvSpPr>
        <p:spPr/>
        <p:txBody>
          <a:bodyPr/>
          <a:lstStyle/>
          <a:p>
            <a:pPr>
              <a:lnSpc>
                <a:spcPct val="100000"/>
              </a:lnSpc>
            </a:pPr>
            <a:r>
              <a:rPr lang="es-ES" sz="1800" dirty="0"/>
              <a:t>Oracle </a:t>
            </a:r>
            <a:r>
              <a:rPr lang="es-ES" sz="1800" dirty="0" err="1"/>
              <a:t>Application</a:t>
            </a:r>
            <a:r>
              <a:rPr lang="es-ES" sz="1800" dirty="0"/>
              <a:t> Express </a:t>
            </a:r>
            <a:r>
              <a:rPr lang="es-ES" sz="1800" dirty="0" err="1"/>
              <a:t>Curriculum</a:t>
            </a:r>
            <a:r>
              <a:rPr lang="es-ES" sz="1800" dirty="0"/>
              <a:t> (licencia CC </a:t>
            </a:r>
            <a:r>
              <a:rPr lang="es-ES" sz="1800" dirty="0" err="1"/>
              <a:t>Attribution</a:t>
            </a:r>
            <a:r>
              <a:rPr lang="es-ES" sz="1800" dirty="0"/>
              <a:t> 4.0)</a:t>
            </a:r>
          </a:p>
          <a:p>
            <a:pPr>
              <a:lnSpc>
                <a:spcPct val="100000"/>
              </a:lnSpc>
            </a:pPr>
            <a:r>
              <a:rPr lang="es-ES" sz="1800" dirty="0"/>
              <a:t>White </a:t>
            </a:r>
            <a:r>
              <a:rPr lang="es-ES" sz="1800" dirty="0" err="1"/>
              <a:t>paper</a:t>
            </a:r>
            <a:r>
              <a:rPr lang="es-ES" sz="1800" dirty="0"/>
              <a:t> de Oracle: </a:t>
            </a:r>
            <a:r>
              <a:rPr lang="en-GB" sz="1800" dirty="0"/>
              <a:t>Extending Oracle E-Business Suite. Release 12 using Oracle APEX - </a:t>
            </a:r>
            <a:r>
              <a:rPr lang="en-GB" sz="1800" dirty="0">
                <a:hlinkClick r:id="rId3"/>
              </a:rPr>
              <a:t>https://www.oracle.com/technetwork/developer-tools/apex/learnmore/apex-ebs-extension-white-paper-345780.pdf</a:t>
            </a:r>
            <a:endParaRPr lang="es-ES" sz="1800" dirty="0"/>
          </a:p>
          <a:p>
            <a:pPr>
              <a:lnSpc>
                <a:spcPct val="100000"/>
              </a:lnSpc>
            </a:pPr>
            <a:r>
              <a:rPr lang="es-ES" sz="1800" dirty="0" err="1"/>
              <a:t>apex.world</a:t>
            </a:r>
            <a:endParaRPr lang="es-ES" sz="1800" dirty="0"/>
          </a:p>
          <a:p>
            <a:pPr>
              <a:lnSpc>
                <a:spcPct val="100000"/>
              </a:lnSpc>
            </a:pPr>
            <a:r>
              <a:rPr lang="es-ES" sz="1800" dirty="0"/>
              <a:t>Oracle APEX </a:t>
            </a:r>
            <a:r>
              <a:rPr lang="es-ES" sz="1800" dirty="0" err="1"/>
              <a:t>Cookbook</a:t>
            </a:r>
            <a:r>
              <a:rPr lang="es-ES" sz="1800" dirty="0"/>
              <a:t> – Marcel van </a:t>
            </a:r>
            <a:r>
              <a:rPr lang="es-ES" sz="1800" dirty="0" err="1"/>
              <a:t>der</a:t>
            </a:r>
            <a:r>
              <a:rPr lang="es-ES" sz="1800" dirty="0"/>
              <a:t> Plas, Michel van </a:t>
            </a:r>
            <a:r>
              <a:rPr lang="es-ES" sz="1800" dirty="0" err="1"/>
              <a:t>Zoest</a:t>
            </a:r>
            <a:endParaRPr lang="es-ES" sz="1800" dirty="0"/>
          </a:p>
          <a:p>
            <a:pPr>
              <a:lnSpc>
                <a:spcPct val="100000"/>
              </a:lnSpc>
            </a:pPr>
            <a:r>
              <a:rPr lang="es-ES" sz="1800" dirty="0"/>
              <a:t>Expert Oracle </a:t>
            </a:r>
            <a:r>
              <a:rPr lang="es-ES" sz="1800" dirty="0" err="1"/>
              <a:t>Application</a:t>
            </a:r>
            <a:r>
              <a:rPr lang="es-ES" sz="1800" dirty="0"/>
              <a:t> Express – John Scott, Dietmar </a:t>
            </a:r>
            <a:r>
              <a:rPr lang="es-ES" sz="1800" dirty="0" err="1"/>
              <a:t>Aust</a:t>
            </a:r>
            <a:r>
              <a:rPr lang="es-ES" sz="1800" dirty="0"/>
              <a:t> – Martin </a:t>
            </a:r>
            <a:r>
              <a:rPr lang="es-ES" sz="1800" dirty="0" err="1"/>
              <a:t>D’Souza</a:t>
            </a:r>
            <a:r>
              <a:rPr lang="es-ES" sz="1800" dirty="0"/>
              <a:t> &amp; otros</a:t>
            </a:r>
          </a:p>
          <a:p>
            <a:pPr>
              <a:lnSpc>
                <a:spcPct val="100000"/>
              </a:lnSpc>
            </a:pPr>
            <a:r>
              <a:rPr lang="es-ES" sz="1800" dirty="0"/>
              <a:t>Otros</a:t>
            </a:r>
            <a:endParaRPr lang="en-GB" sz="1800" dirty="0"/>
          </a:p>
          <a:p>
            <a:pPr marL="152396" indent="0">
              <a:lnSpc>
                <a:spcPct val="100000"/>
              </a:lnSpc>
              <a:buNone/>
            </a:pPr>
            <a:endParaRPr lang="en-GB" sz="1800" dirty="0"/>
          </a:p>
        </p:txBody>
      </p:sp>
      <p:sp>
        <p:nvSpPr>
          <p:cNvPr id="4" name="Slide Number Placeholder 3">
            <a:extLst>
              <a:ext uri="{FF2B5EF4-FFF2-40B4-BE49-F238E27FC236}">
                <a16:creationId xmlns:a16="http://schemas.microsoft.com/office/drawing/2014/main" id="{7B8DBA4F-C265-4F8C-9B44-054CF992E358}"/>
              </a:ext>
            </a:extLst>
          </p:cNvPr>
          <p:cNvSpPr>
            <a:spLocks noGrp="1"/>
          </p:cNvSpPr>
          <p:nvPr>
            <p:ph type="sldNum" idx="12"/>
          </p:nvPr>
        </p:nvSpPr>
        <p:spPr/>
        <p:txBody>
          <a:bodyPr/>
          <a:lstStyle/>
          <a:p>
            <a:fld id="{DECF3546-AB72-4471-AFC4-A477D555DA7F}" type="slidenum">
              <a:rPr lang="en-GB" smtClean="0"/>
              <a:t>123</a:t>
            </a:fld>
            <a:endParaRPr lang="en-GB"/>
          </a:p>
        </p:txBody>
      </p:sp>
    </p:spTree>
    <p:extLst>
      <p:ext uri="{BB962C8B-B14F-4D97-AF65-F5344CB8AC3E}">
        <p14:creationId xmlns:p14="http://schemas.microsoft.com/office/powerpoint/2010/main" val="3789876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12A0BAE-0CCE-4E7F-A97C-619F644D8EE3}"/>
              </a:ext>
            </a:extLst>
          </p:cNvPr>
          <p:cNvGrpSpPr/>
          <p:nvPr/>
        </p:nvGrpSpPr>
        <p:grpSpPr>
          <a:xfrm>
            <a:off x="1595619" y="2669059"/>
            <a:ext cx="9163266" cy="1112109"/>
            <a:chOff x="1595619" y="2669059"/>
            <a:chExt cx="9163266" cy="1112109"/>
          </a:xfrm>
        </p:grpSpPr>
        <p:sp>
          <p:nvSpPr>
            <p:cNvPr id="2" name="Text Box 2"/>
            <p:cNvSpPr txBox="1">
              <a:spLocks noChangeArrowheads="1"/>
            </p:cNvSpPr>
            <p:nvPr/>
          </p:nvSpPr>
          <p:spPr bwMode="auto">
            <a:xfrm>
              <a:off x="2302057" y="2965622"/>
              <a:ext cx="8456828" cy="815546"/>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4800" b="0" i="0" u="none" strike="noStrike" cap="none" normalizeH="0" baseline="0" dirty="0">
                  <a:ln>
                    <a:noFill/>
                  </a:ln>
                  <a:solidFill>
                    <a:schemeClr val="bg1">
                      <a:lumMod val="50000"/>
                    </a:schemeClr>
                  </a:solidFill>
                  <a:effectLst/>
                  <a:latin typeface="Calibri" panose="020F0502020204030204" pitchFamily="34" charset="0"/>
                </a:rPr>
                <a:t>the power of people with passion</a:t>
              </a:r>
              <a:endParaRPr kumimoji="0" lang="en-US" altLang="en-US" sz="3600" b="0" i="0" u="none" strike="noStrike" cap="none" normalizeH="0" baseline="0" dirty="0">
                <a:ln>
                  <a:noFill/>
                </a:ln>
                <a:solidFill>
                  <a:schemeClr val="bg1">
                    <a:lumMod val="50000"/>
                  </a:schemeClr>
                </a:solidFill>
                <a:effectLst/>
                <a:latin typeface="Arial" panose="020B0604020202020204" pitchFamily="34" charset="0"/>
              </a:endParaRPr>
            </a:p>
          </p:txBody>
        </p:sp>
        <p:sp>
          <p:nvSpPr>
            <p:cNvPr id="3" name="Text Box 3"/>
            <p:cNvSpPr txBox="1">
              <a:spLocks noChangeArrowheads="1"/>
            </p:cNvSpPr>
            <p:nvPr/>
          </p:nvSpPr>
          <p:spPr bwMode="auto">
            <a:xfrm>
              <a:off x="1595619" y="2669059"/>
              <a:ext cx="706438" cy="912813"/>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n-US" sz="8000" b="0" i="0" u="none" strike="noStrike" cap="none" normalizeH="0" baseline="0" dirty="0">
                  <a:ln>
                    <a:noFill/>
                  </a:ln>
                  <a:solidFill>
                    <a:schemeClr val="accent1"/>
                  </a:solidFill>
                  <a:effectLst/>
                  <a:latin typeface="Engravers MT" panose="02090707080505020304" pitchFamily="18" charset="0"/>
                </a:rPr>
                <a:t>“</a:t>
              </a:r>
              <a:endParaRPr kumimoji="0" lang="en-US" altLang="en-US" sz="1800" b="0" i="0" u="none" strike="noStrike" cap="none" normalizeH="0" baseline="0" dirty="0">
                <a:ln>
                  <a:noFill/>
                </a:ln>
                <a:solidFill>
                  <a:schemeClr val="accent1"/>
                </a:solidFill>
                <a:effectLst/>
                <a:latin typeface="Arial" panose="020B0604020202020204" pitchFamily="34" charset="0"/>
              </a:endParaRPr>
            </a:p>
          </p:txBody>
        </p:sp>
      </p:grpSp>
      <p:sp>
        <p:nvSpPr>
          <p:cNvPr id="5" name="Slide Number Placeholder 4">
            <a:extLst>
              <a:ext uri="{FF2B5EF4-FFF2-40B4-BE49-F238E27FC236}">
                <a16:creationId xmlns:a16="http://schemas.microsoft.com/office/drawing/2014/main" id="{6A42998E-8E3F-43AE-8929-5AEDC2D8FE22}"/>
              </a:ext>
            </a:extLst>
          </p:cNvPr>
          <p:cNvSpPr>
            <a:spLocks noGrp="1"/>
          </p:cNvSpPr>
          <p:nvPr>
            <p:ph type="sldNum" idx="12"/>
          </p:nvPr>
        </p:nvSpPr>
        <p:spPr/>
        <p:txBody>
          <a:bodyPr/>
          <a:lstStyle/>
          <a:p>
            <a:fld id="{DECF3546-AB72-4471-AFC4-A477D555DA7F}" type="slidenum">
              <a:rPr lang="en-GB" smtClean="0"/>
              <a:t>124</a:t>
            </a:fld>
            <a:endParaRPr lang="en-GB"/>
          </a:p>
        </p:txBody>
      </p:sp>
    </p:spTree>
    <p:extLst>
      <p:ext uri="{BB962C8B-B14F-4D97-AF65-F5344CB8AC3E}">
        <p14:creationId xmlns:p14="http://schemas.microsoft.com/office/powerpoint/2010/main" val="329376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222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82637"/>
            <a:ext cx="11277600" cy="792163"/>
          </a:xfrm>
        </p:spPr>
        <p:txBody>
          <a:bodyPr anchor="ctr">
            <a:noAutofit/>
          </a:bodyPr>
          <a:lstStyle/>
          <a:p>
            <a:r>
              <a:rPr lang="es-ES" sz="3200" b="1" dirty="0"/>
              <a:t>Oracle </a:t>
            </a:r>
            <a:r>
              <a:rPr lang="es-ES" sz="3200" b="1" dirty="0" err="1"/>
              <a:t>Application</a:t>
            </a:r>
            <a:r>
              <a:rPr lang="es-ES" sz="3200" b="1" dirty="0"/>
              <a:t> Express: Características Diferenciadoras</a:t>
            </a:r>
            <a:endParaRPr lang="en-GB" sz="3200" b="1" dirty="0"/>
          </a:p>
        </p:txBody>
      </p:sp>
      <p:sp>
        <p:nvSpPr>
          <p:cNvPr id="3" name="Slide Number Placeholder 2">
            <a:extLst>
              <a:ext uri="{FF2B5EF4-FFF2-40B4-BE49-F238E27FC236}">
                <a16:creationId xmlns:a16="http://schemas.microsoft.com/office/drawing/2014/main" id="{89AFC28F-B008-4572-BEEA-6BD9C2FE956C}"/>
              </a:ext>
            </a:extLst>
          </p:cNvPr>
          <p:cNvSpPr>
            <a:spLocks noGrp="1"/>
          </p:cNvSpPr>
          <p:nvPr>
            <p:ph type="sldNum" idx="12"/>
          </p:nvPr>
        </p:nvSpPr>
        <p:spPr/>
        <p:txBody>
          <a:bodyPr/>
          <a:lstStyle/>
          <a:p>
            <a:fld id="{DECF3546-AB72-4471-AFC4-A477D555DA7F}" type="slidenum">
              <a:rPr lang="en-GB" smtClean="0"/>
              <a:t>13</a:t>
            </a:fld>
            <a:endParaRPr lang="en-GB"/>
          </a:p>
        </p:txBody>
      </p:sp>
      <p:sp>
        <p:nvSpPr>
          <p:cNvPr id="10" name="Rectangle 9"/>
          <p:cNvSpPr/>
          <p:nvPr/>
        </p:nvSpPr>
        <p:spPr>
          <a:xfrm>
            <a:off x="802631" y="4343400"/>
            <a:ext cx="3122612" cy="1569660"/>
          </a:xfrm>
          <a:prstGeom prst="rect">
            <a:avLst/>
          </a:prstGeom>
        </p:spPr>
        <p:txBody>
          <a:bodyPr wrap="square">
            <a:spAutoFit/>
          </a:bodyPr>
          <a:lstStyle/>
          <a:p>
            <a:pPr algn="ctr"/>
            <a:r>
              <a:rPr lang="es-ES" sz="2400" b="1" dirty="0">
                <a:solidFill>
                  <a:srgbClr val="000000"/>
                </a:solidFill>
                <a:latin typeface="LavosHandy™" pitchFamily="66" charset="0"/>
              </a:rPr>
              <a:t>El IDE de Desarrollo de Apps es su navegador</a:t>
            </a:r>
            <a:r>
              <a:rPr lang="es-ES" sz="2400" b="1" dirty="0">
                <a:solidFill>
                  <a:srgbClr val="7F7F7F"/>
                </a:solidFill>
                <a:latin typeface="LavosHandy™" pitchFamily="66" charset="0"/>
              </a:rPr>
              <a:t> </a:t>
            </a:r>
            <a:br>
              <a:rPr lang="es-ES" sz="2400" b="1" dirty="0">
                <a:solidFill>
                  <a:srgbClr val="7F7F7F"/>
                </a:solidFill>
                <a:latin typeface="LavosHandy™" pitchFamily="66" charset="0"/>
              </a:rPr>
            </a:br>
            <a:r>
              <a:rPr lang="es-ES" sz="2400" b="1" dirty="0">
                <a:solidFill>
                  <a:schemeClr val="accent1"/>
                </a:solidFill>
                <a:latin typeface="LavosHandy™" pitchFamily="66" charset="0"/>
              </a:rPr>
              <a:t>No se necesita SW de cliente</a:t>
            </a:r>
          </a:p>
        </p:txBody>
      </p:sp>
      <p:sp>
        <p:nvSpPr>
          <p:cNvPr id="13" name="Rectangle 12"/>
          <p:cNvSpPr/>
          <p:nvPr/>
        </p:nvSpPr>
        <p:spPr>
          <a:xfrm>
            <a:off x="4447898" y="4343400"/>
            <a:ext cx="3448604" cy="1938992"/>
          </a:xfrm>
          <a:prstGeom prst="rect">
            <a:avLst/>
          </a:prstGeom>
        </p:spPr>
        <p:txBody>
          <a:bodyPr wrap="square">
            <a:spAutoFit/>
          </a:bodyPr>
          <a:lstStyle/>
          <a:p>
            <a:pPr algn="ctr"/>
            <a:r>
              <a:rPr lang="es-ES" sz="2400" b="1" dirty="0">
                <a:solidFill>
                  <a:srgbClr val="000000"/>
                </a:solidFill>
                <a:latin typeface="LavosHandy™" pitchFamily="66" charset="0"/>
              </a:rPr>
              <a:t>Las definiciones de la App se almacenan en la BD como meta datos</a:t>
            </a:r>
          </a:p>
          <a:p>
            <a:pPr algn="ctr"/>
            <a:r>
              <a:rPr lang="es-ES" sz="2400" b="1" dirty="0">
                <a:solidFill>
                  <a:schemeClr val="accent1"/>
                </a:solidFill>
                <a:latin typeface="LavosHandy™" pitchFamily="66" charset="0"/>
              </a:rPr>
              <a:t>Declarativo – No se genera código</a:t>
            </a:r>
          </a:p>
        </p:txBody>
      </p:sp>
      <p:sp>
        <p:nvSpPr>
          <p:cNvPr id="14" name="Rectangle 13"/>
          <p:cNvSpPr/>
          <p:nvPr/>
        </p:nvSpPr>
        <p:spPr>
          <a:xfrm>
            <a:off x="8007904" y="4343400"/>
            <a:ext cx="3739394" cy="1938992"/>
          </a:xfrm>
          <a:prstGeom prst="rect">
            <a:avLst/>
          </a:prstGeom>
        </p:spPr>
        <p:txBody>
          <a:bodyPr wrap="square">
            <a:spAutoFit/>
          </a:bodyPr>
          <a:lstStyle/>
          <a:p>
            <a:pPr algn="ctr"/>
            <a:r>
              <a:rPr lang="es-ES" sz="2400" b="1" dirty="0">
                <a:solidFill>
                  <a:srgbClr val="000000"/>
                </a:solidFill>
                <a:latin typeface="LavosHandy™" pitchFamily="66" charset="0"/>
              </a:rPr>
              <a:t>Generación eficiente de páginas, con solo una solicitud y una respuesta</a:t>
            </a:r>
          </a:p>
          <a:p>
            <a:pPr algn="ctr"/>
            <a:r>
              <a:rPr lang="es-ES" sz="2400" b="1" dirty="0">
                <a:solidFill>
                  <a:schemeClr val="accent1"/>
                </a:solidFill>
                <a:latin typeface="LavosHandy™" pitchFamily="66" charset="0"/>
              </a:rPr>
              <a:t>El procesado de Datos se realiza en la BD</a:t>
            </a:r>
          </a:p>
        </p:txBody>
      </p:sp>
      <p:pic>
        <p:nvPicPr>
          <p:cNvPr id="15" name="Picture 14" descr="apex-engine-https-docs-51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3435" y="1422400"/>
            <a:ext cx="3117151" cy="3117151"/>
          </a:xfrm>
          <a:prstGeom prst="rect">
            <a:avLst/>
          </a:prstGeom>
        </p:spPr>
      </p:pic>
      <p:pic>
        <p:nvPicPr>
          <p:cNvPr id="16" name="Picture 15" descr="apex-engine-51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9300" y="1422400"/>
            <a:ext cx="3073400" cy="3073400"/>
          </a:xfrm>
          <a:prstGeom prst="rect">
            <a:avLst/>
          </a:prstGeom>
        </p:spPr>
      </p:pic>
      <p:pic>
        <p:nvPicPr>
          <p:cNvPr id="17" name="Picture 16" descr="apex-https-51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953" y="1398588"/>
            <a:ext cx="3122612" cy="3122612"/>
          </a:xfrm>
          <a:prstGeom prst="rect">
            <a:avLst/>
          </a:prstGeom>
        </p:spPr>
      </p:pic>
    </p:spTree>
    <p:extLst>
      <p:ext uri="{BB962C8B-B14F-4D97-AF65-F5344CB8AC3E}">
        <p14:creationId xmlns:p14="http://schemas.microsoft.com/office/powerpoint/2010/main" val="3283814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F204-031D-46F7-95D2-45058415CEDC}"/>
              </a:ext>
            </a:extLst>
          </p:cNvPr>
          <p:cNvSpPr>
            <a:spLocks noGrp="1"/>
          </p:cNvSpPr>
          <p:nvPr>
            <p:ph type="title"/>
          </p:nvPr>
        </p:nvSpPr>
        <p:spPr>
          <a:xfrm>
            <a:off x="609600" y="457844"/>
            <a:ext cx="10914529" cy="1443600"/>
          </a:xfrm>
        </p:spPr>
        <p:txBody>
          <a:bodyPr anchor="ctr"/>
          <a:lstStyle/>
          <a:p>
            <a:r>
              <a:rPr lang="es-ES" sz="4200" dirty="0"/>
              <a:t>Funcionalidad libre de coste en la BD Oracle: Oracle APEX</a:t>
            </a:r>
            <a:endParaRPr lang="en-GB" sz="4200" dirty="0"/>
          </a:p>
        </p:txBody>
      </p:sp>
      <p:sp>
        <p:nvSpPr>
          <p:cNvPr id="3" name="Text Placeholder 2">
            <a:extLst>
              <a:ext uri="{FF2B5EF4-FFF2-40B4-BE49-F238E27FC236}">
                <a16:creationId xmlns:a16="http://schemas.microsoft.com/office/drawing/2014/main" id="{4EB53031-5BC3-43A6-9D8E-7171D5AA05D1}"/>
              </a:ext>
            </a:extLst>
          </p:cNvPr>
          <p:cNvSpPr>
            <a:spLocks noGrp="1"/>
          </p:cNvSpPr>
          <p:nvPr>
            <p:ph type="body" idx="1"/>
          </p:nvPr>
        </p:nvSpPr>
        <p:spPr>
          <a:xfrm>
            <a:off x="318246" y="1793868"/>
            <a:ext cx="8086166" cy="4280756"/>
          </a:xfrm>
        </p:spPr>
        <p:txBody>
          <a:bodyPr/>
          <a:lstStyle/>
          <a:p>
            <a:pPr marL="444500" indent="-236538"/>
            <a:r>
              <a:rPr lang="es-ES" dirty="0"/>
              <a:t>Funcionalidad totalmente soportada y libre de coste</a:t>
            </a:r>
          </a:p>
          <a:p>
            <a:pPr marL="712788" lvl="2" indent="-236538">
              <a:lnSpc>
                <a:spcPct val="100000"/>
              </a:lnSpc>
            </a:pPr>
            <a:r>
              <a:rPr lang="es-ES" dirty="0"/>
              <a:t>Cualquier número de apps, desarrolladores y usuarios finales</a:t>
            </a:r>
          </a:p>
          <a:p>
            <a:pPr marL="712788" lvl="2" indent="-236538">
              <a:lnSpc>
                <a:spcPct val="100000"/>
              </a:lnSpc>
            </a:pPr>
            <a:r>
              <a:rPr lang="es-ES" dirty="0"/>
              <a:t>Equipo de soporte Oracle especializado</a:t>
            </a:r>
          </a:p>
          <a:p>
            <a:pPr marL="712788" lvl="2" indent="-236538">
              <a:lnSpc>
                <a:spcPct val="100000"/>
              </a:lnSpc>
            </a:pPr>
            <a:r>
              <a:rPr lang="es-ES" dirty="0"/>
              <a:t>11gR2, 12c, 18c, 19c</a:t>
            </a:r>
          </a:p>
          <a:p>
            <a:pPr marL="712788" lvl="2" indent="-236538">
              <a:lnSpc>
                <a:spcPct val="100000"/>
              </a:lnSpc>
            </a:pPr>
            <a:r>
              <a:rPr lang="es-ES" dirty="0"/>
              <a:t>Todas las ediciones de BD: EE, SE, SE1, XE</a:t>
            </a:r>
          </a:p>
          <a:p>
            <a:pPr marL="444500" indent="-236538"/>
            <a:r>
              <a:rPr lang="es-ES" dirty="0"/>
              <a:t>Incluida con los servicios Oracle Cloud</a:t>
            </a:r>
          </a:p>
          <a:p>
            <a:pPr marL="444500" indent="-236538"/>
            <a:r>
              <a:rPr lang="es-ES" dirty="0"/>
              <a:t>Evaluación sin coste en </a:t>
            </a:r>
            <a:r>
              <a:rPr lang="es-ES" dirty="0">
                <a:hlinkClick r:id="rId3"/>
              </a:rPr>
              <a:t>https</a:t>
            </a:r>
            <a:r>
              <a:rPr lang="es-ES" dirty="0">
                <a:sym typeface="Wingdings" panose="05000000000000000000" pitchFamily="2" charset="2"/>
                <a:hlinkClick r:id="rId3"/>
              </a:rPr>
              <a:t>://apex.oracle.com</a:t>
            </a:r>
            <a:endParaRPr lang="es-ES" dirty="0">
              <a:sym typeface="Wingdings" panose="05000000000000000000" pitchFamily="2" charset="2"/>
            </a:endParaRPr>
          </a:p>
          <a:p>
            <a:pPr marL="444500" indent="-236538"/>
            <a:r>
              <a:rPr lang="es-ES" dirty="0">
                <a:sym typeface="Wingdings" panose="05000000000000000000" pitchFamily="2" charset="2"/>
              </a:rPr>
              <a:t>Fácil de instalar</a:t>
            </a:r>
          </a:p>
          <a:p>
            <a:pPr marL="712788" lvl="2" indent="-236538">
              <a:lnSpc>
                <a:spcPct val="100000"/>
              </a:lnSpc>
            </a:pPr>
            <a:r>
              <a:rPr lang="es-ES" dirty="0">
                <a:sym typeface="Wingdings" panose="05000000000000000000" pitchFamily="2" charset="2"/>
              </a:rPr>
              <a:t>Incluido por defecto con cualquier edición de BD Oracle</a:t>
            </a:r>
          </a:p>
          <a:p>
            <a:pPr marL="712788" lvl="2" indent="-236538">
              <a:lnSpc>
                <a:spcPct val="100000"/>
              </a:lnSpc>
            </a:pPr>
            <a:r>
              <a:rPr lang="es-ES" dirty="0">
                <a:sym typeface="Wingdings" panose="05000000000000000000" pitchFamily="2" charset="2"/>
              </a:rPr>
              <a:t>Descarga de la última versión desde </a:t>
            </a:r>
            <a:r>
              <a:rPr lang="es-ES" dirty="0">
                <a:sym typeface="Wingdings" panose="05000000000000000000" pitchFamily="2" charset="2"/>
                <a:hlinkClick r:id="rId4"/>
              </a:rPr>
              <a:t>https://apex.oracle.com/otn</a:t>
            </a:r>
            <a:r>
              <a:rPr lang="es-ES" dirty="0">
                <a:sym typeface="Wingdings" panose="05000000000000000000" pitchFamily="2" charset="2"/>
              </a:rPr>
              <a:t> </a:t>
            </a:r>
            <a:endParaRPr lang="en-GB" dirty="0"/>
          </a:p>
        </p:txBody>
      </p:sp>
      <p:sp>
        <p:nvSpPr>
          <p:cNvPr id="5" name="Slide Number Placeholder 4">
            <a:extLst>
              <a:ext uri="{FF2B5EF4-FFF2-40B4-BE49-F238E27FC236}">
                <a16:creationId xmlns:a16="http://schemas.microsoft.com/office/drawing/2014/main" id="{5CF0DF25-3D63-45A9-B3A8-38AFCB23D971}"/>
              </a:ext>
            </a:extLst>
          </p:cNvPr>
          <p:cNvSpPr>
            <a:spLocks noGrp="1"/>
          </p:cNvSpPr>
          <p:nvPr>
            <p:ph type="sldNum" idx="12"/>
          </p:nvPr>
        </p:nvSpPr>
        <p:spPr/>
        <p:txBody>
          <a:bodyPr/>
          <a:lstStyle/>
          <a:p>
            <a:fld id="{DECF3546-AB72-4471-AFC4-A477D555DA7F}" type="slidenum">
              <a:rPr lang="en-GB" smtClean="0"/>
              <a:t>14</a:t>
            </a:fld>
            <a:endParaRPr lang="en-GB" dirty="0"/>
          </a:p>
        </p:txBody>
      </p:sp>
      <p:pic>
        <p:nvPicPr>
          <p:cNvPr id="4" name="Picture 3">
            <a:extLst>
              <a:ext uri="{FF2B5EF4-FFF2-40B4-BE49-F238E27FC236}">
                <a16:creationId xmlns:a16="http://schemas.microsoft.com/office/drawing/2014/main" id="{3FE7D648-57E9-4AB1-97B1-A1657D7FD47C}"/>
              </a:ext>
            </a:extLst>
          </p:cNvPr>
          <p:cNvPicPr>
            <a:picLocks noChangeAspect="1"/>
          </p:cNvPicPr>
          <p:nvPr/>
        </p:nvPicPr>
        <p:blipFill>
          <a:blip r:embed="rId5" cstate="print"/>
          <a:stretch>
            <a:fillRect/>
          </a:stretch>
        </p:blipFill>
        <p:spPr>
          <a:xfrm>
            <a:off x="7565997" y="1765673"/>
            <a:ext cx="4307755" cy="3326653"/>
          </a:xfrm>
          <a:prstGeom prst="rect">
            <a:avLst/>
          </a:prstGeom>
        </p:spPr>
      </p:pic>
    </p:spTree>
    <p:extLst>
      <p:ext uri="{BB962C8B-B14F-4D97-AF65-F5344CB8AC3E}">
        <p14:creationId xmlns:p14="http://schemas.microsoft.com/office/powerpoint/2010/main" val="4111985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91DEC-B15B-4B99-A8A2-140EC56F5D86}"/>
              </a:ext>
            </a:extLst>
          </p:cNvPr>
          <p:cNvSpPr>
            <a:spLocks noGrp="1"/>
          </p:cNvSpPr>
          <p:nvPr>
            <p:ph type="title"/>
          </p:nvPr>
        </p:nvSpPr>
        <p:spPr/>
        <p:txBody>
          <a:bodyPr/>
          <a:lstStyle/>
          <a:p>
            <a:r>
              <a:rPr lang="es-ES" sz="3600" dirty="0"/>
              <a:t>Desarrollo, Personalización y Despliegue Rápido</a:t>
            </a:r>
            <a:endParaRPr lang="en-GB" sz="3600" dirty="0"/>
          </a:p>
        </p:txBody>
      </p:sp>
      <p:sp>
        <p:nvSpPr>
          <p:cNvPr id="3" name="Text Placeholder 2">
            <a:extLst>
              <a:ext uri="{FF2B5EF4-FFF2-40B4-BE49-F238E27FC236}">
                <a16:creationId xmlns:a16="http://schemas.microsoft.com/office/drawing/2014/main" id="{310B2140-2F0E-4CA9-972F-61E2FE9B24F3}"/>
              </a:ext>
            </a:extLst>
          </p:cNvPr>
          <p:cNvSpPr>
            <a:spLocks noGrp="1"/>
          </p:cNvSpPr>
          <p:nvPr>
            <p:ph type="body" idx="1"/>
          </p:nvPr>
        </p:nvSpPr>
        <p:spPr>
          <a:xfrm>
            <a:off x="609599" y="2394191"/>
            <a:ext cx="10922432" cy="1034809"/>
          </a:xfrm>
        </p:spPr>
        <p:txBody>
          <a:bodyPr/>
          <a:lstStyle/>
          <a:p>
            <a:pPr marL="152396" indent="0" algn="ctr">
              <a:buNone/>
            </a:pPr>
            <a:r>
              <a:rPr lang="es-ES" sz="2400" dirty="0"/>
              <a:t>Oracle APEX cuenta con elementos </a:t>
            </a:r>
            <a:r>
              <a:rPr lang="es-ES" sz="2400" dirty="0" err="1"/>
              <a:t>pre-desarrollados</a:t>
            </a:r>
            <a:r>
              <a:rPr lang="es-ES" sz="2400" dirty="0"/>
              <a:t> para seguridad, autenticación, interacción con base de datos, validaciones, control de sesión, etc. </a:t>
            </a:r>
            <a:endParaRPr lang="en-GB" sz="2400" dirty="0"/>
          </a:p>
        </p:txBody>
      </p:sp>
      <p:sp>
        <p:nvSpPr>
          <p:cNvPr id="15" name="Slide Number Placeholder 14">
            <a:extLst>
              <a:ext uri="{FF2B5EF4-FFF2-40B4-BE49-F238E27FC236}">
                <a16:creationId xmlns:a16="http://schemas.microsoft.com/office/drawing/2014/main" id="{D184B6A3-0074-4F19-9918-C9DDD8106B57}"/>
              </a:ext>
            </a:extLst>
          </p:cNvPr>
          <p:cNvSpPr>
            <a:spLocks noGrp="1"/>
          </p:cNvSpPr>
          <p:nvPr>
            <p:ph type="sldNum" idx="12"/>
          </p:nvPr>
        </p:nvSpPr>
        <p:spPr/>
        <p:txBody>
          <a:bodyPr/>
          <a:lstStyle/>
          <a:p>
            <a:fld id="{DECF3546-AB72-4471-AFC4-A477D555DA7F}" type="slidenum">
              <a:rPr lang="en-GB" smtClean="0"/>
              <a:t>15</a:t>
            </a:fld>
            <a:endParaRPr lang="en-GB"/>
          </a:p>
        </p:txBody>
      </p:sp>
      <p:sp>
        <p:nvSpPr>
          <p:cNvPr id="4" name="Text Placeholder 3">
            <a:extLst>
              <a:ext uri="{FF2B5EF4-FFF2-40B4-BE49-F238E27FC236}">
                <a16:creationId xmlns:a16="http://schemas.microsoft.com/office/drawing/2014/main" id="{219AFF45-F8EA-434C-964C-63372433F7A7}"/>
              </a:ext>
            </a:extLst>
          </p:cNvPr>
          <p:cNvSpPr>
            <a:spLocks noGrp="1"/>
          </p:cNvSpPr>
          <p:nvPr>
            <p:ph type="body" sz="quarter" idx="13"/>
          </p:nvPr>
        </p:nvSpPr>
        <p:spPr>
          <a:xfrm>
            <a:off x="609599" y="1561117"/>
            <a:ext cx="10922432" cy="624800"/>
          </a:xfrm>
        </p:spPr>
        <p:txBody>
          <a:bodyPr/>
          <a:lstStyle/>
          <a:p>
            <a:pPr marL="114300" indent="0">
              <a:buNone/>
            </a:pPr>
            <a:r>
              <a:rPr lang="es-ES" sz="2800" dirty="0">
                <a:solidFill>
                  <a:schemeClr val="bg2"/>
                </a:solidFill>
              </a:rPr>
              <a:t>Pasar de un prototipo a producción en minutos</a:t>
            </a:r>
            <a:endParaRPr lang="en-GB" sz="2800" dirty="0">
              <a:solidFill>
                <a:schemeClr val="bg2"/>
              </a:solidFill>
            </a:endParaRPr>
          </a:p>
        </p:txBody>
      </p:sp>
      <p:grpSp>
        <p:nvGrpSpPr>
          <p:cNvPr id="5" name="Group 4">
            <a:extLst>
              <a:ext uri="{FF2B5EF4-FFF2-40B4-BE49-F238E27FC236}">
                <a16:creationId xmlns:a16="http://schemas.microsoft.com/office/drawing/2014/main" id="{FBAB3791-5631-4F87-8CDE-552520DEC558}"/>
              </a:ext>
            </a:extLst>
          </p:cNvPr>
          <p:cNvGrpSpPr/>
          <p:nvPr/>
        </p:nvGrpSpPr>
        <p:grpSpPr>
          <a:xfrm>
            <a:off x="1676400" y="3637274"/>
            <a:ext cx="8839200" cy="1664732"/>
            <a:chOff x="1674812" y="4485620"/>
            <a:chExt cx="8839200" cy="1664732"/>
          </a:xfrm>
        </p:grpSpPr>
        <p:pic>
          <p:nvPicPr>
            <p:cNvPr id="6" name="Picture 5" descr="cloud-512.png">
              <a:extLst>
                <a:ext uri="{FF2B5EF4-FFF2-40B4-BE49-F238E27FC236}">
                  <a16:creationId xmlns:a16="http://schemas.microsoft.com/office/drawing/2014/main" id="{9440B0B9-156F-47F0-8B9E-BB2E44A22C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71012" y="4561820"/>
              <a:ext cx="1143000" cy="1143000"/>
            </a:xfrm>
            <a:prstGeom prst="rect">
              <a:avLst/>
            </a:prstGeom>
          </p:spPr>
        </p:pic>
        <p:pic>
          <p:nvPicPr>
            <p:cNvPr id="7" name="Picture 6" descr="palette-512.png">
              <a:extLst>
                <a:ext uri="{FF2B5EF4-FFF2-40B4-BE49-F238E27FC236}">
                  <a16:creationId xmlns:a16="http://schemas.microsoft.com/office/drawing/2014/main" id="{0E356077-E542-436A-A2E9-A0DE776872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1012" y="4561820"/>
              <a:ext cx="1143000" cy="1143000"/>
            </a:xfrm>
            <a:prstGeom prst="rect">
              <a:avLst/>
            </a:prstGeom>
          </p:spPr>
        </p:pic>
        <p:pic>
          <p:nvPicPr>
            <p:cNvPr id="8" name="Picture 7" descr="wrench-512.png">
              <a:extLst>
                <a:ext uri="{FF2B5EF4-FFF2-40B4-BE49-F238E27FC236}">
                  <a16:creationId xmlns:a16="http://schemas.microsoft.com/office/drawing/2014/main" id="{D3A64E78-61A0-4B55-B231-5B1EE630479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74812" y="4561820"/>
              <a:ext cx="1143000" cy="1143000"/>
            </a:xfrm>
            <a:prstGeom prst="rect">
              <a:avLst/>
            </a:prstGeom>
          </p:spPr>
        </p:pic>
        <p:pic>
          <p:nvPicPr>
            <p:cNvPr id="9" name="Picture 8" descr="arrow-arched-512.png">
              <a:extLst>
                <a:ext uri="{FF2B5EF4-FFF2-40B4-BE49-F238E27FC236}">
                  <a16:creationId xmlns:a16="http://schemas.microsoft.com/office/drawing/2014/main" id="{6D384EEC-1CC7-464F-8379-3336FB0C2B0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17812" y="4485620"/>
              <a:ext cx="2699333" cy="511397"/>
            </a:xfrm>
            <a:prstGeom prst="rect">
              <a:avLst/>
            </a:prstGeom>
          </p:spPr>
        </p:pic>
        <p:pic>
          <p:nvPicPr>
            <p:cNvPr id="10" name="Picture 9" descr="arrow-arched-512.png">
              <a:extLst>
                <a:ext uri="{FF2B5EF4-FFF2-40B4-BE49-F238E27FC236}">
                  <a16:creationId xmlns:a16="http://schemas.microsoft.com/office/drawing/2014/main" id="{540C4798-ED2D-4958-BB17-445C3C8FADC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flipV="1">
              <a:off x="2817812" y="5247620"/>
              <a:ext cx="2699333" cy="511397"/>
            </a:xfrm>
            <a:prstGeom prst="rect">
              <a:avLst/>
            </a:prstGeom>
          </p:spPr>
        </p:pic>
        <p:pic>
          <p:nvPicPr>
            <p:cNvPr id="11" name="Picture 10" descr="arrow-arched-512.png">
              <a:extLst>
                <a:ext uri="{FF2B5EF4-FFF2-40B4-BE49-F238E27FC236}">
                  <a16:creationId xmlns:a16="http://schemas.microsoft.com/office/drawing/2014/main" id="{1D3F71D4-2948-4FC9-A105-7028E866E6D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04012" y="4485620"/>
              <a:ext cx="2699333" cy="511397"/>
            </a:xfrm>
            <a:prstGeom prst="rect">
              <a:avLst/>
            </a:prstGeom>
          </p:spPr>
        </p:pic>
        <p:sp>
          <p:nvSpPr>
            <p:cNvPr id="12" name="Rectangle 11">
              <a:extLst>
                <a:ext uri="{FF2B5EF4-FFF2-40B4-BE49-F238E27FC236}">
                  <a16:creationId xmlns:a16="http://schemas.microsoft.com/office/drawing/2014/main" id="{C1078329-DB95-42A0-9964-AF8A2E6876CD}"/>
                </a:ext>
              </a:extLst>
            </p:cNvPr>
            <p:cNvSpPr/>
            <p:nvPr/>
          </p:nvSpPr>
          <p:spPr>
            <a:xfrm>
              <a:off x="1751012" y="5781020"/>
              <a:ext cx="956625" cy="369332"/>
            </a:xfrm>
            <a:prstGeom prst="rect">
              <a:avLst/>
            </a:prstGeom>
          </p:spPr>
          <p:txBody>
            <a:bodyPr wrap="none">
              <a:spAutoFit/>
            </a:bodyPr>
            <a:lstStyle/>
            <a:p>
              <a:r>
                <a:rPr lang="en-US" dirty="0">
                  <a:solidFill>
                    <a:schemeClr val="bg1">
                      <a:lumMod val="50000"/>
                    </a:schemeClr>
                  </a:solidFill>
                </a:rPr>
                <a:t>Develop</a:t>
              </a:r>
              <a:endParaRPr lang="en-US" dirty="0"/>
            </a:p>
          </p:txBody>
        </p:sp>
        <p:sp>
          <p:nvSpPr>
            <p:cNvPr id="13" name="Rectangle 12">
              <a:extLst>
                <a:ext uri="{FF2B5EF4-FFF2-40B4-BE49-F238E27FC236}">
                  <a16:creationId xmlns:a16="http://schemas.microsoft.com/office/drawing/2014/main" id="{369B77A3-0275-4F25-BF40-F28659D0F8A9}"/>
                </a:ext>
              </a:extLst>
            </p:cNvPr>
            <p:cNvSpPr/>
            <p:nvPr/>
          </p:nvSpPr>
          <p:spPr>
            <a:xfrm>
              <a:off x="5561012" y="5781020"/>
              <a:ext cx="1161759" cy="369332"/>
            </a:xfrm>
            <a:prstGeom prst="rect">
              <a:avLst/>
            </a:prstGeom>
          </p:spPr>
          <p:txBody>
            <a:bodyPr wrap="none">
              <a:spAutoFit/>
            </a:bodyPr>
            <a:lstStyle/>
            <a:p>
              <a:r>
                <a:rPr lang="en-US" dirty="0">
                  <a:solidFill>
                    <a:schemeClr val="bg1">
                      <a:lumMod val="50000"/>
                    </a:schemeClr>
                  </a:solidFill>
                </a:rPr>
                <a:t>Customize</a:t>
              </a:r>
              <a:endParaRPr lang="en-US" dirty="0"/>
            </a:p>
          </p:txBody>
        </p:sp>
        <p:sp>
          <p:nvSpPr>
            <p:cNvPr id="14" name="Rectangle 13">
              <a:extLst>
                <a:ext uri="{FF2B5EF4-FFF2-40B4-BE49-F238E27FC236}">
                  <a16:creationId xmlns:a16="http://schemas.microsoft.com/office/drawing/2014/main" id="{AE155FD5-4FA9-4039-A749-ACC835296563}"/>
                </a:ext>
              </a:extLst>
            </p:cNvPr>
            <p:cNvSpPr/>
            <p:nvPr/>
          </p:nvSpPr>
          <p:spPr>
            <a:xfrm>
              <a:off x="9523412" y="5781020"/>
              <a:ext cx="847069" cy="369332"/>
            </a:xfrm>
            <a:prstGeom prst="rect">
              <a:avLst/>
            </a:prstGeom>
          </p:spPr>
          <p:txBody>
            <a:bodyPr wrap="none">
              <a:spAutoFit/>
            </a:bodyPr>
            <a:lstStyle/>
            <a:p>
              <a:r>
                <a:rPr lang="en-US" dirty="0">
                  <a:solidFill>
                    <a:schemeClr val="bg1">
                      <a:lumMod val="50000"/>
                    </a:schemeClr>
                  </a:solidFill>
                </a:rPr>
                <a:t>Deliver</a:t>
              </a:r>
              <a:endParaRPr lang="en-US" dirty="0"/>
            </a:p>
          </p:txBody>
        </p:sp>
      </p:grpSp>
    </p:spTree>
    <p:extLst>
      <p:ext uri="{BB962C8B-B14F-4D97-AF65-F5344CB8AC3E}">
        <p14:creationId xmlns:p14="http://schemas.microsoft.com/office/powerpoint/2010/main" val="2559992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E7762-FCC1-4544-ABB2-862B6769AD2B}"/>
              </a:ext>
            </a:extLst>
          </p:cNvPr>
          <p:cNvSpPr>
            <a:spLocks noGrp="1"/>
          </p:cNvSpPr>
          <p:nvPr>
            <p:ph type="title"/>
          </p:nvPr>
        </p:nvSpPr>
        <p:spPr/>
        <p:txBody>
          <a:bodyPr/>
          <a:lstStyle/>
          <a:p>
            <a:r>
              <a:rPr lang="es-ES" sz="4000" dirty="0"/>
              <a:t>Interfaz de usuario para cualquier dispositivo</a:t>
            </a:r>
            <a:endParaRPr lang="en-GB" sz="4000" dirty="0"/>
          </a:p>
        </p:txBody>
      </p:sp>
      <p:sp>
        <p:nvSpPr>
          <p:cNvPr id="8" name="Text Placeholder 7">
            <a:extLst>
              <a:ext uri="{FF2B5EF4-FFF2-40B4-BE49-F238E27FC236}">
                <a16:creationId xmlns:a16="http://schemas.microsoft.com/office/drawing/2014/main" id="{4F62F391-133B-4ECA-8895-D79EAC89CC71}"/>
              </a:ext>
            </a:extLst>
          </p:cNvPr>
          <p:cNvSpPr>
            <a:spLocks noGrp="1"/>
          </p:cNvSpPr>
          <p:nvPr>
            <p:ph type="body" idx="1"/>
          </p:nvPr>
        </p:nvSpPr>
        <p:spPr>
          <a:xfrm>
            <a:off x="609600" y="1617937"/>
            <a:ext cx="10944000" cy="927357"/>
          </a:xfrm>
        </p:spPr>
        <p:txBody>
          <a:bodyPr/>
          <a:lstStyle/>
          <a:p>
            <a:pPr marL="152396" indent="0" algn="ctr">
              <a:buNone/>
            </a:pPr>
            <a:r>
              <a:rPr lang="es-ES" sz="2400" dirty="0"/>
              <a:t>Oracle APEX cuenta con una UI moderna, intuitiva y accesible para cualquier dispositivo, completamente personalizable y altamente </a:t>
            </a:r>
            <a:r>
              <a:rPr lang="es-ES" sz="2400" dirty="0" err="1"/>
              <a:t>responsive</a:t>
            </a:r>
            <a:endParaRPr lang="en-GB" sz="2400" dirty="0"/>
          </a:p>
        </p:txBody>
      </p:sp>
      <p:pic>
        <p:nvPicPr>
          <p:cNvPr id="9" name="Picture 8">
            <a:extLst>
              <a:ext uri="{FF2B5EF4-FFF2-40B4-BE49-F238E27FC236}">
                <a16:creationId xmlns:a16="http://schemas.microsoft.com/office/drawing/2014/main" id="{12234A0C-2839-45B5-876F-AD3078FAEA3D}"/>
              </a:ext>
            </a:extLst>
          </p:cNvPr>
          <p:cNvPicPr>
            <a:picLocks noChangeAspect="1"/>
          </p:cNvPicPr>
          <p:nvPr/>
        </p:nvPicPr>
        <p:blipFill rotWithShape="1">
          <a:blip r:embed="rId2"/>
          <a:srcRect l="3337" t="3650" r="6294" b="4327"/>
          <a:stretch/>
        </p:blipFill>
        <p:spPr>
          <a:xfrm>
            <a:off x="2211498" y="2995217"/>
            <a:ext cx="7740204" cy="3168203"/>
          </a:xfrm>
          <a:prstGeom prst="roundRect">
            <a:avLst/>
          </a:prstGeom>
          <a:noFill/>
          <a:ln>
            <a:noFill/>
          </a:ln>
        </p:spPr>
      </p:pic>
      <p:sp>
        <p:nvSpPr>
          <p:cNvPr id="10" name="Slide Number Placeholder 9">
            <a:extLst>
              <a:ext uri="{FF2B5EF4-FFF2-40B4-BE49-F238E27FC236}">
                <a16:creationId xmlns:a16="http://schemas.microsoft.com/office/drawing/2014/main" id="{9F58951A-1E24-4E68-B87F-62C402B04AF3}"/>
              </a:ext>
            </a:extLst>
          </p:cNvPr>
          <p:cNvSpPr>
            <a:spLocks noGrp="1"/>
          </p:cNvSpPr>
          <p:nvPr>
            <p:ph type="sldNum" idx="12"/>
          </p:nvPr>
        </p:nvSpPr>
        <p:spPr/>
        <p:txBody>
          <a:bodyPr/>
          <a:lstStyle/>
          <a:p>
            <a:fld id="{DECF3546-AB72-4471-AFC4-A477D555DA7F}" type="slidenum">
              <a:rPr lang="en-GB" smtClean="0"/>
              <a:t>16</a:t>
            </a:fld>
            <a:endParaRPr lang="en-GB"/>
          </a:p>
        </p:txBody>
      </p:sp>
    </p:spTree>
    <p:extLst>
      <p:ext uri="{BB962C8B-B14F-4D97-AF65-F5344CB8AC3E}">
        <p14:creationId xmlns:p14="http://schemas.microsoft.com/office/powerpoint/2010/main" val="69588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1D93-0C62-4907-B262-A48BD1EDFC6A}"/>
              </a:ext>
            </a:extLst>
          </p:cNvPr>
          <p:cNvSpPr>
            <a:spLocks noGrp="1"/>
          </p:cNvSpPr>
          <p:nvPr>
            <p:ph type="title"/>
          </p:nvPr>
        </p:nvSpPr>
        <p:spPr/>
        <p:txBody>
          <a:bodyPr/>
          <a:lstStyle/>
          <a:p>
            <a:r>
              <a:rPr lang="es-ES" sz="4000" dirty="0"/>
              <a:t>Fuentes de datos: Local, Remoto y acceso REST</a:t>
            </a:r>
            <a:endParaRPr lang="en-GB" sz="4000" dirty="0"/>
          </a:p>
        </p:txBody>
      </p:sp>
      <p:pic>
        <p:nvPicPr>
          <p:cNvPr id="4" name="Picture 3">
            <a:extLst>
              <a:ext uri="{FF2B5EF4-FFF2-40B4-BE49-F238E27FC236}">
                <a16:creationId xmlns:a16="http://schemas.microsoft.com/office/drawing/2014/main" id="{340D9DD1-07D0-4EF1-BAB5-DEBCE43B274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9627" y="1803042"/>
            <a:ext cx="8812746" cy="4360378"/>
          </a:xfrm>
          <a:prstGeom prst="roundRect">
            <a:avLst/>
          </a:prstGeom>
        </p:spPr>
      </p:pic>
      <p:sp>
        <p:nvSpPr>
          <p:cNvPr id="5" name="Slide Number Placeholder 4">
            <a:extLst>
              <a:ext uri="{FF2B5EF4-FFF2-40B4-BE49-F238E27FC236}">
                <a16:creationId xmlns:a16="http://schemas.microsoft.com/office/drawing/2014/main" id="{5E6AFE2B-0328-4687-9145-742A5FB29804}"/>
              </a:ext>
            </a:extLst>
          </p:cNvPr>
          <p:cNvSpPr>
            <a:spLocks noGrp="1"/>
          </p:cNvSpPr>
          <p:nvPr>
            <p:ph type="sldNum" idx="12"/>
          </p:nvPr>
        </p:nvSpPr>
        <p:spPr/>
        <p:txBody>
          <a:bodyPr/>
          <a:lstStyle/>
          <a:p>
            <a:fld id="{DECF3546-AB72-4471-AFC4-A477D555DA7F}" type="slidenum">
              <a:rPr lang="en-GB" smtClean="0"/>
              <a:t>17</a:t>
            </a:fld>
            <a:endParaRPr lang="en-GB"/>
          </a:p>
        </p:txBody>
      </p:sp>
    </p:spTree>
    <p:extLst>
      <p:ext uri="{BB962C8B-B14F-4D97-AF65-F5344CB8AC3E}">
        <p14:creationId xmlns:p14="http://schemas.microsoft.com/office/powerpoint/2010/main" val="23523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0BBD1-0CE9-4BF2-8550-83AB6100A238}"/>
              </a:ext>
            </a:extLst>
          </p:cNvPr>
          <p:cNvSpPr>
            <a:spLocks noGrp="1"/>
          </p:cNvSpPr>
          <p:nvPr>
            <p:ph type="title"/>
          </p:nvPr>
        </p:nvSpPr>
        <p:spPr/>
        <p:txBody>
          <a:bodyPr/>
          <a:lstStyle/>
          <a:p>
            <a:r>
              <a:rPr lang="es-ES" dirty="0"/>
              <a:t>Arquitectura de Oracle APEX</a:t>
            </a:r>
            <a:endParaRPr lang="en-GB" dirty="0"/>
          </a:p>
        </p:txBody>
      </p:sp>
      <p:sp>
        <p:nvSpPr>
          <p:cNvPr id="4" name="Slide Number Placeholder 3">
            <a:extLst>
              <a:ext uri="{FF2B5EF4-FFF2-40B4-BE49-F238E27FC236}">
                <a16:creationId xmlns:a16="http://schemas.microsoft.com/office/drawing/2014/main" id="{AB546522-0EF1-4418-90FB-61A6D96DFD22}"/>
              </a:ext>
            </a:extLst>
          </p:cNvPr>
          <p:cNvSpPr>
            <a:spLocks noGrp="1"/>
          </p:cNvSpPr>
          <p:nvPr>
            <p:ph type="sldNum" idx="12"/>
          </p:nvPr>
        </p:nvSpPr>
        <p:spPr/>
        <p:txBody>
          <a:bodyPr/>
          <a:lstStyle/>
          <a:p>
            <a:fld id="{DECF3546-AB72-4471-AFC4-A477D555DA7F}" type="slidenum">
              <a:rPr lang="en-GB" smtClean="0"/>
              <a:t>18</a:t>
            </a:fld>
            <a:endParaRPr lang="en-GB"/>
          </a:p>
        </p:txBody>
      </p:sp>
      <p:sp>
        <p:nvSpPr>
          <p:cNvPr id="5" name="Text Placeholder 4">
            <a:extLst>
              <a:ext uri="{FF2B5EF4-FFF2-40B4-BE49-F238E27FC236}">
                <a16:creationId xmlns:a16="http://schemas.microsoft.com/office/drawing/2014/main" id="{6238EFE0-B77B-48C0-A1EC-04936EE94CAB}"/>
              </a:ext>
            </a:extLst>
          </p:cNvPr>
          <p:cNvSpPr>
            <a:spLocks noGrp="1"/>
          </p:cNvSpPr>
          <p:nvPr>
            <p:ph type="body" sz="quarter" idx="13"/>
          </p:nvPr>
        </p:nvSpPr>
        <p:spPr>
          <a:xfrm>
            <a:off x="588033" y="1234580"/>
            <a:ext cx="10943999" cy="720000"/>
          </a:xfrm>
        </p:spPr>
        <p:txBody>
          <a:bodyPr/>
          <a:lstStyle/>
          <a:p>
            <a:pPr marL="114300" indent="0">
              <a:buNone/>
            </a:pPr>
            <a:r>
              <a:rPr lang="es-ES" dirty="0">
                <a:solidFill>
                  <a:schemeClr val="bg2"/>
                </a:solidFill>
              </a:rPr>
              <a:t>Arquitectura de 3 capas / niveles</a:t>
            </a:r>
            <a:endParaRPr lang="en-GB" dirty="0">
              <a:solidFill>
                <a:schemeClr val="bg2"/>
              </a:solidFill>
            </a:endParaRPr>
          </a:p>
        </p:txBody>
      </p:sp>
      <p:pic>
        <p:nvPicPr>
          <p:cNvPr id="70" name="Picture 69">
            <a:extLst>
              <a:ext uri="{FF2B5EF4-FFF2-40B4-BE49-F238E27FC236}">
                <a16:creationId xmlns:a16="http://schemas.microsoft.com/office/drawing/2014/main" id="{6E270E4A-2D94-4D46-A73D-80DEB880E7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4948" y="2162864"/>
            <a:ext cx="1725525" cy="1725525"/>
          </a:xfrm>
          <a:prstGeom prst="rect">
            <a:avLst/>
          </a:prstGeom>
        </p:spPr>
      </p:pic>
      <p:sp>
        <p:nvSpPr>
          <p:cNvPr id="71" name="Line">
            <a:extLst>
              <a:ext uri="{FF2B5EF4-FFF2-40B4-BE49-F238E27FC236}">
                <a16:creationId xmlns:a16="http://schemas.microsoft.com/office/drawing/2014/main" id="{CF1DC40F-1DF9-4901-B613-D43DA749D5D3}"/>
              </a:ext>
            </a:extLst>
          </p:cNvPr>
          <p:cNvSpPr/>
          <p:nvPr/>
        </p:nvSpPr>
        <p:spPr>
          <a:xfrm flipH="1">
            <a:off x="3350817" y="3221826"/>
            <a:ext cx="594582" cy="0"/>
          </a:xfrm>
          <a:prstGeom prst="line">
            <a:avLst/>
          </a:prstGeom>
          <a:ln w="25400">
            <a:solidFill>
              <a:srgbClr val="A7A7A7"/>
            </a:solidFill>
            <a:headEnd type="arrow"/>
            <a:tailEnd type="arrow"/>
          </a:ln>
        </p:spPr>
        <p:txBody>
          <a:bodyPr lIns="45718" tIns="45718" rIns="45718" bIns="45718"/>
          <a:lstStyle/>
          <a:p>
            <a:endParaRPr/>
          </a:p>
        </p:txBody>
      </p:sp>
      <p:sp>
        <p:nvSpPr>
          <p:cNvPr id="72" name="Application Express Engine (APEX)">
            <a:extLst>
              <a:ext uri="{FF2B5EF4-FFF2-40B4-BE49-F238E27FC236}">
                <a16:creationId xmlns:a16="http://schemas.microsoft.com/office/drawing/2014/main" id="{24040DDA-9C10-4E4D-B53E-5050F2618957}"/>
              </a:ext>
            </a:extLst>
          </p:cNvPr>
          <p:cNvSpPr txBox="1"/>
          <p:nvPr/>
        </p:nvSpPr>
        <p:spPr>
          <a:xfrm>
            <a:off x="3257704" y="2831577"/>
            <a:ext cx="775950" cy="19404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r">
              <a:lnSpc>
                <a:spcPct val="90000"/>
              </a:lnSpc>
            </a:lvl1pPr>
          </a:lstStyle>
          <a:p>
            <a:pPr algn="ctr"/>
            <a:r>
              <a:rPr lang="en-US"/>
              <a:t>HTTPS</a:t>
            </a:r>
            <a:endParaRPr/>
          </a:p>
        </p:txBody>
      </p:sp>
      <p:grpSp>
        <p:nvGrpSpPr>
          <p:cNvPr id="73" name="Group 622">
            <a:extLst>
              <a:ext uri="{FF2B5EF4-FFF2-40B4-BE49-F238E27FC236}">
                <a16:creationId xmlns:a16="http://schemas.microsoft.com/office/drawing/2014/main" id="{838E8AB3-F3C0-4632-9034-B5D7FE05AC1A}"/>
              </a:ext>
            </a:extLst>
          </p:cNvPr>
          <p:cNvGrpSpPr/>
          <p:nvPr/>
        </p:nvGrpSpPr>
        <p:grpSpPr>
          <a:xfrm>
            <a:off x="1094948" y="5504326"/>
            <a:ext cx="1715321" cy="533813"/>
            <a:chOff x="-238539" y="0"/>
            <a:chExt cx="2753138" cy="685800"/>
          </a:xfrm>
          <a:solidFill>
            <a:schemeClr val="accent2"/>
          </a:solidFill>
        </p:grpSpPr>
        <p:sp>
          <p:nvSpPr>
            <p:cNvPr id="74" name="Shape 620">
              <a:extLst>
                <a:ext uri="{FF2B5EF4-FFF2-40B4-BE49-F238E27FC236}">
                  <a16:creationId xmlns:a16="http://schemas.microsoft.com/office/drawing/2014/main" id="{CA88BAC8-830E-4BE4-AF6C-EABA72AA96DF}"/>
                </a:ext>
              </a:extLst>
            </p:cNvPr>
            <p:cNvSpPr/>
            <p:nvPr/>
          </p:nvSpPr>
          <p:spPr>
            <a:xfrm>
              <a:off x="-238539" y="0"/>
              <a:ext cx="2753138" cy="685800"/>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lnSpc>
                  <a:spcPct val="90000"/>
                </a:lnSpc>
                <a:defRPr>
                  <a:solidFill>
                    <a:srgbClr val="FFFFFF"/>
                  </a:solidFill>
                </a:defRPr>
              </a:pPr>
              <a:endParaRPr/>
            </a:p>
          </p:txBody>
        </p:sp>
        <p:sp>
          <p:nvSpPr>
            <p:cNvPr id="75" name="Shape 621">
              <a:extLst>
                <a:ext uri="{FF2B5EF4-FFF2-40B4-BE49-F238E27FC236}">
                  <a16:creationId xmlns:a16="http://schemas.microsoft.com/office/drawing/2014/main" id="{B6621B9F-D9C4-4305-9EDC-7728D770F36C}"/>
                </a:ext>
              </a:extLst>
            </p:cNvPr>
            <p:cNvSpPr/>
            <p:nvPr/>
          </p:nvSpPr>
          <p:spPr>
            <a:xfrm>
              <a:off x="-119271" y="123451"/>
              <a:ext cx="2514599" cy="4388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nSpc>
                  <a:spcPct val="90000"/>
                </a:lnSpc>
                <a:defRPr>
                  <a:solidFill>
                    <a:srgbClr val="FFFFFF"/>
                  </a:solidFill>
                </a:defRPr>
              </a:lvl1pPr>
            </a:lstStyle>
            <a:p>
              <a:r>
                <a:rPr lang="en-US" sz="1800" b="1" err="1"/>
                <a:t>Navegador</a:t>
              </a:r>
              <a:endParaRPr sz="1800" b="1"/>
            </a:p>
          </p:txBody>
        </p:sp>
      </p:grpSp>
      <p:pic>
        <p:nvPicPr>
          <p:cNvPr id="76" name="Picture 75">
            <a:extLst>
              <a:ext uri="{FF2B5EF4-FFF2-40B4-BE49-F238E27FC236}">
                <a16:creationId xmlns:a16="http://schemas.microsoft.com/office/drawing/2014/main" id="{5C525B9F-BFED-4D39-B78F-EC36C727EB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75743" y="2105984"/>
            <a:ext cx="1383988" cy="1845317"/>
          </a:xfrm>
          <a:prstGeom prst="rect">
            <a:avLst/>
          </a:prstGeom>
        </p:spPr>
      </p:pic>
      <p:grpSp>
        <p:nvGrpSpPr>
          <p:cNvPr id="77" name="Group 622">
            <a:extLst>
              <a:ext uri="{FF2B5EF4-FFF2-40B4-BE49-F238E27FC236}">
                <a16:creationId xmlns:a16="http://schemas.microsoft.com/office/drawing/2014/main" id="{C3905E12-68E8-496A-BCC9-B8C085B347CD}"/>
              </a:ext>
            </a:extLst>
          </p:cNvPr>
          <p:cNvGrpSpPr/>
          <p:nvPr/>
        </p:nvGrpSpPr>
        <p:grpSpPr>
          <a:xfrm>
            <a:off x="4177844" y="5500825"/>
            <a:ext cx="1979782" cy="533812"/>
            <a:chOff x="-238539" y="0"/>
            <a:chExt cx="2753138" cy="685800"/>
          </a:xfrm>
          <a:solidFill>
            <a:schemeClr val="accent2"/>
          </a:solidFill>
        </p:grpSpPr>
        <p:sp>
          <p:nvSpPr>
            <p:cNvPr id="78" name="Shape 620">
              <a:extLst>
                <a:ext uri="{FF2B5EF4-FFF2-40B4-BE49-F238E27FC236}">
                  <a16:creationId xmlns:a16="http://schemas.microsoft.com/office/drawing/2014/main" id="{E7C8DCC0-31A2-48F4-B21A-C6F8B3B8646C}"/>
                </a:ext>
              </a:extLst>
            </p:cNvPr>
            <p:cNvSpPr/>
            <p:nvPr/>
          </p:nvSpPr>
          <p:spPr>
            <a:xfrm>
              <a:off x="-238539" y="0"/>
              <a:ext cx="2753138" cy="685800"/>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lnSpc>
                  <a:spcPct val="90000"/>
                </a:lnSpc>
                <a:defRPr>
                  <a:solidFill>
                    <a:srgbClr val="FFFFFF"/>
                  </a:solidFill>
                </a:defRPr>
              </a:pPr>
              <a:endParaRPr/>
            </a:p>
          </p:txBody>
        </p:sp>
        <p:sp>
          <p:nvSpPr>
            <p:cNvPr id="79" name="Shape 621">
              <a:extLst>
                <a:ext uri="{FF2B5EF4-FFF2-40B4-BE49-F238E27FC236}">
                  <a16:creationId xmlns:a16="http://schemas.microsoft.com/office/drawing/2014/main" id="{9BE2F6CA-585F-4ADE-BF91-11CDF7C52415}"/>
                </a:ext>
              </a:extLst>
            </p:cNvPr>
            <p:cNvSpPr/>
            <p:nvPr/>
          </p:nvSpPr>
          <p:spPr>
            <a:xfrm>
              <a:off x="-238539" y="123452"/>
              <a:ext cx="2753138" cy="4389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nSpc>
                  <a:spcPct val="90000"/>
                </a:lnSpc>
                <a:defRPr>
                  <a:solidFill>
                    <a:srgbClr val="FFFFFF"/>
                  </a:solidFill>
                </a:defRPr>
              </a:lvl1pPr>
            </a:lstStyle>
            <a:p>
              <a:r>
                <a:rPr lang="en-US" sz="1800" b="1" err="1"/>
                <a:t>Capa</a:t>
              </a:r>
              <a:r>
                <a:rPr lang="en-US" sz="1800" b="1"/>
                <a:t> intermedia</a:t>
              </a:r>
              <a:endParaRPr sz="1800" b="1"/>
            </a:p>
          </p:txBody>
        </p:sp>
      </p:grpSp>
      <p:grpSp>
        <p:nvGrpSpPr>
          <p:cNvPr id="80" name="Group 622">
            <a:extLst>
              <a:ext uri="{FF2B5EF4-FFF2-40B4-BE49-F238E27FC236}">
                <a16:creationId xmlns:a16="http://schemas.microsoft.com/office/drawing/2014/main" id="{3DBEFF79-FA51-4AD4-B371-C854B45FE64E}"/>
              </a:ext>
            </a:extLst>
          </p:cNvPr>
          <p:cNvGrpSpPr/>
          <p:nvPr/>
        </p:nvGrpSpPr>
        <p:grpSpPr>
          <a:xfrm>
            <a:off x="7326525" y="5500824"/>
            <a:ext cx="3252814" cy="533813"/>
            <a:chOff x="-238539" y="0"/>
            <a:chExt cx="2753138" cy="685800"/>
          </a:xfrm>
          <a:solidFill>
            <a:schemeClr val="accent2"/>
          </a:solidFill>
        </p:grpSpPr>
        <p:sp>
          <p:nvSpPr>
            <p:cNvPr id="81" name="Shape 620">
              <a:extLst>
                <a:ext uri="{FF2B5EF4-FFF2-40B4-BE49-F238E27FC236}">
                  <a16:creationId xmlns:a16="http://schemas.microsoft.com/office/drawing/2014/main" id="{926585E9-02F2-45A8-A6E7-779C992D31C7}"/>
                </a:ext>
              </a:extLst>
            </p:cNvPr>
            <p:cNvSpPr/>
            <p:nvPr/>
          </p:nvSpPr>
          <p:spPr>
            <a:xfrm>
              <a:off x="-238539" y="0"/>
              <a:ext cx="2753138" cy="685800"/>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lnSpc>
                  <a:spcPct val="90000"/>
                </a:lnSpc>
                <a:defRPr>
                  <a:solidFill>
                    <a:srgbClr val="FFFFFF"/>
                  </a:solidFill>
                </a:defRPr>
              </a:pPr>
              <a:endParaRPr/>
            </a:p>
          </p:txBody>
        </p:sp>
        <p:sp>
          <p:nvSpPr>
            <p:cNvPr id="82" name="Shape 621">
              <a:extLst>
                <a:ext uri="{FF2B5EF4-FFF2-40B4-BE49-F238E27FC236}">
                  <a16:creationId xmlns:a16="http://schemas.microsoft.com/office/drawing/2014/main" id="{3F426611-68E1-4008-BBD2-28D0404312CC}"/>
                </a:ext>
              </a:extLst>
            </p:cNvPr>
            <p:cNvSpPr/>
            <p:nvPr/>
          </p:nvSpPr>
          <p:spPr>
            <a:xfrm>
              <a:off x="-119271" y="123451"/>
              <a:ext cx="2514599" cy="43889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nSpc>
                  <a:spcPct val="90000"/>
                </a:lnSpc>
                <a:defRPr>
                  <a:solidFill>
                    <a:srgbClr val="FFFFFF"/>
                  </a:solidFill>
                </a:defRPr>
              </a:lvl1pPr>
            </a:lstStyle>
            <a:p>
              <a:r>
                <a:rPr lang="en-US" sz="1800" b="1" err="1"/>
                <a:t>Capa</a:t>
              </a:r>
              <a:r>
                <a:rPr lang="en-US" sz="1800" b="1"/>
                <a:t> de Base de </a:t>
              </a:r>
              <a:r>
                <a:rPr lang="en-US" sz="1800" b="1" err="1"/>
                <a:t>Datos</a:t>
              </a:r>
              <a:endParaRPr sz="1800" b="1"/>
            </a:p>
          </p:txBody>
        </p:sp>
      </p:grpSp>
      <p:sp>
        <p:nvSpPr>
          <p:cNvPr id="83" name="Oracle Database…">
            <a:extLst>
              <a:ext uri="{FF2B5EF4-FFF2-40B4-BE49-F238E27FC236}">
                <a16:creationId xmlns:a16="http://schemas.microsoft.com/office/drawing/2014/main" id="{D6638834-34A5-4DB4-8E30-67E0E848618E}"/>
              </a:ext>
            </a:extLst>
          </p:cNvPr>
          <p:cNvSpPr txBox="1"/>
          <p:nvPr/>
        </p:nvSpPr>
        <p:spPr>
          <a:xfrm>
            <a:off x="3269662" y="4147501"/>
            <a:ext cx="3796146" cy="4431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a:lnSpc>
                <a:spcPct val="90000"/>
              </a:lnSpc>
              <a:defRPr sz="2400" b="1"/>
            </a:pPr>
            <a:r>
              <a:rPr sz="2000"/>
              <a:t>Oracle </a:t>
            </a:r>
            <a:r>
              <a:rPr lang="en-US" sz="2000"/>
              <a:t>REST Data Services</a:t>
            </a:r>
            <a:endParaRPr sz="2000"/>
          </a:p>
          <a:p>
            <a:pPr algn="ctr">
              <a:lnSpc>
                <a:spcPct val="90000"/>
              </a:lnSpc>
              <a:defRPr sz="2000"/>
            </a:pPr>
            <a:r>
              <a:rPr sz="1200"/>
              <a:t>(</a:t>
            </a:r>
            <a:r>
              <a:rPr lang="en-US" sz="1200"/>
              <a:t>Weblogic, Jetty, Tomcat</a:t>
            </a:r>
            <a:r>
              <a:rPr sz="1200"/>
              <a:t>)</a:t>
            </a:r>
            <a:endParaRPr sz="1400"/>
          </a:p>
        </p:txBody>
      </p:sp>
      <p:sp>
        <p:nvSpPr>
          <p:cNvPr id="84" name="Rectangle 83">
            <a:extLst>
              <a:ext uri="{FF2B5EF4-FFF2-40B4-BE49-F238E27FC236}">
                <a16:creationId xmlns:a16="http://schemas.microsoft.com/office/drawing/2014/main" id="{9848FB6B-E55C-461B-8598-75D854808C1E}"/>
              </a:ext>
            </a:extLst>
          </p:cNvPr>
          <p:cNvSpPr/>
          <p:nvPr/>
        </p:nvSpPr>
        <p:spPr>
          <a:xfrm>
            <a:off x="3581406" y="4714491"/>
            <a:ext cx="3172664" cy="523220"/>
          </a:xfrm>
          <a:prstGeom prst="rect">
            <a:avLst/>
          </a:prstGeom>
        </p:spPr>
        <p:txBody>
          <a:bodyPr wrap="none">
            <a:spAutoFit/>
          </a:bodyPr>
          <a:lstStyle/>
          <a:p>
            <a:pPr algn="ctr"/>
            <a:r>
              <a:rPr lang="en-US" sz="1400" i="1" dirty="0">
                <a:solidFill>
                  <a:schemeClr val="tx1"/>
                </a:solidFill>
              </a:rPr>
              <a:t>No </a:t>
            </a:r>
            <a:r>
              <a:rPr lang="en-US" sz="1400" i="1" dirty="0" err="1">
                <a:solidFill>
                  <a:schemeClr val="tx1"/>
                </a:solidFill>
              </a:rPr>
              <a:t>contiene</a:t>
            </a:r>
            <a:r>
              <a:rPr lang="en-US" sz="1400" i="1" dirty="0">
                <a:solidFill>
                  <a:schemeClr val="tx1"/>
                </a:solidFill>
              </a:rPr>
              <a:t> </a:t>
            </a:r>
            <a:r>
              <a:rPr lang="en-US" sz="1400" i="1" dirty="0" err="1">
                <a:solidFill>
                  <a:schemeClr val="tx1"/>
                </a:solidFill>
              </a:rPr>
              <a:t>lógica</a:t>
            </a:r>
            <a:r>
              <a:rPr lang="en-US" sz="1400" i="1" dirty="0">
                <a:solidFill>
                  <a:schemeClr val="tx1"/>
                </a:solidFill>
              </a:rPr>
              <a:t> de </a:t>
            </a:r>
            <a:r>
              <a:rPr lang="en-US" sz="1400" i="1" dirty="0" err="1">
                <a:solidFill>
                  <a:schemeClr val="tx1"/>
                </a:solidFill>
              </a:rPr>
              <a:t>aplicación</a:t>
            </a:r>
            <a:endParaRPr lang="en-US" sz="1400" i="1" dirty="0">
              <a:solidFill>
                <a:schemeClr val="tx1"/>
              </a:solidFill>
            </a:endParaRPr>
          </a:p>
          <a:p>
            <a:pPr algn="ctr"/>
            <a:r>
              <a:rPr lang="en-US" sz="1400" i="1" dirty="0" err="1">
                <a:solidFill>
                  <a:schemeClr val="tx1"/>
                </a:solidFill>
              </a:rPr>
              <a:t>Convierte</a:t>
            </a:r>
            <a:r>
              <a:rPr lang="en-US" sz="1400" i="1" dirty="0">
                <a:solidFill>
                  <a:schemeClr val="tx1"/>
                </a:solidFill>
              </a:rPr>
              <a:t> HTTP a </a:t>
            </a:r>
            <a:r>
              <a:rPr lang="en-US" sz="1400" i="1" dirty="0" err="1">
                <a:solidFill>
                  <a:schemeClr val="tx1"/>
                </a:solidFill>
              </a:rPr>
              <a:t>llamadas</a:t>
            </a:r>
            <a:r>
              <a:rPr lang="en-US" sz="1400" i="1" dirty="0">
                <a:solidFill>
                  <a:schemeClr val="tx1"/>
                </a:solidFill>
              </a:rPr>
              <a:t> API a BD</a:t>
            </a:r>
          </a:p>
        </p:txBody>
      </p:sp>
      <p:sp>
        <p:nvSpPr>
          <p:cNvPr id="90" name="Line">
            <a:extLst>
              <a:ext uri="{FF2B5EF4-FFF2-40B4-BE49-F238E27FC236}">
                <a16:creationId xmlns:a16="http://schemas.microsoft.com/office/drawing/2014/main" id="{F97C46B3-248C-4CE4-AA68-0A6AF28AC548}"/>
              </a:ext>
            </a:extLst>
          </p:cNvPr>
          <p:cNvSpPr/>
          <p:nvPr/>
        </p:nvSpPr>
        <p:spPr>
          <a:xfrm flipH="1">
            <a:off x="6231278" y="3221826"/>
            <a:ext cx="900000" cy="0"/>
          </a:xfrm>
          <a:prstGeom prst="line">
            <a:avLst/>
          </a:prstGeom>
          <a:ln w="25400">
            <a:solidFill>
              <a:srgbClr val="A7A7A7"/>
            </a:solidFill>
            <a:headEnd type="arrow"/>
            <a:tailEnd type="arrow"/>
          </a:ln>
        </p:spPr>
        <p:txBody>
          <a:bodyPr lIns="45718" tIns="45718" rIns="45718" bIns="45718"/>
          <a:lstStyle/>
          <a:p>
            <a:endParaRPr/>
          </a:p>
        </p:txBody>
      </p:sp>
      <p:sp>
        <p:nvSpPr>
          <p:cNvPr id="91" name="Application Express Engine (APEX)">
            <a:extLst>
              <a:ext uri="{FF2B5EF4-FFF2-40B4-BE49-F238E27FC236}">
                <a16:creationId xmlns:a16="http://schemas.microsoft.com/office/drawing/2014/main" id="{C15FF701-7416-4E08-A8C7-A7F2D9BC696C}"/>
              </a:ext>
            </a:extLst>
          </p:cNvPr>
          <p:cNvSpPr txBox="1"/>
          <p:nvPr/>
        </p:nvSpPr>
        <p:spPr>
          <a:xfrm>
            <a:off x="6289858" y="2637528"/>
            <a:ext cx="775950" cy="19404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algn="r">
              <a:lnSpc>
                <a:spcPct val="90000"/>
              </a:lnSpc>
            </a:lvl1pPr>
          </a:lstStyle>
          <a:p>
            <a:pPr algn="ctr"/>
            <a:r>
              <a:rPr lang="en-US"/>
              <a:t>JDBC</a:t>
            </a:r>
            <a:endParaRPr/>
          </a:p>
        </p:txBody>
      </p:sp>
      <p:sp>
        <p:nvSpPr>
          <p:cNvPr id="92" name="Line">
            <a:extLst>
              <a:ext uri="{FF2B5EF4-FFF2-40B4-BE49-F238E27FC236}">
                <a16:creationId xmlns:a16="http://schemas.microsoft.com/office/drawing/2014/main" id="{47832A45-19AE-4183-958F-D14688A0E176}"/>
              </a:ext>
            </a:extLst>
          </p:cNvPr>
          <p:cNvSpPr/>
          <p:nvPr/>
        </p:nvSpPr>
        <p:spPr>
          <a:xfrm flipH="1">
            <a:off x="6231278" y="3431376"/>
            <a:ext cx="900000" cy="0"/>
          </a:xfrm>
          <a:prstGeom prst="line">
            <a:avLst/>
          </a:prstGeom>
          <a:ln w="25400">
            <a:solidFill>
              <a:srgbClr val="A7A7A7"/>
            </a:solidFill>
            <a:headEnd type="arrow"/>
            <a:tailEnd type="arrow"/>
          </a:ln>
        </p:spPr>
        <p:txBody>
          <a:bodyPr lIns="45718" tIns="45718" rIns="45718" bIns="45718"/>
          <a:lstStyle/>
          <a:p>
            <a:endParaRPr/>
          </a:p>
        </p:txBody>
      </p:sp>
      <p:sp>
        <p:nvSpPr>
          <p:cNvPr id="93" name="Line">
            <a:extLst>
              <a:ext uri="{FF2B5EF4-FFF2-40B4-BE49-F238E27FC236}">
                <a16:creationId xmlns:a16="http://schemas.microsoft.com/office/drawing/2014/main" id="{48D8EBB7-48CA-489A-B912-3FE9B2DB98CA}"/>
              </a:ext>
            </a:extLst>
          </p:cNvPr>
          <p:cNvSpPr/>
          <p:nvPr/>
        </p:nvSpPr>
        <p:spPr>
          <a:xfrm flipH="1">
            <a:off x="6227833" y="3025626"/>
            <a:ext cx="900000" cy="0"/>
          </a:xfrm>
          <a:prstGeom prst="line">
            <a:avLst/>
          </a:prstGeom>
          <a:ln w="25400">
            <a:solidFill>
              <a:srgbClr val="A7A7A7"/>
            </a:solidFill>
            <a:headEnd type="arrow"/>
            <a:tailEnd type="arrow"/>
          </a:ln>
        </p:spPr>
        <p:txBody>
          <a:bodyPr lIns="45718" tIns="45718" rIns="45718" bIns="45718"/>
          <a:lstStyle/>
          <a:p>
            <a:endParaRPr/>
          </a:p>
        </p:txBody>
      </p:sp>
      <p:sp>
        <p:nvSpPr>
          <p:cNvPr id="94" name="Oracle Database…">
            <a:extLst>
              <a:ext uri="{FF2B5EF4-FFF2-40B4-BE49-F238E27FC236}">
                <a16:creationId xmlns:a16="http://schemas.microsoft.com/office/drawing/2014/main" id="{8112DEA7-05CB-4F60-8DB7-8960B6F6BB04}"/>
              </a:ext>
            </a:extLst>
          </p:cNvPr>
          <p:cNvSpPr txBox="1"/>
          <p:nvPr/>
        </p:nvSpPr>
        <p:spPr>
          <a:xfrm>
            <a:off x="7326524" y="4234523"/>
            <a:ext cx="3252815" cy="5262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a:lnSpc>
                <a:spcPct val="90000"/>
              </a:lnSpc>
              <a:defRPr sz="2400" b="1"/>
            </a:pPr>
            <a:r>
              <a:rPr sz="2400"/>
              <a:t>Oracle Database</a:t>
            </a:r>
          </a:p>
          <a:p>
            <a:pPr algn="ctr">
              <a:lnSpc>
                <a:spcPct val="90000"/>
              </a:lnSpc>
              <a:defRPr sz="2000"/>
            </a:pPr>
            <a:r>
              <a:rPr sz="1400"/>
              <a:t>(</a:t>
            </a:r>
            <a:r>
              <a:rPr lang="en-US" sz="1400"/>
              <a:t>Pluggable </a:t>
            </a:r>
            <a:r>
              <a:rPr sz="1400"/>
              <a:t>or Dedicated</a:t>
            </a:r>
            <a:r>
              <a:rPr lang="en-US" sz="1400"/>
              <a:t>, 11</a:t>
            </a:r>
            <a:r>
              <a:rPr lang="en-US" sz="1400" i="1"/>
              <a:t>g</a:t>
            </a:r>
            <a:r>
              <a:rPr lang="en-US" sz="1400"/>
              <a:t>, 12</a:t>
            </a:r>
            <a:r>
              <a:rPr lang="en-US" sz="1400" i="1"/>
              <a:t>c</a:t>
            </a:r>
            <a:r>
              <a:rPr lang="en-US" sz="1400"/>
              <a:t>, 18</a:t>
            </a:r>
            <a:r>
              <a:rPr lang="en-US" sz="1400" i="1"/>
              <a:t>c</a:t>
            </a:r>
            <a:r>
              <a:rPr sz="1400"/>
              <a:t>)</a:t>
            </a:r>
          </a:p>
        </p:txBody>
      </p:sp>
      <p:pic>
        <p:nvPicPr>
          <p:cNvPr id="95" name="apex-architecture-database-ppt.png" descr="apex-architecture-database-ppt.png">
            <a:extLst>
              <a:ext uri="{FF2B5EF4-FFF2-40B4-BE49-F238E27FC236}">
                <a16:creationId xmlns:a16="http://schemas.microsoft.com/office/drawing/2014/main" id="{0450024C-2AE1-40A5-B193-A819A6D1DA8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74451" y="1256070"/>
            <a:ext cx="2956963" cy="2956963"/>
          </a:xfrm>
          <a:prstGeom prst="rect">
            <a:avLst/>
          </a:prstGeom>
          <a:ln w="12700">
            <a:miter lim="400000"/>
          </a:ln>
        </p:spPr>
      </p:pic>
      <p:sp>
        <p:nvSpPr>
          <p:cNvPr id="96" name="Line">
            <a:extLst>
              <a:ext uri="{FF2B5EF4-FFF2-40B4-BE49-F238E27FC236}">
                <a16:creationId xmlns:a16="http://schemas.microsoft.com/office/drawing/2014/main" id="{56B3DAA5-55DE-4C89-800F-656FD17D2A10}"/>
              </a:ext>
            </a:extLst>
          </p:cNvPr>
          <p:cNvSpPr/>
          <p:nvPr/>
        </p:nvSpPr>
        <p:spPr>
          <a:xfrm flipH="1">
            <a:off x="10121081" y="3087101"/>
            <a:ext cx="580825" cy="0"/>
          </a:xfrm>
          <a:prstGeom prst="line">
            <a:avLst/>
          </a:prstGeom>
          <a:ln w="25400">
            <a:solidFill>
              <a:srgbClr val="A7A7A7"/>
            </a:solidFill>
            <a:tailEnd type="arrow"/>
          </a:ln>
        </p:spPr>
        <p:txBody>
          <a:bodyPr lIns="45718" tIns="45718" rIns="45718" bIns="45718"/>
          <a:lstStyle/>
          <a:p>
            <a:endParaRPr/>
          </a:p>
        </p:txBody>
      </p:sp>
      <p:sp>
        <p:nvSpPr>
          <p:cNvPr id="97" name="Line">
            <a:extLst>
              <a:ext uri="{FF2B5EF4-FFF2-40B4-BE49-F238E27FC236}">
                <a16:creationId xmlns:a16="http://schemas.microsoft.com/office/drawing/2014/main" id="{FA5C6C13-8FBC-4A56-BB9A-A9489E58FFD7}"/>
              </a:ext>
            </a:extLst>
          </p:cNvPr>
          <p:cNvSpPr/>
          <p:nvPr/>
        </p:nvSpPr>
        <p:spPr>
          <a:xfrm flipH="1">
            <a:off x="10121081" y="2471890"/>
            <a:ext cx="580825" cy="1"/>
          </a:xfrm>
          <a:prstGeom prst="line">
            <a:avLst/>
          </a:prstGeom>
          <a:ln w="25400">
            <a:solidFill>
              <a:srgbClr val="A7A7A7"/>
            </a:solidFill>
            <a:tailEnd type="arrow"/>
          </a:ln>
        </p:spPr>
        <p:txBody>
          <a:bodyPr lIns="45718" tIns="45718" rIns="45718" bIns="45718"/>
          <a:lstStyle/>
          <a:p>
            <a:endParaRPr/>
          </a:p>
        </p:txBody>
      </p:sp>
      <p:sp>
        <p:nvSpPr>
          <p:cNvPr id="98" name="Line">
            <a:extLst>
              <a:ext uri="{FF2B5EF4-FFF2-40B4-BE49-F238E27FC236}">
                <a16:creationId xmlns:a16="http://schemas.microsoft.com/office/drawing/2014/main" id="{A951BD0F-6602-4871-A85D-3EF03334D380}"/>
              </a:ext>
            </a:extLst>
          </p:cNvPr>
          <p:cNvSpPr/>
          <p:nvPr/>
        </p:nvSpPr>
        <p:spPr>
          <a:xfrm flipH="1">
            <a:off x="10121081" y="3580866"/>
            <a:ext cx="580825" cy="1"/>
          </a:xfrm>
          <a:prstGeom prst="line">
            <a:avLst/>
          </a:prstGeom>
          <a:ln w="25400">
            <a:solidFill>
              <a:srgbClr val="A7A7A7"/>
            </a:solidFill>
            <a:tailEnd type="arrow"/>
          </a:ln>
        </p:spPr>
        <p:txBody>
          <a:bodyPr lIns="45718" tIns="45718" rIns="45718" bIns="45718"/>
          <a:lstStyle/>
          <a:p>
            <a:endParaRPr/>
          </a:p>
        </p:txBody>
      </p:sp>
      <p:sp>
        <p:nvSpPr>
          <p:cNvPr id="99" name="SQL &amp; PL/SQL Engine">
            <a:extLst>
              <a:ext uri="{FF2B5EF4-FFF2-40B4-BE49-F238E27FC236}">
                <a16:creationId xmlns:a16="http://schemas.microsoft.com/office/drawing/2014/main" id="{E4F17CD6-6115-4388-8A47-1022C57C719F}"/>
              </a:ext>
            </a:extLst>
          </p:cNvPr>
          <p:cNvSpPr txBox="1"/>
          <p:nvPr/>
        </p:nvSpPr>
        <p:spPr>
          <a:xfrm>
            <a:off x="10852849" y="3456216"/>
            <a:ext cx="1513157" cy="24929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a:lnSpc>
                <a:spcPct val="90000"/>
              </a:lnSpc>
            </a:lvl1pPr>
          </a:lstStyle>
          <a:p>
            <a:pPr algn="l"/>
            <a:r>
              <a:t>SQL &amp; PL/SQL</a:t>
            </a:r>
          </a:p>
        </p:txBody>
      </p:sp>
      <p:sp>
        <p:nvSpPr>
          <p:cNvPr id="100" name="Schemas">
            <a:extLst>
              <a:ext uri="{FF2B5EF4-FFF2-40B4-BE49-F238E27FC236}">
                <a16:creationId xmlns:a16="http://schemas.microsoft.com/office/drawing/2014/main" id="{A9AC39F0-8D6D-45DC-B291-9B74E4997B45}"/>
              </a:ext>
            </a:extLst>
          </p:cNvPr>
          <p:cNvSpPr txBox="1"/>
          <p:nvPr/>
        </p:nvSpPr>
        <p:spPr>
          <a:xfrm>
            <a:off x="10852849" y="2347240"/>
            <a:ext cx="1513157" cy="24929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a:lnSpc>
                <a:spcPct val="90000"/>
              </a:lnSpc>
            </a:lvl1pPr>
          </a:lstStyle>
          <a:p>
            <a:pPr algn="l"/>
            <a:r>
              <a:t>Schemas</a:t>
            </a:r>
          </a:p>
        </p:txBody>
      </p:sp>
      <p:sp>
        <p:nvSpPr>
          <p:cNvPr id="101" name="Application Express Engine (APEX)">
            <a:extLst>
              <a:ext uri="{FF2B5EF4-FFF2-40B4-BE49-F238E27FC236}">
                <a16:creationId xmlns:a16="http://schemas.microsoft.com/office/drawing/2014/main" id="{73B0BDE8-03B5-4988-92FB-99D81CD440FD}"/>
              </a:ext>
            </a:extLst>
          </p:cNvPr>
          <p:cNvSpPr txBox="1"/>
          <p:nvPr/>
        </p:nvSpPr>
        <p:spPr>
          <a:xfrm>
            <a:off x="10852849" y="2962559"/>
            <a:ext cx="1511268" cy="24929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a:lnSpc>
                <a:spcPct val="90000"/>
              </a:lnSpc>
            </a:lvl1pPr>
          </a:lstStyle>
          <a:p>
            <a:pPr algn="l"/>
            <a:r>
              <a:rPr lang="en-US"/>
              <a:t>APEX </a:t>
            </a:r>
            <a:r>
              <a:t>Engine</a:t>
            </a:r>
          </a:p>
        </p:txBody>
      </p:sp>
      <p:sp>
        <p:nvSpPr>
          <p:cNvPr id="102" name="Line">
            <a:extLst>
              <a:ext uri="{FF2B5EF4-FFF2-40B4-BE49-F238E27FC236}">
                <a16:creationId xmlns:a16="http://schemas.microsoft.com/office/drawing/2014/main" id="{5E317027-C1B5-43F6-94F8-D9CF17F89292}"/>
              </a:ext>
            </a:extLst>
          </p:cNvPr>
          <p:cNvSpPr/>
          <p:nvPr/>
        </p:nvSpPr>
        <p:spPr>
          <a:xfrm flipH="1">
            <a:off x="10175747" y="1439031"/>
            <a:ext cx="471491" cy="536731"/>
          </a:xfrm>
          <a:prstGeom prst="line">
            <a:avLst/>
          </a:prstGeom>
          <a:ln w="25400">
            <a:solidFill>
              <a:srgbClr val="A7A7A7"/>
            </a:solidFill>
            <a:headEnd type="arrow"/>
            <a:tailEnd type="arrow"/>
          </a:ln>
        </p:spPr>
        <p:txBody>
          <a:bodyPr lIns="45718" tIns="45718" rIns="45718" bIns="45718"/>
          <a:lstStyle/>
          <a:p>
            <a:endParaRPr/>
          </a:p>
        </p:txBody>
      </p:sp>
      <p:sp>
        <p:nvSpPr>
          <p:cNvPr id="103" name="Schemas">
            <a:extLst>
              <a:ext uri="{FF2B5EF4-FFF2-40B4-BE49-F238E27FC236}">
                <a16:creationId xmlns:a16="http://schemas.microsoft.com/office/drawing/2014/main" id="{DF527313-518A-45D0-A62C-5A2579323B00}"/>
              </a:ext>
            </a:extLst>
          </p:cNvPr>
          <p:cNvSpPr txBox="1"/>
          <p:nvPr/>
        </p:nvSpPr>
        <p:spPr>
          <a:xfrm>
            <a:off x="10697865" y="1289974"/>
            <a:ext cx="1513157" cy="24929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a:lnSpc>
                <a:spcPct val="90000"/>
              </a:lnSpc>
            </a:lvl1pPr>
          </a:lstStyle>
          <a:p>
            <a:pPr algn="l"/>
            <a:r>
              <a:rPr lang="en-US"/>
              <a:t>REST, SOAP</a:t>
            </a:r>
            <a:endParaRPr/>
          </a:p>
        </p:txBody>
      </p:sp>
      <p:sp>
        <p:nvSpPr>
          <p:cNvPr id="104" name="Rectangle 103">
            <a:extLst>
              <a:ext uri="{FF2B5EF4-FFF2-40B4-BE49-F238E27FC236}">
                <a16:creationId xmlns:a16="http://schemas.microsoft.com/office/drawing/2014/main" id="{23CB03B8-D089-4773-849E-AEE2BC4395F3}"/>
              </a:ext>
            </a:extLst>
          </p:cNvPr>
          <p:cNvSpPr/>
          <p:nvPr/>
        </p:nvSpPr>
        <p:spPr>
          <a:xfrm>
            <a:off x="7326524" y="4883137"/>
            <a:ext cx="3252815" cy="523220"/>
          </a:xfrm>
          <a:prstGeom prst="rect">
            <a:avLst/>
          </a:prstGeom>
        </p:spPr>
        <p:txBody>
          <a:bodyPr wrap="none">
            <a:spAutoFit/>
          </a:bodyPr>
          <a:lstStyle/>
          <a:p>
            <a:pPr algn="ctr"/>
            <a:r>
              <a:rPr lang="en-US" sz="1400" i="1" dirty="0">
                <a:solidFill>
                  <a:schemeClr val="tx1"/>
                </a:solidFill>
              </a:rPr>
              <a:t>Zero latency database data access</a:t>
            </a:r>
          </a:p>
          <a:p>
            <a:pPr algn="ctr"/>
            <a:r>
              <a:rPr lang="en-US" sz="1400" i="1" dirty="0">
                <a:solidFill>
                  <a:schemeClr val="tx1"/>
                </a:solidFill>
              </a:rPr>
              <a:t>Dynamically driven by APEX metadata</a:t>
            </a:r>
          </a:p>
        </p:txBody>
      </p:sp>
    </p:spTree>
    <p:extLst>
      <p:ext uri="{BB962C8B-B14F-4D97-AF65-F5344CB8AC3E}">
        <p14:creationId xmlns:p14="http://schemas.microsoft.com/office/powerpoint/2010/main" val="3763829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97F59EE-14EB-471A-B750-B0DD0558EC56" descr="4F1809D8-9FC2-460F-8C64-1F24EBD7683C@us"/>
          <p:cNvPicPr>
            <a:picLocks noChangeAspect="1" noChangeArrowheads="1"/>
          </p:cNvPicPr>
          <p:nvPr/>
        </p:nvPicPr>
        <p:blipFill>
          <a:blip r:embed="rId3" cstate="print"/>
          <a:srcRect/>
          <a:stretch>
            <a:fillRect/>
          </a:stretch>
        </p:blipFill>
        <p:spPr bwMode="auto">
          <a:xfrm>
            <a:off x="2017433" y="1568982"/>
            <a:ext cx="8157134" cy="4379093"/>
          </a:xfrm>
          <a:prstGeom prst="rect">
            <a:avLst/>
          </a:prstGeom>
          <a:noFill/>
          <a:ln w="9525">
            <a:noFill/>
            <a:miter lim="800000"/>
            <a:headEnd/>
            <a:tailEnd/>
          </a:ln>
        </p:spPr>
      </p:pic>
      <p:sp>
        <p:nvSpPr>
          <p:cNvPr id="5" name="Title 4">
            <a:extLst>
              <a:ext uri="{FF2B5EF4-FFF2-40B4-BE49-F238E27FC236}">
                <a16:creationId xmlns:a16="http://schemas.microsoft.com/office/drawing/2014/main" id="{3B21C3B7-0803-4CC7-A02F-246EBC7FC1B6}"/>
              </a:ext>
            </a:extLst>
          </p:cNvPr>
          <p:cNvSpPr>
            <a:spLocks noGrp="1"/>
          </p:cNvSpPr>
          <p:nvPr>
            <p:ph type="title"/>
          </p:nvPr>
        </p:nvSpPr>
        <p:spPr/>
        <p:txBody>
          <a:bodyPr/>
          <a:lstStyle/>
          <a:p>
            <a:r>
              <a:rPr lang="es-ES" dirty="0"/>
              <a:t>Oracle APEX - Conceptos</a:t>
            </a:r>
            <a:endParaRPr lang="en-GB" dirty="0"/>
          </a:p>
        </p:txBody>
      </p:sp>
      <p:sp>
        <p:nvSpPr>
          <p:cNvPr id="4" name="Slide Number Placeholder 3">
            <a:extLst>
              <a:ext uri="{FF2B5EF4-FFF2-40B4-BE49-F238E27FC236}">
                <a16:creationId xmlns:a16="http://schemas.microsoft.com/office/drawing/2014/main" id="{4B900F65-597A-40E0-A11F-D2FB3700B49B}"/>
              </a:ext>
            </a:extLst>
          </p:cNvPr>
          <p:cNvSpPr>
            <a:spLocks noGrp="1"/>
          </p:cNvSpPr>
          <p:nvPr>
            <p:ph type="sldNum" idx="12"/>
          </p:nvPr>
        </p:nvSpPr>
        <p:spPr/>
        <p:txBody>
          <a:bodyPr/>
          <a:lstStyle/>
          <a:p>
            <a:fld id="{DECF3546-AB72-4471-AFC4-A477D555DA7F}" type="slidenum">
              <a:rPr lang="en-GB" smtClean="0"/>
              <a:t>19</a:t>
            </a:fld>
            <a:endParaRPr lang="en-GB"/>
          </a:p>
        </p:txBody>
      </p:sp>
    </p:spTree>
    <p:extLst>
      <p:ext uri="{BB962C8B-B14F-4D97-AF65-F5344CB8AC3E}">
        <p14:creationId xmlns:p14="http://schemas.microsoft.com/office/powerpoint/2010/main" val="1322278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69BB-FEBA-4E69-8950-42FC2AB58585}"/>
              </a:ext>
            </a:extLst>
          </p:cNvPr>
          <p:cNvSpPr>
            <a:spLocks noGrp="1"/>
          </p:cNvSpPr>
          <p:nvPr>
            <p:ph type="ctrTitle"/>
          </p:nvPr>
        </p:nvSpPr>
        <p:spPr>
          <a:xfrm>
            <a:off x="1447799" y="2954216"/>
            <a:ext cx="8706853" cy="949567"/>
          </a:xfrm>
        </p:spPr>
        <p:txBody>
          <a:bodyPr anchor="ctr"/>
          <a:lstStyle/>
          <a:p>
            <a:r>
              <a:rPr lang="es-ES" sz="5400" b="1" dirty="0"/>
              <a:t>Oracle </a:t>
            </a:r>
            <a:r>
              <a:rPr lang="es-ES" sz="5400" b="1" dirty="0" err="1"/>
              <a:t>Application</a:t>
            </a:r>
            <a:r>
              <a:rPr lang="es-ES" sz="5400" b="1" dirty="0"/>
              <a:t> Express</a:t>
            </a:r>
            <a:endParaRPr lang="en-GB" sz="5400" dirty="0"/>
          </a:p>
        </p:txBody>
      </p:sp>
      <p:sp>
        <p:nvSpPr>
          <p:cNvPr id="3" name="Subtitle 2">
            <a:extLst>
              <a:ext uri="{FF2B5EF4-FFF2-40B4-BE49-F238E27FC236}">
                <a16:creationId xmlns:a16="http://schemas.microsoft.com/office/drawing/2014/main" id="{9BD64507-2890-4407-B1E2-EA3B049476D8}"/>
              </a:ext>
            </a:extLst>
          </p:cNvPr>
          <p:cNvSpPr>
            <a:spLocks noGrp="1"/>
          </p:cNvSpPr>
          <p:nvPr>
            <p:ph type="subTitle" idx="1"/>
          </p:nvPr>
        </p:nvSpPr>
        <p:spPr>
          <a:xfrm>
            <a:off x="1447799" y="3903783"/>
            <a:ext cx="8033083" cy="511600"/>
          </a:xfrm>
        </p:spPr>
        <p:txBody>
          <a:bodyPr/>
          <a:lstStyle/>
          <a:p>
            <a:r>
              <a:rPr lang="es-ES" sz="3200" dirty="0"/>
              <a:t>Desarrollo de Aplicaciones Web</a:t>
            </a:r>
          </a:p>
          <a:p>
            <a:endParaRPr lang="en-GB" dirty="0"/>
          </a:p>
        </p:txBody>
      </p:sp>
      <p:pic>
        <p:nvPicPr>
          <p:cNvPr id="4" name="Picture 3" descr="apex-round-128.pdf">
            <a:extLst>
              <a:ext uri="{FF2B5EF4-FFF2-40B4-BE49-F238E27FC236}">
                <a16:creationId xmlns:a16="http://schemas.microsoft.com/office/drawing/2014/main" id="{1F6DD010-DB1E-464E-9BC8-26FF27F5F1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54652" y="569086"/>
            <a:ext cx="1778000" cy="1778000"/>
          </a:xfrm>
          <a:prstGeom prst="roundRect">
            <a:avLst>
              <a:gd name="adj" fmla="val 28171"/>
            </a:avLst>
          </a:prstGeom>
        </p:spPr>
      </p:pic>
    </p:spTree>
    <p:extLst>
      <p:ext uri="{BB962C8B-B14F-4D97-AF65-F5344CB8AC3E}">
        <p14:creationId xmlns:p14="http://schemas.microsoft.com/office/powerpoint/2010/main" val="404915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4B80-4450-40C8-BE03-53666124456F}"/>
              </a:ext>
            </a:extLst>
          </p:cNvPr>
          <p:cNvSpPr>
            <a:spLocks noGrp="1"/>
          </p:cNvSpPr>
          <p:nvPr>
            <p:ph type="title"/>
          </p:nvPr>
        </p:nvSpPr>
        <p:spPr>
          <a:xfrm>
            <a:off x="609600" y="685672"/>
            <a:ext cx="10972800" cy="917816"/>
          </a:xfrm>
        </p:spPr>
        <p:txBody>
          <a:bodyPr/>
          <a:lstStyle/>
          <a:p>
            <a:r>
              <a:rPr lang="es-ES" dirty="0"/>
              <a:t>Opciones de Desarrollo / Despliegue</a:t>
            </a:r>
            <a:endParaRPr lang="en-GB" dirty="0"/>
          </a:p>
        </p:txBody>
      </p:sp>
      <p:sp>
        <p:nvSpPr>
          <p:cNvPr id="5" name="Text Placeholder 4">
            <a:extLst>
              <a:ext uri="{FF2B5EF4-FFF2-40B4-BE49-F238E27FC236}">
                <a16:creationId xmlns:a16="http://schemas.microsoft.com/office/drawing/2014/main" id="{4BB78717-4EC5-432D-9C0C-CF53F536E9B5}"/>
              </a:ext>
            </a:extLst>
          </p:cNvPr>
          <p:cNvSpPr>
            <a:spLocks noGrp="1"/>
          </p:cNvSpPr>
          <p:nvPr>
            <p:ph type="body" idx="1"/>
          </p:nvPr>
        </p:nvSpPr>
        <p:spPr>
          <a:xfrm>
            <a:off x="609600" y="2542059"/>
            <a:ext cx="3601792" cy="3300339"/>
          </a:xfrm>
        </p:spPr>
        <p:txBody>
          <a:bodyPr/>
          <a:lstStyle/>
          <a:p>
            <a:pPr marL="169329" indent="0">
              <a:buNone/>
            </a:pPr>
            <a:r>
              <a:rPr lang="es-ES" sz="2400" b="1" dirty="0"/>
              <a:t>Local</a:t>
            </a:r>
          </a:p>
          <a:p>
            <a:pPr marL="450850" indent="-269875">
              <a:lnSpc>
                <a:spcPct val="100000"/>
              </a:lnSpc>
            </a:pPr>
            <a:r>
              <a:rPr lang="es-ES" sz="1800" dirty="0"/>
              <a:t>Se puede instalar en un portátil usando Oracle Express </a:t>
            </a:r>
            <a:r>
              <a:rPr lang="es-ES" sz="1800" dirty="0" err="1"/>
              <a:t>Edition</a:t>
            </a:r>
            <a:r>
              <a:rPr lang="es-ES" sz="1800" dirty="0"/>
              <a:t> (XE) o una versión completa de BD.</a:t>
            </a:r>
          </a:p>
          <a:p>
            <a:pPr marL="450850" indent="-269875">
              <a:lnSpc>
                <a:spcPct val="100000"/>
              </a:lnSpc>
            </a:pPr>
            <a:r>
              <a:rPr lang="es-ES" sz="1800" dirty="0"/>
              <a:t>Simplemente hay que actualizar a la versión Oracle APEX requerida</a:t>
            </a:r>
          </a:p>
          <a:p>
            <a:pPr marL="450850" indent="-269875">
              <a:lnSpc>
                <a:spcPct val="100000"/>
              </a:lnSpc>
            </a:pPr>
            <a:r>
              <a:rPr lang="es-ES" sz="1800" dirty="0"/>
              <a:t>Se puede trabajar completamente desconectado</a:t>
            </a:r>
            <a:endParaRPr lang="en-GB" sz="1800" dirty="0"/>
          </a:p>
        </p:txBody>
      </p:sp>
      <p:sp>
        <p:nvSpPr>
          <p:cNvPr id="4" name="Slide Number Placeholder 3">
            <a:extLst>
              <a:ext uri="{FF2B5EF4-FFF2-40B4-BE49-F238E27FC236}">
                <a16:creationId xmlns:a16="http://schemas.microsoft.com/office/drawing/2014/main" id="{35499496-365D-445F-BAEE-C09FB5E8A6CD}"/>
              </a:ext>
            </a:extLst>
          </p:cNvPr>
          <p:cNvSpPr>
            <a:spLocks noGrp="1"/>
          </p:cNvSpPr>
          <p:nvPr>
            <p:ph type="sldNum" idx="12"/>
          </p:nvPr>
        </p:nvSpPr>
        <p:spPr/>
        <p:txBody>
          <a:bodyPr/>
          <a:lstStyle/>
          <a:p>
            <a:fld id="{DECF3546-AB72-4471-AFC4-A477D555DA7F}" type="slidenum">
              <a:rPr lang="en-GB" smtClean="0"/>
              <a:t>20</a:t>
            </a:fld>
            <a:endParaRPr lang="en-GB"/>
          </a:p>
        </p:txBody>
      </p:sp>
      <p:sp>
        <p:nvSpPr>
          <p:cNvPr id="8" name="Text Placeholder 4">
            <a:extLst>
              <a:ext uri="{FF2B5EF4-FFF2-40B4-BE49-F238E27FC236}">
                <a16:creationId xmlns:a16="http://schemas.microsoft.com/office/drawing/2014/main" id="{13B0E557-0A24-454D-B6E0-A2F9B2281D55}"/>
              </a:ext>
            </a:extLst>
          </p:cNvPr>
          <p:cNvSpPr txBox="1">
            <a:spLocks/>
          </p:cNvSpPr>
          <p:nvPr/>
        </p:nvSpPr>
        <p:spPr>
          <a:xfrm>
            <a:off x="4295104" y="2542061"/>
            <a:ext cx="3601792" cy="33003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40256" algn="l" rtl="0" eaLnBrk="1" hangingPunct="1">
              <a:lnSpc>
                <a:spcPct val="110000"/>
              </a:lnSpc>
              <a:spcBef>
                <a:spcPts val="800"/>
              </a:spcBef>
              <a:spcAft>
                <a:spcPts val="0"/>
              </a:spcAft>
              <a:buClr>
                <a:schemeClr val="accent1"/>
              </a:buClr>
              <a:buSzPts val="1600"/>
              <a:buFont typeface="Barlow Light"/>
              <a:buChar char="▸"/>
              <a:defRPr sz="2133" b="0" i="0" u="none" strike="noStrike" cap="none">
                <a:solidFill>
                  <a:schemeClr val="dk1"/>
                </a:solidFill>
                <a:latin typeface="Barlow Light"/>
                <a:ea typeface="Barlow Light"/>
                <a:cs typeface="Barlow Light"/>
                <a:sym typeface="Barlow Light"/>
              </a:defRPr>
            </a:lvl1pPr>
            <a:lvl2pPr marL="1219170" marR="0" lvl="1" indent="-440256" algn="l" rtl="0" eaLnBrk="1" hangingPunct="1">
              <a:lnSpc>
                <a:spcPct val="110000"/>
              </a:lnSpc>
              <a:spcBef>
                <a:spcPts val="800"/>
              </a:spcBef>
              <a:spcAft>
                <a:spcPts val="0"/>
              </a:spcAft>
              <a:buClr>
                <a:schemeClr val="accent1"/>
              </a:buClr>
              <a:buSzPts val="1600"/>
              <a:buFont typeface="Barlow Light"/>
              <a:buChar char="▹"/>
              <a:defRPr sz="2133" b="0" i="0" u="none" strike="noStrike" cap="none">
                <a:solidFill>
                  <a:schemeClr val="dk1"/>
                </a:solidFill>
                <a:latin typeface="Barlow Light"/>
                <a:ea typeface="Barlow Light"/>
                <a:cs typeface="Barlow Light"/>
                <a:sym typeface="Barlow Light"/>
              </a:defRPr>
            </a:lvl2pPr>
            <a:lvl3pPr marL="1828754" marR="0" lvl="2" indent="-440256" algn="l" rtl="0" eaLnBrk="1" hangingPunct="1">
              <a:lnSpc>
                <a:spcPct val="110000"/>
              </a:lnSpc>
              <a:spcBef>
                <a:spcPts val="800"/>
              </a:spcBef>
              <a:spcAft>
                <a:spcPts val="0"/>
              </a:spcAft>
              <a:buClr>
                <a:schemeClr val="accent1"/>
              </a:buClr>
              <a:buSzPts val="1600"/>
              <a:buFont typeface="Barlow Light"/>
              <a:buChar char="▹"/>
              <a:defRPr sz="2133" b="0" i="0" u="none" strike="noStrike" cap="none">
                <a:solidFill>
                  <a:schemeClr val="dk1"/>
                </a:solidFill>
                <a:latin typeface="Barlow Light"/>
                <a:ea typeface="Barlow Light"/>
                <a:cs typeface="Barlow Light"/>
                <a:sym typeface="Barlow Light"/>
              </a:defRPr>
            </a:lvl3pPr>
            <a:lvl4pPr marL="2438339" marR="0" lvl="3"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4pPr>
            <a:lvl5pPr marL="3047924" marR="0" lvl="4"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5pPr>
            <a:lvl6pPr marL="3657509" marR="0" lvl="5"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6pPr>
            <a:lvl7pPr marL="4267093" marR="0" lvl="6"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7pPr>
            <a:lvl8pPr marL="4876678" marR="0" lvl="7"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8pPr>
            <a:lvl9pPr marL="5486263" marR="0" lvl="8"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9pPr>
          </a:lstStyle>
          <a:p>
            <a:pPr marL="169329" indent="0">
              <a:buFont typeface="Barlow Light"/>
              <a:buNone/>
            </a:pPr>
            <a:r>
              <a:rPr lang="es-ES" sz="2400" b="1" dirty="0" err="1"/>
              <a:t>On-Premise</a:t>
            </a:r>
            <a:endParaRPr lang="es-ES" sz="2400" b="1" dirty="0"/>
          </a:p>
          <a:p>
            <a:pPr marL="450850" indent="-269875">
              <a:lnSpc>
                <a:spcPct val="100000"/>
              </a:lnSpc>
            </a:pPr>
            <a:r>
              <a:rPr lang="es-ES" sz="1800" dirty="0"/>
              <a:t>Habitualmente gestionada por el departamento IT</a:t>
            </a:r>
          </a:p>
          <a:p>
            <a:pPr marL="450850" indent="-269875">
              <a:lnSpc>
                <a:spcPct val="100000"/>
              </a:lnSpc>
            </a:pPr>
            <a:r>
              <a:rPr lang="es-ES" sz="1800" dirty="0"/>
              <a:t>Generalmente, IT gestiona tanto producción como el proveedor de servicio</a:t>
            </a:r>
          </a:p>
          <a:p>
            <a:pPr marL="450850" indent="-269875">
              <a:lnSpc>
                <a:spcPct val="100000"/>
              </a:lnSpc>
            </a:pPr>
            <a:r>
              <a:rPr lang="es-ES" sz="1800" dirty="0"/>
              <a:t>Los departamentos son responsables del desarrollo de la app</a:t>
            </a:r>
            <a:endParaRPr lang="en-GB" sz="1800" dirty="0"/>
          </a:p>
        </p:txBody>
      </p:sp>
      <p:sp>
        <p:nvSpPr>
          <p:cNvPr id="9" name="Text Placeholder 4">
            <a:extLst>
              <a:ext uri="{FF2B5EF4-FFF2-40B4-BE49-F238E27FC236}">
                <a16:creationId xmlns:a16="http://schemas.microsoft.com/office/drawing/2014/main" id="{7459903C-B609-4D37-971A-2815BB28C4E3}"/>
              </a:ext>
            </a:extLst>
          </p:cNvPr>
          <p:cNvSpPr txBox="1">
            <a:spLocks/>
          </p:cNvSpPr>
          <p:nvPr/>
        </p:nvSpPr>
        <p:spPr>
          <a:xfrm>
            <a:off x="7980608" y="2542060"/>
            <a:ext cx="3601792" cy="33003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40256" algn="l" rtl="0" eaLnBrk="1" hangingPunct="1">
              <a:lnSpc>
                <a:spcPct val="110000"/>
              </a:lnSpc>
              <a:spcBef>
                <a:spcPts val="800"/>
              </a:spcBef>
              <a:spcAft>
                <a:spcPts val="0"/>
              </a:spcAft>
              <a:buClr>
                <a:schemeClr val="accent1"/>
              </a:buClr>
              <a:buSzPts val="1600"/>
              <a:buFont typeface="Barlow Light"/>
              <a:buChar char="▸"/>
              <a:defRPr sz="2133" b="0" i="0" u="none" strike="noStrike" cap="none">
                <a:solidFill>
                  <a:schemeClr val="dk1"/>
                </a:solidFill>
                <a:latin typeface="Barlow Light"/>
                <a:ea typeface="Barlow Light"/>
                <a:cs typeface="Barlow Light"/>
                <a:sym typeface="Barlow Light"/>
              </a:defRPr>
            </a:lvl1pPr>
            <a:lvl2pPr marL="1219170" marR="0" lvl="1" indent="-440256" algn="l" rtl="0" eaLnBrk="1" hangingPunct="1">
              <a:lnSpc>
                <a:spcPct val="110000"/>
              </a:lnSpc>
              <a:spcBef>
                <a:spcPts val="800"/>
              </a:spcBef>
              <a:spcAft>
                <a:spcPts val="0"/>
              </a:spcAft>
              <a:buClr>
                <a:schemeClr val="accent1"/>
              </a:buClr>
              <a:buSzPts val="1600"/>
              <a:buFont typeface="Barlow Light"/>
              <a:buChar char="▹"/>
              <a:defRPr sz="2133" b="0" i="0" u="none" strike="noStrike" cap="none">
                <a:solidFill>
                  <a:schemeClr val="dk1"/>
                </a:solidFill>
                <a:latin typeface="Barlow Light"/>
                <a:ea typeface="Barlow Light"/>
                <a:cs typeface="Barlow Light"/>
                <a:sym typeface="Barlow Light"/>
              </a:defRPr>
            </a:lvl2pPr>
            <a:lvl3pPr marL="1828754" marR="0" lvl="2" indent="-440256" algn="l" rtl="0" eaLnBrk="1" hangingPunct="1">
              <a:lnSpc>
                <a:spcPct val="110000"/>
              </a:lnSpc>
              <a:spcBef>
                <a:spcPts val="800"/>
              </a:spcBef>
              <a:spcAft>
                <a:spcPts val="0"/>
              </a:spcAft>
              <a:buClr>
                <a:schemeClr val="accent1"/>
              </a:buClr>
              <a:buSzPts val="1600"/>
              <a:buFont typeface="Barlow Light"/>
              <a:buChar char="▹"/>
              <a:defRPr sz="2133" b="0" i="0" u="none" strike="noStrike" cap="none">
                <a:solidFill>
                  <a:schemeClr val="dk1"/>
                </a:solidFill>
                <a:latin typeface="Barlow Light"/>
                <a:ea typeface="Barlow Light"/>
                <a:cs typeface="Barlow Light"/>
                <a:sym typeface="Barlow Light"/>
              </a:defRPr>
            </a:lvl3pPr>
            <a:lvl4pPr marL="2438339" marR="0" lvl="3"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4pPr>
            <a:lvl5pPr marL="3047924" marR="0" lvl="4"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5pPr>
            <a:lvl6pPr marL="3657509" marR="0" lvl="5"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6pPr>
            <a:lvl7pPr marL="4267093" marR="0" lvl="6"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7pPr>
            <a:lvl8pPr marL="4876678" marR="0" lvl="7"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8pPr>
            <a:lvl9pPr marL="5486263" marR="0" lvl="8"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9pPr>
          </a:lstStyle>
          <a:p>
            <a:pPr marL="169329" indent="0">
              <a:buFont typeface="Barlow Light"/>
              <a:buNone/>
            </a:pPr>
            <a:r>
              <a:rPr lang="es-ES" sz="2400" b="1" dirty="0"/>
              <a:t>Cloud</a:t>
            </a:r>
          </a:p>
          <a:p>
            <a:pPr marL="450850" indent="-269875">
              <a:lnSpc>
                <a:spcPct val="100000"/>
              </a:lnSpc>
            </a:pPr>
            <a:r>
              <a:rPr lang="es-ES" sz="1800" dirty="0"/>
              <a:t>Despliegue de apps en Internet</a:t>
            </a:r>
          </a:p>
          <a:p>
            <a:pPr marL="450850" indent="-269875">
              <a:lnSpc>
                <a:spcPct val="100000"/>
              </a:lnSpc>
            </a:pPr>
            <a:r>
              <a:rPr lang="es-ES" sz="1800" dirty="0"/>
              <a:t>Especialmente indicado para desarrollo rápido, aceptación de usuario y entrenamiento</a:t>
            </a:r>
          </a:p>
          <a:p>
            <a:pPr marL="450850" indent="-269875">
              <a:lnSpc>
                <a:spcPct val="100000"/>
              </a:lnSpc>
            </a:pPr>
            <a:r>
              <a:rPr lang="es-ES" sz="1800" dirty="0"/>
              <a:t>Prototipos y pruebas de concepto</a:t>
            </a:r>
          </a:p>
          <a:p>
            <a:pPr marL="450850" indent="-269875">
              <a:lnSpc>
                <a:spcPct val="100000"/>
              </a:lnSpc>
            </a:pPr>
            <a:r>
              <a:rPr lang="es-ES" sz="1800" dirty="0"/>
              <a:t>Desarrollo de empresas de consultoría para implantación </a:t>
            </a:r>
            <a:r>
              <a:rPr lang="es-ES" sz="1800" dirty="0" err="1"/>
              <a:t>on-premise</a:t>
            </a:r>
            <a:r>
              <a:rPr lang="es-ES" sz="1800" dirty="0"/>
              <a:t> de cliente</a:t>
            </a:r>
            <a:endParaRPr lang="en-GB" sz="1800" dirty="0"/>
          </a:p>
        </p:txBody>
      </p:sp>
      <p:pic>
        <p:nvPicPr>
          <p:cNvPr id="10" name="8A99D066-F96D-4E7D-B3A7-A991B32E233B" descr="574B3C77-9885-482E-96C0-7E3B35C7EB23@us">
            <a:extLst>
              <a:ext uri="{FF2B5EF4-FFF2-40B4-BE49-F238E27FC236}">
                <a16:creationId xmlns:a16="http://schemas.microsoft.com/office/drawing/2014/main" id="{54100FAA-E3E8-49B4-A00A-9DC551C74C6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50736" y="1613013"/>
            <a:ext cx="919520" cy="919520"/>
          </a:xfrm>
          <a:prstGeom prst="rect">
            <a:avLst/>
          </a:prstGeom>
          <a:noFill/>
          <a:ln w="9525">
            <a:noFill/>
            <a:miter lim="800000"/>
            <a:headEnd/>
            <a:tailEnd/>
          </a:ln>
        </p:spPr>
      </p:pic>
      <p:pic>
        <p:nvPicPr>
          <p:cNvPr id="11" name="89CD44DA-2EB2-4B3F-836E-7170BA1085FF" descr="4AB7686F-CF52-4AAE-B1E3-05E239C8F947@us">
            <a:extLst>
              <a:ext uri="{FF2B5EF4-FFF2-40B4-BE49-F238E27FC236}">
                <a16:creationId xmlns:a16="http://schemas.microsoft.com/office/drawing/2014/main" id="{D195FB01-1FDD-4E98-8284-E20A15C15E1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628323" y="1622539"/>
            <a:ext cx="935353" cy="935353"/>
          </a:xfrm>
          <a:prstGeom prst="rect">
            <a:avLst/>
          </a:prstGeom>
          <a:noFill/>
          <a:ln w="9525">
            <a:noFill/>
            <a:miter lim="800000"/>
            <a:headEnd/>
            <a:tailEnd/>
          </a:ln>
        </p:spPr>
      </p:pic>
      <p:pic>
        <p:nvPicPr>
          <p:cNvPr id="12" name="65229905-ED72-44D1-A7A8-B934891F8F1C" descr="5E863349-D4EC-4D01-92FC-4D576EDD8C8E@us">
            <a:extLst>
              <a:ext uri="{FF2B5EF4-FFF2-40B4-BE49-F238E27FC236}">
                <a16:creationId xmlns:a16="http://schemas.microsoft.com/office/drawing/2014/main" id="{38327F3C-305D-40BF-A181-88715CE1164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196908" y="1505619"/>
            <a:ext cx="1169191" cy="1169191"/>
          </a:xfrm>
          <a:prstGeom prst="rect">
            <a:avLst/>
          </a:prstGeom>
          <a:noFill/>
          <a:ln w="9525">
            <a:noFill/>
            <a:miter lim="800000"/>
            <a:headEnd/>
            <a:tailEnd/>
          </a:ln>
        </p:spPr>
      </p:pic>
      <p:sp>
        <p:nvSpPr>
          <p:cNvPr id="13" name="Left-Right Arrow 24">
            <a:extLst>
              <a:ext uri="{FF2B5EF4-FFF2-40B4-BE49-F238E27FC236}">
                <a16:creationId xmlns:a16="http://schemas.microsoft.com/office/drawing/2014/main" id="{D1D58D7A-CEC4-423D-B4D6-3AA9370ACD67}"/>
              </a:ext>
            </a:extLst>
          </p:cNvPr>
          <p:cNvSpPr/>
          <p:nvPr/>
        </p:nvSpPr>
        <p:spPr>
          <a:xfrm>
            <a:off x="7637910" y="2049726"/>
            <a:ext cx="609600" cy="304800"/>
          </a:xfrm>
          <a:prstGeom prst="leftRightArrow">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 name="Left-Right Arrow 25">
            <a:extLst>
              <a:ext uri="{FF2B5EF4-FFF2-40B4-BE49-F238E27FC236}">
                <a16:creationId xmlns:a16="http://schemas.microsoft.com/office/drawing/2014/main" id="{DDE4E469-829B-4406-845C-EDB9BE42191E}"/>
              </a:ext>
            </a:extLst>
          </p:cNvPr>
          <p:cNvSpPr/>
          <p:nvPr/>
        </p:nvSpPr>
        <p:spPr>
          <a:xfrm>
            <a:off x="3944489" y="1920373"/>
            <a:ext cx="609600" cy="304800"/>
          </a:xfrm>
          <a:prstGeom prst="leftRightArrow">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5" name="Rectangle 14">
            <a:extLst>
              <a:ext uri="{FF2B5EF4-FFF2-40B4-BE49-F238E27FC236}">
                <a16:creationId xmlns:a16="http://schemas.microsoft.com/office/drawing/2014/main" id="{8CEDA3ED-BF96-48DD-8A84-FFE097385701}"/>
              </a:ext>
            </a:extLst>
          </p:cNvPr>
          <p:cNvSpPr/>
          <p:nvPr/>
        </p:nvSpPr>
        <p:spPr>
          <a:xfrm>
            <a:off x="609601" y="5864551"/>
            <a:ext cx="10972800" cy="338554"/>
          </a:xfrm>
          <a:prstGeom prst="rect">
            <a:avLst/>
          </a:prstGeom>
        </p:spPr>
        <p:txBody>
          <a:bodyPr wrap="square">
            <a:spAutoFit/>
          </a:bodyPr>
          <a:lstStyle/>
          <a:p>
            <a:pPr algn="ctr"/>
            <a:r>
              <a:rPr lang="en-US" sz="1600" b="1" dirty="0">
                <a:solidFill>
                  <a:schemeClr val="bg2"/>
                </a:solidFill>
                <a:latin typeface="Barlow Light"/>
              </a:rPr>
              <a:t>Un framework de Desarrollo de </a:t>
            </a:r>
            <a:r>
              <a:rPr lang="en-US" sz="1600" b="1" dirty="0" err="1">
                <a:solidFill>
                  <a:schemeClr val="bg2"/>
                </a:solidFill>
                <a:latin typeface="Barlow Light"/>
              </a:rPr>
              <a:t>aplicaciones</a:t>
            </a:r>
            <a:r>
              <a:rPr lang="en-US" sz="1600" b="1" dirty="0">
                <a:solidFill>
                  <a:schemeClr val="bg2"/>
                </a:solidFill>
                <a:latin typeface="Barlow Light"/>
              </a:rPr>
              <a:t> </a:t>
            </a:r>
            <a:r>
              <a:rPr lang="en-US" sz="1600" b="1" dirty="0" err="1">
                <a:solidFill>
                  <a:schemeClr val="bg2"/>
                </a:solidFill>
                <a:latin typeface="Barlow Light"/>
              </a:rPr>
              <a:t>basado</a:t>
            </a:r>
            <a:r>
              <a:rPr lang="en-US" sz="1600" b="1" dirty="0">
                <a:solidFill>
                  <a:schemeClr val="bg2"/>
                </a:solidFill>
                <a:latin typeface="Barlow Light"/>
              </a:rPr>
              <a:t> </a:t>
            </a:r>
            <a:r>
              <a:rPr lang="en-US" sz="1600" b="1" dirty="0" err="1">
                <a:solidFill>
                  <a:schemeClr val="bg2"/>
                </a:solidFill>
                <a:latin typeface="Barlow Light"/>
              </a:rPr>
              <a:t>en</a:t>
            </a:r>
            <a:r>
              <a:rPr lang="en-US" sz="1600" b="1" dirty="0">
                <a:solidFill>
                  <a:schemeClr val="bg2"/>
                </a:solidFill>
                <a:latin typeface="Barlow Light"/>
              </a:rPr>
              <a:t> el </a:t>
            </a:r>
            <a:r>
              <a:rPr lang="en-US" sz="1600" b="1" dirty="0" err="1">
                <a:solidFill>
                  <a:schemeClr val="bg2"/>
                </a:solidFill>
                <a:latin typeface="Barlow Light"/>
              </a:rPr>
              <a:t>navegador</a:t>
            </a:r>
            <a:r>
              <a:rPr lang="en-US" sz="1600" b="1" dirty="0">
                <a:solidFill>
                  <a:schemeClr val="bg2"/>
                </a:solidFill>
                <a:latin typeface="Barlow Light"/>
              </a:rPr>
              <a:t> </a:t>
            </a:r>
            <a:r>
              <a:rPr lang="en-US" sz="1600" b="1" dirty="0" err="1">
                <a:solidFill>
                  <a:schemeClr val="bg2"/>
                </a:solidFill>
                <a:latin typeface="Barlow Light"/>
              </a:rPr>
              <a:t>permite</a:t>
            </a:r>
            <a:r>
              <a:rPr lang="en-US" sz="1600" b="1" dirty="0">
                <a:solidFill>
                  <a:schemeClr val="bg2"/>
                </a:solidFill>
                <a:latin typeface="Barlow Light"/>
              </a:rPr>
              <a:t> un </a:t>
            </a:r>
            <a:r>
              <a:rPr lang="en-US" sz="1600" b="1" dirty="0" err="1">
                <a:solidFill>
                  <a:schemeClr val="bg2"/>
                </a:solidFill>
                <a:latin typeface="Barlow Light"/>
              </a:rPr>
              <a:t>desarrollo</a:t>
            </a:r>
            <a:r>
              <a:rPr lang="en-US" sz="1600" b="1" dirty="0">
                <a:solidFill>
                  <a:schemeClr val="bg2"/>
                </a:solidFill>
                <a:latin typeface="Barlow Light"/>
              </a:rPr>
              <a:t> y </a:t>
            </a:r>
            <a:r>
              <a:rPr lang="en-US" sz="1600" b="1" dirty="0" err="1">
                <a:solidFill>
                  <a:schemeClr val="bg2"/>
                </a:solidFill>
                <a:latin typeface="Barlow Light"/>
              </a:rPr>
              <a:t>despliegue</a:t>
            </a:r>
            <a:r>
              <a:rPr lang="en-US" sz="1600" b="1" dirty="0">
                <a:solidFill>
                  <a:schemeClr val="bg2"/>
                </a:solidFill>
                <a:latin typeface="Barlow Light"/>
              </a:rPr>
              <a:t> </a:t>
            </a:r>
            <a:r>
              <a:rPr lang="en-US" sz="1600" b="1" dirty="0" err="1">
                <a:solidFill>
                  <a:schemeClr val="bg2"/>
                </a:solidFill>
                <a:latin typeface="Barlow Light"/>
              </a:rPr>
              <a:t>más</a:t>
            </a:r>
            <a:r>
              <a:rPr lang="en-US" sz="1600" b="1" dirty="0">
                <a:solidFill>
                  <a:schemeClr val="bg2"/>
                </a:solidFill>
                <a:latin typeface="Barlow Light"/>
              </a:rPr>
              <a:t> </a:t>
            </a:r>
            <a:r>
              <a:rPr lang="en-US" sz="1600" b="1" dirty="0" err="1">
                <a:solidFill>
                  <a:schemeClr val="bg2"/>
                </a:solidFill>
                <a:latin typeface="Barlow Light"/>
              </a:rPr>
              <a:t>eficiente</a:t>
            </a:r>
            <a:endParaRPr lang="en-US" sz="1600" b="1" dirty="0">
              <a:solidFill>
                <a:schemeClr val="bg2"/>
              </a:solidFill>
              <a:latin typeface="Barlow Light"/>
            </a:endParaRPr>
          </a:p>
        </p:txBody>
      </p:sp>
    </p:spTree>
    <p:extLst>
      <p:ext uri="{BB962C8B-B14F-4D97-AF65-F5344CB8AC3E}">
        <p14:creationId xmlns:p14="http://schemas.microsoft.com/office/powerpoint/2010/main" val="3557852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Straight Connector 89">
            <a:extLst>
              <a:ext uri="{FF2B5EF4-FFF2-40B4-BE49-F238E27FC236}">
                <a16:creationId xmlns:a16="http://schemas.microsoft.com/office/drawing/2014/main" id="{B1D37051-9055-4DD2-B4A5-EE7DA1AEE1E7}"/>
              </a:ext>
            </a:extLst>
          </p:cNvPr>
          <p:cNvCxnSpPr>
            <a:cxnSpLocks/>
          </p:cNvCxnSpPr>
          <p:nvPr/>
        </p:nvCxnSpPr>
        <p:spPr>
          <a:xfrm>
            <a:off x="8581437" y="2914964"/>
            <a:ext cx="1982434" cy="0"/>
          </a:xfrm>
          <a:prstGeom prst="line">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3552122A-1661-4A78-BEA9-3B008070474A}"/>
              </a:ext>
            </a:extLst>
          </p:cNvPr>
          <p:cNvCxnSpPr/>
          <p:nvPr/>
        </p:nvCxnSpPr>
        <p:spPr>
          <a:xfrm flipV="1">
            <a:off x="8580652" y="2914964"/>
            <a:ext cx="1969607" cy="851393"/>
          </a:xfrm>
          <a:prstGeom prst="bentConnector3">
            <a:avLst>
              <a:gd name="adj1" fmla="val 88688"/>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775DEBE4-6A5F-4F0D-8D0D-4B93207A165C}"/>
              </a:ext>
            </a:extLst>
          </p:cNvPr>
          <p:cNvCxnSpPr/>
          <p:nvPr/>
        </p:nvCxnSpPr>
        <p:spPr>
          <a:xfrm flipV="1">
            <a:off x="7171789" y="4628796"/>
            <a:ext cx="2220411" cy="945248"/>
          </a:xfrm>
          <a:prstGeom prst="bentConnector3">
            <a:avLst>
              <a:gd name="adj1" fmla="val 24262"/>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307E9209-498B-43C5-BE8D-6A8EEFC9B8AA}"/>
              </a:ext>
            </a:extLst>
          </p:cNvPr>
          <p:cNvCxnSpPr/>
          <p:nvPr/>
        </p:nvCxnSpPr>
        <p:spPr>
          <a:xfrm flipV="1">
            <a:off x="9386978" y="3553443"/>
            <a:ext cx="1731692" cy="1075353"/>
          </a:xfrm>
          <a:prstGeom prst="bentConnector3">
            <a:avLst>
              <a:gd name="adj1" fmla="val 91436"/>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713EF31-A239-4DE1-9811-9F5137D0837D}"/>
              </a:ext>
            </a:extLst>
          </p:cNvPr>
          <p:cNvCxnSpPr>
            <a:cxnSpLocks/>
          </p:cNvCxnSpPr>
          <p:nvPr/>
        </p:nvCxnSpPr>
        <p:spPr>
          <a:xfrm flipV="1">
            <a:off x="7528646" y="3320758"/>
            <a:ext cx="0" cy="144000"/>
          </a:xfrm>
          <a:prstGeom prst="line">
            <a:avLst/>
          </a:prstGeom>
          <a:ln w="12700" cap="rnd">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89D4699-9662-44B9-A350-84CD0AA669C2}"/>
              </a:ext>
            </a:extLst>
          </p:cNvPr>
          <p:cNvCxnSpPr>
            <a:cxnSpLocks/>
          </p:cNvCxnSpPr>
          <p:nvPr/>
        </p:nvCxnSpPr>
        <p:spPr>
          <a:xfrm>
            <a:off x="8580652" y="2925115"/>
            <a:ext cx="0" cy="841242"/>
          </a:xfrm>
          <a:prstGeom prst="line">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1993C30D-DB1B-4A2B-B2AE-06EA925BB89F}"/>
              </a:ext>
            </a:extLst>
          </p:cNvPr>
          <p:cNvCxnSpPr>
            <a:cxnSpLocks/>
          </p:cNvCxnSpPr>
          <p:nvPr/>
        </p:nvCxnSpPr>
        <p:spPr>
          <a:xfrm rot="16200000" flipH="1">
            <a:off x="7560111" y="3195051"/>
            <a:ext cx="347284" cy="303706"/>
          </a:xfrm>
          <a:prstGeom prst="bentConnector3">
            <a:avLst>
              <a:gd name="adj1" fmla="val 631"/>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49B8B916-F321-4462-BCAF-84022C554B43}"/>
              </a:ext>
            </a:extLst>
          </p:cNvPr>
          <p:cNvCxnSpPr>
            <a:cxnSpLocks/>
          </p:cNvCxnSpPr>
          <p:nvPr/>
        </p:nvCxnSpPr>
        <p:spPr>
          <a:xfrm flipH="1" flipV="1">
            <a:off x="7515819" y="3511853"/>
            <a:ext cx="346337" cy="0"/>
          </a:xfrm>
          <a:prstGeom prst="line">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65" name="Connector: Elbow 164">
            <a:extLst>
              <a:ext uri="{FF2B5EF4-FFF2-40B4-BE49-F238E27FC236}">
                <a16:creationId xmlns:a16="http://schemas.microsoft.com/office/drawing/2014/main" id="{D63A40AB-35E1-4129-B3F6-95FDBB9BE355}"/>
              </a:ext>
            </a:extLst>
          </p:cNvPr>
          <p:cNvCxnSpPr>
            <a:cxnSpLocks/>
          </p:cNvCxnSpPr>
          <p:nvPr/>
        </p:nvCxnSpPr>
        <p:spPr>
          <a:xfrm rot="10800000">
            <a:off x="7528646" y="3511853"/>
            <a:ext cx="1052012" cy="254509"/>
          </a:xfrm>
          <a:prstGeom prst="bentConnector3">
            <a:avLst>
              <a:gd name="adj1" fmla="val 100099"/>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53BAED0-9A05-410A-8615-364F6D58BD11}"/>
              </a:ext>
            </a:extLst>
          </p:cNvPr>
          <p:cNvCxnSpPr>
            <a:cxnSpLocks/>
          </p:cNvCxnSpPr>
          <p:nvPr/>
        </p:nvCxnSpPr>
        <p:spPr>
          <a:xfrm>
            <a:off x="7171789" y="2914964"/>
            <a:ext cx="1427635" cy="0"/>
          </a:xfrm>
          <a:prstGeom prst="line">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C1EF85F-FA4B-470E-B825-B33165015C59}"/>
              </a:ext>
            </a:extLst>
          </p:cNvPr>
          <p:cNvCxnSpPr/>
          <p:nvPr/>
        </p:nvCxnSpPr>
        <p:spPr>
          <a:xfrm>
            <a:off x="7171789" y="2908872"/>
            <a:ext cx="0" cy="2649786"/>
          </a:xfrm>
          <a:prstGeom prst="line">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A27AA584-7582-46DA-A2AC-A9AB73A322D3}"/>
              </a:ext>
            </a:extLst>
          </p:cNvPr>
          <p:cNvCxnSpPr>
            <a:cxnSpLocks/>
          </p:cNvCxnSpPr>
          <p:nvPr/>
        </p:nvCxnSpPr>
        <p:spPr>
          <a:xfrm flipV="1">
            <a:off x="6036633" y="3673738"/>
            <a:ext cx="809661" cy="540000"/>
          </a:xfrm>
          <a:prstGeom prst="bentConnector3">
            <a:avLst>
              <a:gd name="adj1" fmla="val 100821"/>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C3CE23E6-3EAD-45FD-BDBE-BCE0932137E8}"/>
              </a:ext>
            </a:extLst>
          </p:cNvPr>
          <p:cNvCxnSpPr>
            <a:cxnSpLocks/>
          </p:cNvCxnSpPr>
          <p:nvPr/>
        </p:nvCxnSpPr>
        <p:spPr>
          <a:xfrm flipV="1">
            <a:off x="6036635" y="2911918"/>
            <a:ext cx="809661" cy="768910"/>
          </a:xfrm>
          <a:prstGeom prst="bentConnector3">
            <a:avLst>
              <a:gd name="adj1" fmla="val 100821"/>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016F5C0E-BE10-457C-B245-60A6DB529DF5}"/>
              </a:ext>
            </a:extLst>
          </p:cNvPr>
          <p:cNvCxnSpPr/>
          <p:nvPr/>
        </p:nvCxnSpPr>
        <p:spPr>
          <a:xfrm>
            <a:off x="4692887" y="2914964"/>
            <a:ext cx="1343748" cy="765864"/>
          </a:xfrm>
          <a:prstGeom prst="bentConnector3">
            <a:avLst>
              <a:gd name="adj1" fmla="val 98"/>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E0E38B2C-B43A-4978-BB38-6612BB008006}"/>
              </a:ext>
            </a:extLst>
          </p:cNvPr>
          <p:cNvCxnSpPr/>
          <p:nvPr/>
        </p:nvCxnSpPr>
        <p:spPr>
          <a:xfrm>
            <a:off x="4692887" y="3683874"/>
            <a:ext cx="1343748" cy="540000"/>
          </a:xfrm>
          <a:prstGeom prst="bentConnector3">
            <a:avLst>
              <a:gd name="adj1" fmla="val 98"/>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2A59070-F1A6-4AC5-9F2A-402B1C23BC58}"/>
              </a:ext>
            </a:extLst>
          </p:cNvPr>
          <p:cNvCxnSpPr/>
          <p:nvPr/>
        </p:nvCxnSpPr>
        <p:spPr>
          <a:xfrm>
            <a:off x="3875798" y="2914964"/>
            <a:ext cx="3295991" cy="0"/>
          </a:xfrm>
          <a:prstGeom prst="line">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CD04CF26-AAEA-4E81-8F76-EE440678302B}"/>
              </a:ext>
            </a:extLst>
          </p:cNvPr>
          <p:cNvCxnSpPr>
            <a:cxnSpLocks/>
          </p:cNvCxnSpPr>
          <p:nvPr/>
        </p:nvCxnSpPr>
        <p:spPr>
          <a:xfrm rot="5400000" flipH="1" flipV="1">
            <a:off x="2207476" y="5002829"/>
            <a:ext cx="1008000" cy="576000"/>
          </a:xfrm>
          <a:prstGeom prst="bentConnector3">
            <a:avLst>
              <a:gd name="adj1" fmla="val -225"/>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C5F14D5-82EA-43F1-ACED-AB8007E09231}"/>
              </a:ext>
            </a:extLst>
          </p:cNvPr>
          <p:cNvCxnSpPr>
            <a:cxnSpLocks/>
          </p:cNvCxnSpPr>
          <p:nvPr/>
        </p:nvCxnSpPr>
        <p:spPr>
          <a:xfrm>
            <a:off x="2425146" y="5318508"/>
            <a:ext cx="576000" cy="0"/>
          </a:xfrm>
          <a:prstGeom prst="line">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4D522A1B-7EC2-4504-A725-FB29765B7E54}"/>
              </a:ext>
            </a:extLst>
          </p:cNvPr>
          <p:cNvCxnSpPr>
            <a:cxnSpLocks/>
          </p:cNvCxnSpPr>
          <p:nvPr/>
        </p:nvCxnSpPr>
        <p:spPr>
          <a:xfrm rot="16200000" flipH="1">
            <a:off x="2157460" y="3966923"/>
            <a:ext cx="1152000" cy="540000"/>
          </a:xfrm>
          <a:prstGeom prst="bentConnector3">
            <a:avLst>
              <a:gd name="adj1" fmla="val -225"/>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F188092-826B-4358-B760-F301B298D6B0}"/>
              </a:ext>
            </a:extLst>
          </p:cNvPr>
          <p:cNvCxnSpPr>
            <a:cxnSpLocks/>
          </p:cNvCxnSpPr>
          <p:nvPr/>
        </p:nvCxnSpPr>
        <p:spPr>
          <a:xfrm>
            <a:off x="2415679" y="4236923"/>
            <a:ext cx="576000" cy="0"/>
          </a:xfrm>
          <a:prstGeom prst="line">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6D9975FA-2648-409B-AA7B-0656BF03FA6B}"/>
              </a:ext>
            </a:extLst>
          </p:cNvPr>
          <p:cNvCxnSpPr>
            <a:cxnSpLocks/>
          </p:cNvCxnSpPr>
          <p:nvPr/>
        </p:nvCxnSpPr>
        <p:spPr>
          <a:xfrm rot="5400000" flipH="1" flipV="1">
            <a:off x="2400784" y="3270541"/>
            <a:ext cx="1531368" cy="1584000"/>
          </a:xfrm>
          <a:prstGeom prst="bentConnector3">
            <a:avLst>
              <a:gd name="adj1" fmla="val -338"/>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D92F35DA-DA05-43CC-B708-9CC9B8CC3525}"/>
              </a:ext>
            </a:extLst>
          </p:cNvPr>
          <p:cNvCxnSpPr/>
          <p:nvPr/>
        </p:nvCxnSpPr>
        <p:spPr>
          <a:xfrm>
            <a:off x="801559" y="3683011"/>
            <a:ext cx="1580255" cy="553912"/>
          </a:xfrm>
          <a:prstGeom prst="bentConnector3">
            <a:avLst>
              <a:gd name="adj1" fmla="val -229"/>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F497EF51-1D1B-49FC-AEDC-0DE9131CF00E}"/>
              </a:ext>
            </a:extLst>
          </p:cNvPr>
          <p:cNvCxnSpPr/>
          <p:nvPr/>
        </p:nvCxnSpPr>
        <p:spPr>
          <a:xfrm>
            <a:off x="801918" y="4252225"/>
            <a:ext cx="1584000" cy="576000"/>
          </a:xfrm>
          <a:prstGeom prst="bentConnector3">
            <a:avLst>
              <a:gd name="adj1" fmla="val -229"/>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FC8335E3-C528-48F4-AA41-DB5ACA08EE70}"/>
              </a:ext>
            </a:extLst>
          </p:cNvPr>
          <p:cNvCxnSpPr/>
          <p:nvPr/>
        </p:nvCxnSpPr>
        <p:spPr>
          <a:xfrm>
            <a:off x="801559" y="4843527"/>
            <a:ext cx="1580255" cy="468000"/>
          </a:xfrm>
          <a:prstGeom prst="bentConnector3">
            <a:avLst>
              <a:gd name="adj1" fmla="val -229"/>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69A8932A-D303-4C96-B725-E52B5A22D814}"/>
              </a:ext>
            </a:extLst>
          </p:cNvPr>
          <p:cNvCxnSpPr/>
          <p:nvPr/>
        </p:nvCxnSpPr>
        <p:spPr>
          <a:xfrm>
            <a:off x="801559" y="5326829"/>
            <a:ext cx="1580255" cy="468000"/>
          </a:xfrm>
          <a:prstGeom prst="bentConnector3">
            <a:avLst>
              <a:gd name="adj1" fmla="val -229"/>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1AC878B8-16A4-4AA1-A37F-C799C5E4DD1F}"/>
              </a:ext>
            </a:extLst>
          </p:cNvPr>
          <p:cNvCxnSpPr/>
          <p:nvPr/>
        </p:nvCxnSpPr>
        <p:spPr>
          <a:xfrm>
            <a:off x="801708" y="2943106"/>
            <a:ext cx="1580255" cy="720000"/>
          </a:xfrm>
          <a:prstGeom prst="bentConnector3">
            <a:avLst>
              <a:gd name="adj1" fmla="val -229"/>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432E4480-2D66-4700-AA53-0ACB13F1891F}"/>
              </a:ext>
            </a:extLst>
          </p:cNvPr>
          <p:cNvCxnSpPr/>
          <p:nvPr/>
        </p:nvCxnSpPr>
        <p:spPr>
          <a:xfrm>
            <a:off x="801394" y="2241115"/>
            <a:ext cx="3096000" cy="684000"/>
          </a:xfrm>
          <a:prstGeom prst="bentConnector3">
            <a:avLst>
              <a:gd name="adj1" fmla="val -229"/>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B16E6B8-FA72-4BBA-AA5D-6840409238C1}"/>
              </a:ext>
            </a:extLst>
          </p:cNvPr>
          <p:cNvSpPr>
            <a:spLocks noGrp="1"/>
          </p:cNvSpPr>
          <p:nvPr>
            <p:ph type="sldNum" idx="12"/>
          </p:nvPr>
        </p:nvSpPr>
        <p:spPr/>
        <p:txBody>
          <a:bodyPr/>
          <a:lstStyle/>
          <a:p>
            <a:fld id="{DECF3546-AB72-4471-AFC4-A477D555DA7F}" type="slidenum">
              <a:rPr lang="en-GB" smtClean="0"/>
              <a:t>21</a:t>
            </a:fld>
            <a:endParaRPr lang="en-GB"/>
          </a:p>
        </p:txBody>
      </p:sp>
      <p:sp>
        <p:nvSpPr>
          <p:cNvPr id="2" name="Title 1">
            <a:extLst>
              <a:ext uri="{FF2B5EF4-FFF2-40B4-BE49-F238E27FC236}">
                <a16:creationId xmlns:a16="http://schemas.microsoft.com/office/drawing/2014/main" id="{E9971044-8303-4C4D-8019-FA08E26C1A6E}"/>
              </a:ext>
            </a:extLst>
          </p:cNvPr>
          <p:cNvSpPr>
            <a:spLocks noGrp="1"/>
          </p:cNvSpPr>
          <p:nvPr>
            <p:ph type="title" idx="4294967295"/>
          </p:nvPr>
        </p:nvSpPr>
        <p:spPr>
          <a:xfrm>
            <a:off x="609600" y="187822"/>
            <a:ext cx="10972800" cy="849312"/>
          </a:xfrm>
        </p:spPr>
        <p:txBody>
          <a:bodyPr/>
          <a:lstStyle/>
          <a:p>
            <a:r>
              <a:rPr lang="es-ES" dirty="0"/>
              <a:t>Desarrollo de apps Low </a:t>
            </a:r>
            <a:r>
              <a:rPr lang="es-ES" dirty="0" err="1"/>
              <a:t>Code</a:t>
            </a:r>
            <a:r>
              <a:rPr lang="es-ES" dirty="0"/>
              <a:t> Data </a:t>
            </a:r>
            <a:r>
              <a:rPr lang="es-ES" dirty="0" err="1"/>
              <a:t>first</a:t>
            </a:r>
            <a:endParaRPr lang="en-GB" dirty="0"/>
          </a:p>
        </p:txBody>
      </p:sp>
      <p:pic>
        <p:nvPicPr>
          <p:cNvPr id="14" name="Picture 13">
            <a:extLst>
              <a:ext uri="{FF2B5EF4-FFF2-40B4-BE49-F238E27FC236}">
                <a16:creationId xmlns:a16="http://schemas.microsoft.com/office/drawing/2014/main" id="{255B2FFB-8C5B-41F5-B6CD-BEB73441E4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5169" y="3905766"/>
            <a:ext cx="604259" cy="604259"/>
          </a:xfrm>
          <a:prstGeom prst="rect">
            <a:avLst/>
          </a:prstGeom>
        </p:spPr>
      </p:pic>
      <p:pic>
        <p:nvPicPr>
          <p:cNvPr id="15" name="Picture 14">
            <a:extLst>
              <a:ext uri="{FF2B5EF4-FFF2-40B4-BE49-F238E27FC236}">
                <a16:creationId xmlns:a16="http://schemas.microsoft.com/office/drawing/2014/main" id="{92D10265-01F1-4F51-82CD-46A24EFA76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05854" y="3436070"/>
            <a:ext cx="439665" cy="439665"/>
          </a:xfrm>
          <a:prstGeom prst="rect">
            <a:avLst/>
          </a:prstGeom>
        </p:spPr>
      </p:pic>
      <p:pic>
        <p:nvPicPr>
          <p:cNvPr id="16" name="Picture 15">
            <a:extLst>
              <a:ext uri="{FF2B5EF4-FFF2-40B4-BE49-F238E27FC236}">
                <a16:creationId xmlns:a16="http://schemas.microsoft.com/office/drawing/2014/main" id="{CE3E27C2-2618-46EA-A5CE-EBD03437D8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04919" y="2457800"/>
            <a:ext cx="1046566" cy="1046566"/>
          </a:xfrm>
          <a:prstGeom prst="rect">
            <a:avLst/>
          </a:prstGeom>
        </p:spPr>
      </p:pic>
      <p:sp>
        <p:nvSpPr>
          <p:cNvPr id="17" name="Line">
            <a:extLst>
              <a:ext uri="{FF2B5EF4-FFF2-40B4-BE49-F238E27FC236}">
                <a16:creationId xmlns:a16="http://schemas.microsoft.com/office/drawing/2014/main" id="{2B4E101E-209C-485B-9F8D-75E43B831460}"/>
              </a:ext>
            </a:extLst>
          </p:cNvPr>
          <p:cNvSpPr/>
          <p:nvPr/>
        </p:nvSpPr>
        <p:spPr>
          <a:xfrm flipV="1">
            <a:off x="1379285" y="1835885"/>
            <a:ext cx="2916000" cy="0"/>
          </a:xfrm>
          <a:prstGeom prst="line">
            <a:avLst/>
          </a:prstGeom>
          <a:ln w="12700">
            <a:solidFill>
              <a:schemeClr val="bg2"/>
            </a:solidFill>
            <a:prstDash val="solid"/>
            <a:headEnd type="none"/>
            <a:tailEnd type="triangle"/>
          </a:ln>
        </p:spPr>
        <p:txBody>
          <a:bodyPr lIns="45718" tIns="45718" rIns="45718" bIns="45718"/>
          <a:lstStyle/>
          <a:p>
            <a:endParaRPr/>
          </a:p>
        </p:txBody>
      </p:sp>
      <p:sp>
        <p:nvSpPr>
          <p:cNvPr id="18" name="Rectangle 17">
            <a:extLst>
              <a:ext uri="{FF2B5EF4-FFF2-40B4-BE49-F238E27FC236}">
                <a16:creationId xmlns:a16="http://schemas.microsoft.com/office/drawing/2014/main" id="{A391CD53-7833-4FA9-8D92-0D31B596CE38}"/>
              </a:ext>
            </a:extLst>
          </p:cNvPr>
          <p:cNvSpPr/>
          <p:nvPr/>
        </p:nvSpPr>
        <p:spPr>
          <a:xfrm>
            <a:off x="955331" y="2575568"/>
            <a:ext cx="1046565" cy="307777"/>
          </a:xfrm>
          <a:prstGeom prst="rect">
            <a:avLst/>
          </a:prstGeom>
          <a:noFill/>
        </p:spPr>
        <p:txBody>
          <a:bodyPr wrap="square">
            <a:spAutoFit/>
          </a:bodyPr>
          <a:lstStyle/>
          <a:p>
            <a:pPr algn="ctr"/>
            <a:r>
              <a:rPr lang="en-US" sz="1400" dirty="0" err="1"/>
              <a:t>Existente</a:t>
            </a:r>
            <a:endParaRPr lang="en-US" sz="1400" dirty="0"/>
          </a:p>
        </p:txBody>
      </p:sp>
      <p:sp>
        <p:nvSpPr>
          <p:cNvPr id="20" name="Rectangle 19">
            <a:extLst>
              <a:ext uri="{FF2B5EF4-FFF2-40B4-BE49-F238E27FC236}">
                <a16:creationId xmlns:a16="http://schemas.microsoft.com/office/drawing/2014/main" id="{AA47D338-51E4-40E7-8F18-17B219363E2E}"/>
              </a:ext>
            </a:extLst>
          </p:cNvPr>
          <p:cNvSpPr/>
          <p:nvPr/>
        </p:nvSpPr>
        <p:spPr>
          <a:xfrm>
            <a:off x="967943" y="3680828"/>
            <a:ext cx="1010213" cy="307777"/>
          </a:xfrm>
          <a:prstGeom prst="rect">
            <a:avLst/>
          </a:prstGeom>
          <a:noFill/>
        </p:spPr>
        <p:txBody>
          <a:bodyPr wrap="none">
            <a:spAutoFit/>
          </a:bodyPr>
          <a:lstStyle/>
          <a:p>
            <a:r>
              <a:rPr lang="en-US" sz="1400" dirty="0"/>
              <a:t>Markdown</a:t>
            </a:r>
          </a:p>
        </p:txBody>
      </p:sp>
      <p:sp>
        <p:nvSpPr>
          <p:cNvPr id="21" name="Rectangle 20">
            <a:extLst>
              <a:ext uri="{FF2B5EF4-FFF2-40B4-BE49-F238E27FC236}">
                <a16:creationId xmlns:a16="http://schemas.microsoft.com/office/drawing/2014/main" id="{050A118F-2397-441C-99DA-EDD3B3285F85}"/>
              </a:ext>
            </a:extLst>
          </p:cNvPr>
          <p:cNvSpPr/>
          <p:nvPr/>
        </p:nvSpPr>
        <p:spPr>
          <a:xfrm>
            <a:off x="962801" y="4256828"/>
            <a:ext cx="771365" cy="307777"/>
          </a:xfrm>
          <a:prstGeom prst="rect">
            <a:avLst/>
          </a:prstGeom>
          <a:noFill/>
        </p:spPr>
        <p:txBody>
          <a:bodyPr wrap="none">
            <a:spAutoFit/>
          </a:bodyPr>
          <a:lstStyle/>
          <a:p>
            <a:r>
              <a:rPr lang="en-US" sz="1400" dirty="0" err="1"/>
              <a:t>Modelo</a:t>
            </a:r>
            <a:endParaRPr lang="en-US" sz="1400" dirty="0"/>
          </a:p>
        </p:txBody>
      </p:sp>
      <p:pic>
        <p:nvPicPr>
          <p:cNvPr id="22" name="Picture 21">
            <a:extLst>
              <a:ext uri="{FF2B5EF4-FFF2-40B4-BE49-F238E27FC236}">
                <a16:creationId xmlns:a16="http://schemas.microsoft.com/office/drawing/2014/main" id="{20662254-482A-4C05-AA75-B61F8BD1717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07139" y="5073451"/>
            <a:ext cx="397992" cy="397992"/>
          </a:xfrm>
          <a:prstGeom prst="rect">
            <a:avLst/>
          </a:prstGeom>
        </p:spPr>
      </p:pic>
      <p:sp>
        <p:nvSpPr>
          <p:cNvPr id="23" name="Rectangle 22">
            <a:extLst>
              <a:ext uri="{FF2B5EF4-FFF2-40B4-BE49-F238E27FC236}">
                <a16:creationId xmlns:a16="http://schemas.microsoft.com/office/drawing/2014/main" id="{DC9560FD-A4D0-46BB-9053-3693275904D0}"/>
              </a:ext>
            </a:extLst>
          </p:cNvPr>
          <p:cNvSpPr/>
          <p:nvPr/>
        </p:nvSpPr>
        <p:spPr>
          <a:xfrm>
            <a:off x="957063" y="5321395"/>
            <a:ext cx="1071127" cy="307777"/>
          </a:xfrm>
          <a:prstGeom prst="rect">
            <a:avLst/>
          </a:prstGeom>
          <a:noFill/>
        </p:spPr>
        <p:txBody>
          <a:bodyPr wrap="none">
            <a:spAutoFit/>
          </a:bodyPr>
          <a:lstStyle/>
          <a:p>
            <a:r>
              <a:rPr lang="en-US" sz="1400" dirty="0"/>
              <a:t>DML Script</a:t>
            </a:r>
          </a:p>
        </p:txBody>
      </p:sp>
      <p:sp>
        <p:nvSpPr>
          <p:cNvPr id="25" name="Rectangle 24">
            <a:extLst>
              <a:ext uri="{FF2B5EF4-FFF2-40B4-BE49-F238E27FC236}">
                <a16:creationId xmlns:a16="http://schemas.microsoft.com/office/drawing/2014/main" id="{3FA311B7-95C1-4316-9791-0CC7AA7FE473}"/>
              </a:ext>
            </a:extLst>
          </p:cNvPr>
          <p:cNvSpPr/>
          <p:nvPr/>
        </p:nvSpPr>
        <p:spPr>
          <a:xfrm>
            <a:off x="960443" y="4842187"/>
            <a:ext cx="893193" cy="307777"/>
          </a:xfrm>
          <a:prstGeom prst="rect">
            <a:avLst/>
          </a:prstGeom>
          <a:noFill/>
        </p:spPr>
        <p:txBody>
          <a:bodyPr wrap="none">
            <a:spAutoFit/>
          </a:bodyPr>
          <a:lstStyle/>
          <a:p>
            <a:r>
              <a:rPr lang="en-US" sz="1400" dirty="0"/>
              <a:t>SQL IDE</a:t>
            </a:r>
          </a:p>
        </p:txBody>
      </p:sp>
      <p:sp>
        <p:nvSpPr>
          <p:cNvPr id="26" name="Rectangle 25">
            <a:extLst>
              <a:ext uri="{FF2B5EF4-FFF2-40B4-BE49-F238E27FC236}">
                <a16:creationId xmlns:a16="http://schemas.microsoft.com/office/drawing/2014/main" id="{904306F5-BF51-4EEF-A69B-C35E08FBFB0F}"/>
              </a:ext>
            </a:extLst>
          </p:cNvPr>
          <p:cNvSpPr/>
          <p:nvPr/>
        </p:nvSpPr>
        <p:spPr>
          <a:xfrm>
            <a:off x="72896" y="3019374"/>
            <a:ext cx="702436" cy="307777"/>
          </a:xfrm>
          <a:prstGeom prst="rect">
            <a:avLst/>
          </a:prstGeom>
          <a:noFill/>
        </p:spPr>
        <p:txBody>
          <a:bodyPr wrap="none">
            <a:spAutoFit/>
          </a:bodyPr>
          <a:lstStyle/>
          <a:p>
            <a:r>
              <a:rPr lang="en-US" sz="1400" dirty="0"/>
              <a:t>Nuevo</a:t>
            </a:r>
          </a:p>
        </p:txBody>
      </p:sp>
      <p:pic>
        <p:nvPicPr>
          <p:cNvPr id="27" name="Picture 26">
            <a:extLst>
              <a:ext uri="{FF2B5EF4-FFF2-40B4-BE49-F238E27FC236}">
                <a16:creationId xmlns:a16="http://schemas.microsoft.com/office/drawing/2014/main" id="{8FE66E9C-3A75-40E8-936B-192E5C7D4DA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10426" y="2473428"/>
            <a:ext cx="1122727" cy="842045"/>
          </a:xfrm>
          <a:prstGeom prst="rect">
            <a:avLst/>
          </a:prstGeom>
        </p:spPr>
      </p:pic>
      <p:sp>
        <p:nvSpPr>
          <p:cNvPr id="31" name="Rectangle 30">
            <a:extLst>
              <a:ext uri="{FF2B5EF4-FFF2-40B4-BE49-F238E27FC236}">
                <a16:creationId xmlns:a16="http://schemas.microsoft.com/office/drawing/2014/main" id="{554BF900-3141-4A9F-B6E6-7DEB38BBFCE7}"/>
              </a:ext>
            </a:extLst>
          </p:cNvPr>
          <p:cNvSpPr/>
          <p:nvPr/>
        </p:nvSpPr>
        <p:spPr>
          <a:xfrm>
            <a:off x="1899915" y="1417321"/>
            <a:ext cx="2138727" cy="40011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a:spAutoFit/>
          </a:bodyPr>
          <a:lstStyle/>
          <a:p>
            <a:r>
              <a:rPr lang="en-US" sz="2000" dirty="0">
                <a:solidFill>
                  <a:schemeClr val="bg2"/>
                </a:solidFill>
              </a:rPr>
              <a:t>Desarrollo de BD</a:t>
            </a:r>
          </a:p>
        </p:txBody>
      </p:sp>
      <p:sp>
        <p:nvSpPr>
          <p:cNvPr id="34" name="Rectangle 33">
            <a:extLst>
              <a:ext uri="{FF2B5EF4-FFF2-40B4-BE49-F238E27FC236}">
                <a16:creationId xmlns:a16="http://schemas.microsoft.com/office/drawing/2014/main" id="{06215310-85C3-4308-BBC7-00474C209EB8}"/>
              </a:ext>
            </a:extLst>
          </p:cNvPr>
          <p:cNvSpPr/>
          <p:nvPr/>
        </p:nvSpPr>
        <p:spPr>
          <a:xfrm>
            <a:off x="4790475" y="3704683"/>
            <a:ext cx="695640" cy="307777"/>
          </a:xfrm>
          <a:prstGeom prst="rect">
            <a:avLst/>
          </a:prstGeom>
          <a:solidFill>
            <a:schemeClr val="bg1"/>
          </a:solidFill>
        </p:spPr>
        <p:txBody>
          <a:bodyPr wrap="none">
            <a:spAutoFit/>
          </a:bodyPr>
          <a:lstStyle/>
          <a:p>
            <a:r>
              <a:rPr lang="en-US" sz="1400" dirty="0"/>
              <a:t>Wizard</a:t>
            </a:r>
          </a:p>
        </p:txBody>
      </p:sp>
      <p:sp>
        <p:nvSpPr>
          <p:cNvPr id="35" name="Rectangle 34">
            <a:extLst>
              <a:ext uri="{FF2B5EF4-FFF2-40B4-BE49-F238E27FC236}">
                <a16:creationId xmlns:a16="http://schemas.microsoft.com/office/drawing/2014/main" id="{6F22721B-5C6C-4B44-85BE-439E789B88FC}"/>
              </a:ext>
            </a:extLst>
          </p:cNvPr>
          <p:cNvSpPr/>
          <p:nvPr/>
        </p:nvSpPr>
        <p:spPr>
          <a:xfrm>
            <a:off x="4793428" y="4236923"/>
            <a:ext cx="861133" cy="307777"/>
          </a:xfrm>
          <a:prstGeom prst="rect">
            <a:avLst/>
          </a:prstGeom>
          <a:solidFill>
            <a:schemeClr val="bg1"/>
          </a:solidFill>
        </p:spPr>
        <p:txBody>
          <a:bodyPr wrap="none">
            <a:spAutoFit/>
          </a:bodyPr>
          <a:lstStyle/>
          <a:p>
            <a:r>
              <a:rPr lang="en-US" sz="1400" dirty="0"/>
              <a:t>Blueprint</a:t>
            </a:r>
          </a:p>
        </p:txBody>
      </p:sp>
      <p:pic>
        <p:nvPicPr>
          <p:cNvPr id="36" name="Picture 35">
            <a:extLst>
              <a:ext uri="{FF2B5EF4-FFF2-40B4-BE49-F238E27FC236}">
                <a16:creationId xmlns:a16="http://schemas.microsoft.com/office/drawing/2014/main" id="{B7A2710B-B9B9-4BBF-A49C-4EC5C28B28D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227869" y="4553786"/>
            <a:ext cx="397992" cy="451295"/>
          </a:xfrm>
          <a:prstGeom prst="rect">
            <a:avLst/>
          </a:prstGeom>
        </p:spPr>
      </p:pic>
      <p:sp>
        <p:nvSpPr>
          <p:cNvPr id="37" name="Rectangle 36">
            <a:extLst>
              <a:ext uri="{FF2B5EF4-FFF2-40B4-BE49-F238E27FC236}">
                <a16:creationId xmlns:a16="http://schemas.microsoft.com/office/drawing/2014/main" id="{26F8E07A-1F51-4638-BAE1-0179FE6D6C4A}"/>
              </a:ext>
            </a:extLst>
          </p:cNvPr>
          <p:cNvSpPr/>
          <p:nvPr/>
        </p:nvSpPr>
        <p:spPr>
          <a:xfrm>
            <a:off x="6594027" y="2129408"/>
            <a:ext cx="1155524" cy="261610"/>
          </a:xfrm>
          <a:prstGeom prst="rect">
            <a:avLst/>
          </a:prstGeom>
          <a:noFill/>
        </p:spPr>
        <p:txBody>
          <a:bodyPr wrap="square">
            <a:spAutoFit/>
          </a:bodyPr>
          <a:lstStyle/>
          <a:p>
            <a:pPr algn="ctr"/>
            <a:r>
              <a:rPr lang="en-US" sz="1100" dirty="0">
                <a:solidFill>
                  <a:schemeClr val="bg2"/>
                </a:solidFill>
              </a:rPr>
              <a:t>App Builder</a:t>
            </a:r>
          </a:p>
        </p:txBody>
      </p:sp>
      <p:pic>
        <p:nvPicPr>
          <p:cNvPr id="38" name="Picture 37">
            <a:extLst>
              <a:ext uri="{FF2B5EF4-FFF2-40B4-BE49-F238E27FC236}">
                <a16:creationId xmlns:a16="http://schemas.microsoft.com/office/drawing/2014/main" id="{224A6526-F8F3-432D-A729-F346075E660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803259" y="4064339"/>
            <a:ext cx="466752" cy="319069"/>
          </a:xfrm>
          <a:prstGeom prst="rect">
            <a:avLst/>
          </a:prstGeom>
        </p:spPr>
      </p:pic>
      <p:pic>
        <p:nvPicPr>
          <p:cNvPr id="39" name="Picture 38">
            <a:extLst>
              <a:ext uri="{FF2B5EF4-FFF2-40B4-BE49-F238E27FC236}">
                <a16:creationId xmlns:a16="http://schemas.microsoft.com/office/drawing/2014/main" id="{A1CE2297-E0FA-40A7-81BB-685BF1CA746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745873" y="3445761"/>
            <a:ext cx="581525" cy="436143"/>
          </a:xfrm>
          <a:prstGeom prst="rect">
            <a:avLst/>
          </a:prstGeom>
        </p:spPr>
      </p:pic>
      <p:sp>
        <p:nvSpPr>
          <p:cNvPr id="40" name="Line">
            <a:extLst>
              <a:ext uri="{FF2B5EF4-FFF2-40B4-BE49-F238E27FC236}">
                <a16:creationId xmlns:a16="http://schemas.microsoft.com/office/drawing/2014/main" id="{0C26F11F-047B-4FF7-876A-2472C170E699}"/>
              </a:ext>
            </a:extLst>
          </p:cNvPr>
          <p:cNvSpPr/>
          <p:nvPr/>
        </p:nvSpPr>
        <p:spPr>
          <a:xfrm flipV="1">
            <a:off x="4560939" y="1827937"/>
            <a:ext cx="4536000" cy="0"/>
          </a:xfrm>
          <a:prstGeom prst="line">
            <a:avLst/>
          </a:prstGeom>
          <a:ln w="12700">
            <a:solidFill>
              <a:schemeClr val="bg2"/>
            </a:solidFill>
            <a:prstDash val="solid"/>
            <a:headEnd type="none"/>
            <a:tailEnd type="triangle"/>
          </a:ln>
        </p:spPr>
        <p:txBody>
          <a:bodyPr lIns="45718" tIns="45718" rIns="45718" bIns="45718"/>
          <a:lstStyle/>
          <a:p>
            <a:endParaRPr/>
          </a:p>
        </p:txBody>
      </p:sp>
      <p:sp>
        <p:nvSpPr>
          <p:cNvPr id="41" name="Rectangle 40">
            <a:extLst>
              <a:ext uri="{FF2B5EF4-FFF2-40B4-BE49-F238E27FC236}">
                <a16:creationId xmlns:a16="http://schemas.microsoft.com/office/drawing/2014/main" id="{D2025570-D966-4962-8DDC-53BC23108168}"/>
              </a:ext>
            </a:extLst>
          </p:cNvPr>
          <p:cNvSpPr/>
          <p:nvPr/>
        </p:nvSpPr>
        <p:spPr>
          <a:xfrm>
            <a:off x="5242700" y="1387162"/>
            <a:ext cx="3195105" cy="40011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a:spAutoFit/>
          </a:bodyPr>
          <a:lstStyle/>
          <a:p>
            <a:r>
              <a:rPr lang="en-US" sz="2000" dirty="0">
                <a:solidFill>
                  <a:schemeClr val="bg2"/>
                </a:solidFill>
              </a:rPr>
              <a:t>Desarrollo de la </a:t>
            </a:r>
            <a:r>
              <a:rPr lang="en-US" sz="2000" dirty="0" err="1">
                <a:solidFill>
                  <a:schemeClr val="bg2"/>
                </a:solidFill>
              </a:rPr>
              <a:t>aplicación</a:t>
            </a:r>
            <a:endParaRPr lang="en-US" sz="2000" dirty="0">
              <a:solidFill>
                <a:schemeClr val="bg2"/>
              </a:solidFill>
            </a:endParaRPr>
          </a:p>
        </p:txBody>
      </p:sp>
      <p:pic>
        <p:nvPicPr>
          <p:cNvPr id="42" name="Picture 41">
            <a:extLst>
              <a:ext uri="{FF2B5EF4-FFF2-40B4-BE49-F238E27FC236}">
                <a16:creationId xmlns:a16="http://schemas.microsoft.com/office/drawing/2014/main" id="{FBFA3465-0FF2-44E6-B02E-34C1A97ACF6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033941" y="2487019"/>
            <a:ext cx="1094627" cy="820971"/>
          </a:xfrm>
          <a:prstGeom prst="rect">
            <a:avLst/>
          </a:prstGeom>
        </p:spPr>
      </p:pic>
      <p:sp>
        <p:nvSpPr>
          <p:cNvPr id="43" name="TextBox 42">
            <a:extLst>
              <a:ext uri="{FF2B5EF4-FFF2-40B4-BE49-F238E27FC236}">
                <a16:creationId xmlns:a16="http://schemas.microsoft.com/office/drawing/2014/main" id="{CB114ECF-A939-4A69-8671-9495493C6230}"/>
              </a:ext>
            </a:extLst>
          </p:cNvPr>
          <p:cNvSpPr txBox="1"/>
          <p:nvPr/>
        </p:nvSpPr>
        <p:spPr>
          <a:xfrm>
            <a:off x="2982193" y="2623268"/>
            <a:ext cx="914400" cy="914400"/>
          </a:xfrm>
          <a:prstGeom prst="rect">
            <a:avLst/>
          </a:prstGeom>
          <a:noFill/>
        </p:spPr>
        <p:txBody>
          <a:bodyPr wrap="none" lIns="0" tIns="0" rIns="0" bIns="0" rtlCol="0">
            <a:noAutofit/>
          </a:bodyPr>
          <a:lstStyle/>
          <a:p>
            <a:pPr>
              <a:lnSpc>
                <a:spcPct val="90000"/>
              </a:lnSpc>
            </a:pPr>
            <a:endParaRPr lang="en-US" dirty="0"/>
          </a:p>
        </p:txBody>
      </p:sp>
      <p:sp>
        <p:nvSpPr>
          <p:cNvPr id="47" name="Rectangle 46">
            <a:extLst>
              <a:ext uri="{FF2B5EF4-FFF2-40B4-BE49-F238E27FC236}">
                <a16:creationId xmlns:a16="http://schemas.microsoft.com/office/drawing/2014/main" id="{E3BEA84E-5E1E-46D1-9254-FDA4A2E8B29F}"/>
              </a:ext>
            </a:extLst>
          </p:cNvPr>
          <p:cNvSpPr/>
          <p:nvPr/>
        </p:nvSpPr>
        <p:spPr>
          <a:xfrm>
            <a:off x="8294496" y="4846894"/>
            <a:ext cx="2316660" cy="307777"/>
          </a:xfrm>
          <a:prstGeom prst="rect">
            <a:avLst/>
          </a:prstGeom>
          <a:solidFill>
            <a:schemeClr val="bg1"/>
          </a:solidFill>
        </p:spPr>
        <p:txBody>
          <a:bodyPr wrap="none">
            <a:spAutoFit/>
          </a:bodyPr>
          <a:lstStyle/>
          <a:p>
            <a:r>
              <a:rPr lang="en-US" sz="1400" dirty="0" err="1"/>
              <a:t>Instalación</a:t>
            </a:r>
            <a:r>
              <a:rPr lang="en-US" sz="1400" dirty="0"/>
              <a:t> &amp; </a:t>
            </a:r>
            <a:r>
              <a:rPr lang="en-US" sz="1400" dirty="0" err="1"/>
              <a:t>Actualización</a:t>
            </a:r>
            <a:endParaRPr lang="en-US" sz="1400" dirty="0"/>
          </a:p>
        </p:txBody>
      </p:sp>
      <p:pic>
        <p:nvPicPr>
          <p:cNvPr id="49" name="Picture 48">
            <a:extLst>
              <a:ext uri="{FF2B5EF4-FFF2-40B4-BE49-F238E27FC236}">
                <a16:creationId xmlns:a16="http://schemas.microsoft.com/office/drawing/2014/main" id="{BAD84D23-CEF6-435A-9FE4-7436697AEA6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86695" y="2835575"/>
            <a:ext cx="1046566" cy="1046566"/>
          </a:xfrm>
          <a:prstGeom prst="rect">
            <a:avLst/>
          </a:prstGeom>
        </p:spPr>
      </p:pic>
      <p:pic>
        <p:nvPicPr>
          <p:cNvPr id="50" name="Picture 49">
            <a:extLst>
              <a:ext uri="{FF2B5EF4-FFF2-40B4-BE49-F238E27FC236}">
                <a16:creationId xmlns:a16="http://schemas.microsoft.com/office/drawing/2014/main" id="{2526DBFF-C2FB-49DC-B85E-DD34DC08F0B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009072" y="2489565"/>
            <a:ext cx="1109598" cy="832200"/>
          </a:xfrm>
          <a:prstGeom prst="rect">
            <a:avLst/>
          </a:prstGeom>
        </p:spPr>
      </p:pic>
      <p:sp>
        <p:nvSpPr>
          <p:cNvPr id="51" name="Rectangle 50">
            <a:extLst>
              <a:ext uri="{FF2B5EF4-FFF2-40B4-BE49-F238E27FC236}">
                <a16:creationId xmlns:a16="http://schemas.microsoft.com/office/drawing/2014/main" id="{F0A54105-A16B-4FD2-8D8F-0248EBA34395}"/>
              </a:ext>
            </a:extLst>
          </p:cNvPr>
          <p:cNvSpPr/>
          <p:nvPr/>
        </p:nvSpPr>
        <p:spPr>
          <a:xfrm>
            <a:off x="7955321" y="2121573"/>
            <a:ext cx="1250663" cy="261610"/>
          </a:xfrm>
          <a:prstGeom prst="rect">
            <a:avLst/>
          </a:prstGeom>
          <a:noFill/>
        </p:spPr>
        <p:txBody>
          <a:bodyPr wrap="none">
            <a:spAutoFit/>
          </a:bodyPr>
          <a:lstStyle/>
          <a:p>
            <a:r>
              <a:rPr lang="en-US" sz="1100" dirty="0" err="1">
                <a:solidFill>
                  <a:schemeClr val="bg2"/>
                </a:solidFill>
              </a:rPr>
              <a:t>Testeo</a:t>
            </a:r>
            <a:r>
              <a:rPr lang="en-US" sz="1100" dirty="0">
                <a:solidFill>
                  <a:schemeClr val="bg2"/>
                </a:solidFill>
              </a:rPr>
              <a:t> de la App</a:t>
            </a:r>
          </a:p>
        </p:txBody>
      </p:sp>
      <p:sp>
        <p:nvSpPr>
          <p:cNvPr id="52" name="Rectangle 51">
            <a:extLst>
              <a:ext uri="{FF2B5EF4-FFF2-40B4-BE49-F238E27FC236}">
                <a16:creationId xmlns:a16="http://schemas.microsoft.com/office/drawing/2014/main" id="{C284E229-E8EA-4601-A2D5-E04979BF298F}"/>
              </a:ext>
            </a:extLst>
          </p:cNvPr>
          <p:cNvSpPr/>
          <p:nvPr/>
        </p:nvSpPr>
        <p:spPr>
          <a:xfrm>
            <a:off x="9861609" y="2129496"/>
            <a:ext cx="1377300" cy="261610"/>
          </a:xfrm>
          <a:prstGeom prst="rect">
            <a:avLst/>
          </a:prstGeom>
          <a:noFill/>
        </p:spPr>
        <p:txBody>
          <a:bodyPr wrap="none">
            <a:spAutoFit/>
          </a:bodyPr>
          <a:lstStyle/>
          <a:p>
            <a:r>
              <a:rPr lang="en-US" sz="1100" dirty="0">
                <a:solidFill>
                  <a:schemeClr val="bg2"/>
                </a:solidFill>
              </a:rPr>
              <a:t>App </a:t>
            </a:r>
            <a:r>
              <a:rPr lang="en-US" sz="1100" dirty="0" err="1">
                <a:solidFill>
                  <a:schemeClr val="bg2"/>
                </a:solidFill>
              </a:rPr>
              <a:t>en</a:t>
            </a:r>
            <a:r>
              <a:rPr lang="en-US" sz="1100" dirty="0">
                <a:solidFill>
                  <a:schemeClr val="bg2"/>
                </a:solidFill>
              </a:rPr>
              <a:t> </a:t>
            </a:r>
            <a:r>
              <a:rPr lang="en-US" sz="1100" dirty="0" err="1">
                <a:solidFill>
                  <a:schemeClr val="bg2"/>
                </a:solidFill>
              </a:rPr>
              <a:t>Producción</a:t>
            </a:r>
            <a:endParaRPr lang="en-US" sz="1100" dirty="0">
              <a:solidFill>
                <a:schemeClr val="bg2"/>
              </a:solidFill>
            </a:endParaRPr>
          </a:p>
        </p:txBody>
      </p:sp>
      <p:sp>
        <p:nvSpPr>
          <p:cNvPr id="53" name="Line">
            <a:extLst>
              <a:ext uri="{FF2B5EF4-FFF2-40B4-BE49-F238E27FC236}">
                <a16:creationId xmlns:a16="http://schemas.microsoft.com/office/drawing/2014/main" id="{FDB6D501-FA6B-4359-9708-BDB6FE4B3DCD}"/>
              </a:ext>
            </a:extLst>
          </p:cNvPr>
          <p:cNvSpPr/>
          <p:nvPr/>
        </p:nvSpPr>
        <p:spPr>
          <a:xfrm>
            <a:off x="9270705" y="1825337"/>
            <a:ext cx="2362555" cy="6449"/>
          </a:xfrm>
          <a:prstGeom prst="line">
            <a:avLst/>
          </a:prstGeom>
          <a:ln w="12700">
            <a:solidFill>
              <a:schemeClr val="bg2"/>
            </a:solidFill>
            <a:prstDash val="solid"/>
            <a:headEnd type="none"/>
            <a:tailEnd type="oval"/>
          </a:ln>
        </p:spPr>
        <p:txBody>
          <a:bodyPr lIns="45718" tIns="45718" rIns="45718" bIns="45718"/>
          <a:lstStyle/>
          <a:p>
            <a:endParaRPr/>
          </a:p>
        </p:txBody>
      </p:sp>
      <p:sp>
        <p:nvSpPr>
          <p:cNvPr id="54" name="Rectangle 53">
            <a:extLst>
              <a:ext uri="{FF2B5EF4-FFF2-40B4-BE49-F238E27FC236}">
                <a16:creationId xmlns:a16="http://schemas.microsoft.com/office/drawing/2014/main" id="{C2BC43C2-EC9A-4E33-AD24-9519FC072E7A}"/>
              </a:ext>
            </a:extLst>
          </p:cNvPr>
          <p:cNvSpPr/>
          <p:nvPr/>
        </p:nvSpPr>
        <p:spPr>
          <a:xfrm>
            <a:off x="9828734" y="1408377"/>
            <a:ext cx="1470274" cy="40011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a:spAutoFit/>
          </a:bodyPr>
          <a:lstStyle/>
          <a:p>
            <a:r>
              <a:rPr lang="en-US" sz="2000" dirty="0" err="1">
                <a:solidFill>
                  <a:schemeClr val="bg2"/>
                </a:solidFill>
              </a:rPr>
              <a:t>Despliegue</a:t>
            </a:r>
            <a:endParaRPr lang="en-US" sz="2000" dirty="0">
              <a:solidFill>
                <a:schemeClr val="bg2"/>
              </a:solidFill>
            </a:endParaRPr>
          </a:p>
        </p:txBody>
      </p:sp>
      <p:sp>
        <p:nvSpPr>
          <p:cNvPr id="55" name="Rectangle 54">
            <a:extLst>
              <a:ext uri="{FF2B5EF4-FFF2-40B4-BE49-F238E27FC236}">
                <a16:creationId xmlns:a16="http://schemas.microsoft.com/office/drawing/2014/main" id="{1BEE66FF-D76B-4664-BA0D-4AFF17CED8EC}"/>
              </a:ext>
            </a:extLst>
          </p:cNvPr>
          <p:cNvSpPr/>
          <p:nvPr/>
        </p:nvSpPr>
        <p:spPr>
          <a:xfrm>
            <a:off x="3373402" y="2129408"/>
            <a:ext cx="1109599" cy="261610"/>
          </a:xfrm>
          <a:prstGeom prst="rect">
            <a:avLst/>
          </a:prstGeom>
          <a:noFill/>
        </p:spPr>
        <p:txBody>
          <a:bodyPr wrap="none">
            <a:spAutoFit/>
          </a:bodyPr>
          <a:lstStyle/>
          <a:p>
            <a:r>
              <a:rPr lang="en-US" sz="1100" dirty="0">
                <a:solidFill>
                  <a:schemeClr val="bg2"/>
                </a:solidFill>
              </a:rPr>
              <a:t>Base de </a:t>
            </a:r>
            <a:r>
              <a:rPr lang="en-US" sz="1100" dirty="0" err="1">
                <a:solidFill>
                  <a:schemeClr val="bg2"/>
                </a:solidFill>
              </a:rPr>
              <a:t>Datos</a:t>
            </a:r>
            <a:endParaRPr lang="en-US" sz="1100" dirty="0">
              <a:solidFill>
                <a:schemeClr val="bg2"/>
              </a:solidFill>
            </a:endParaRPr>
          </a:p>
        </p:txBody>
      </p:sp>
      <p:sp>
        <p:nvSpPr>
          <p:cNvPr id="57" name="Rectangle 56">
            <a:extLst>
              <a:ext uri="{FF2B5EF4-FFF2-40B4-BE49-F238E27FC236}">
                <a16:creationId xmlns:a16="http://schemas.microsoft.com/office/drawing/2014/main" id="{FC5031FD-BB4F-462A-B383-8516F12BA5E2}"/>
              </a:ext>
            </a:extLst>
          </p:cNvPr>
          <p:cNvSpPr/>
          <p:nvPr/>
        </p:nvSpPr>
        <p:spPr>
          <a:xfrm>
            <a:off x="957063" y="5804697"/>
            <a:ext cx="623889" cy="307777"/>
          </a:xfrm>
          <a:prstGeom prst="rect">
            <a:avLst/>
          </a:prstGeom>
          <a:noFill/>
        </p:spPr>
        <p:txBody>
          <a:bodyPr wrap="none">
            <a:spAutoFit/>
          </a:bodyPr>
          <a:lstStyle/>
          <a:p>
            <a:r>
              <a:rPr lang="en-US" sz="1400" dirty="0"/>
              <a:t>Excel</a:t>
            </a:r>
          </a:p>
        </p:txBody>
      </p:sp>
      <p:pic>
        <p:nvPicPr>
          <p:cNvPr id="58" name="Picture 57">
            <a:extLst>
              <a:ext uri="{FF2B5EF4-FFF2-40B4-BE49-F238E27FC236}">
                <a16:creationId xmlns:a16="http://schemas.microsoft.com/office/drawing/2014/main" id="{A2A89F0D-4D1C-4040-9FAE-539C081B1A4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89399" y="5517098"/>
            <a:ext cx="466362" cy="466362"/>
          </a:xfrm>
          <a:prstGeom prst="rect">
            <a:avLst/>
          </a:prstGeom>
        </p:spPr>
      </p:pic>
      <p:sp>
        <p:nvSpPr>
          <p:cNvPr id="59" name="Rectangle 58">
            <a:extLst>
              <a:ext uri="{FF2B5EF4-FFF2-40B4-BE49-F238E27FC236}">
                <a16:creationId xmlns:a16="http://schemas.microsoft.com/office/drawing/2014/main" id="{1A46F95B-5297-4BF7-8CD5-194272F2C113}"/>
              </a:ext>
            </a:extLst>
          </p:cNvPr>
          <p:cNvSpPr/>
          <p:nvPr/>
        </p:nvSpPr>
        <p:spPr>
          <a:xfrm>
            <a:off x="6055137" y="5882307"/>
            <a:ext cx="2233304" cy="307777"/>
          </a:xfrm>
          <a:prstGeom prst="rect">
            <a:avLst/>
          </a:prstGeom>
          <a:solidFill>
            <a:schemeClr val="bg1"/>
          </a:solidFill>
        </p:spPr>
        <p:txBody>
          <a:bodyPr wrap="none">
            <a:spAutoFit/>
          </a:bodyPr>
          <a:lstStyle/>
          <a:p>
            <a:r>
              <a:rPr lang="en-US" sz="1400" dirty="0"/>
              <a:t>Control de Código Fuente</a:t>
            </a:r>
          </a:p>
        </p:txBody>
      </p:sp>
      <p:sp>
        <p:nvSpPr>
          <p:cNvPr id="61" name="Rectangle 60">
            <a:extLst>
              <a:ext uri="{FF2B5EF4-FFF2-40B4-BE49-F238E27FC236}">
                <a16:creationId xmlns:a16="http://schemas.microsoft.com/office/drawing/2014/main" id="{B24FCAC6-D1C0-4CBC-A958-28F70451D4F6}"/>
              </a:ext>
            </a:extLst>
          </p:cNvPr>
          <p:cNvSpPr/>
          <p:nvPr/>
        </p:nvSpPr>
        <p:spPr>
          <a:xfrm>
            <a:off x="6290334" y="4598890"/>
            <a:ext cx="861133" cy="307777"/>
          </a:xfrm>
          <a:prstGeom prst="rect">
            <a:avLst/>
          </a:prstGeom>
          <a:noFill/>
        </p:spPr>
        <p:txBody>
          <a:bodyPr wrap="none">
            <a:spAutoFit/>
          </a:bodyPr>
          <a:lstStyle/>
          <a:p>
            <a:r>
              <a:rPr lang="en-US" sz="1400" dirty="0" err="1"/>
              <a:t>Exportar</a:t>
            </a:r>
            <a:endParaRPr lang="en-US" sz="1400" dirty="0"/>
          </a:p>
        </p:txBody>
      </p:sp>
      <p:pic>
        <p:nvPicPr>
          <p:cNvPr id="67" name="Picture 66">
            <a:extLst>
              <a:ext uri="{FF2B5EF4-FFF2-40B4-BE49-F238E27FC236}">
                <a16:creationId xmlns:a16="http://schemas.microsoft.com/office/drawing/2014/main" id="{F41B1E44-48ED-4304-927A-F09461C5001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118913" y="4355509"/>
            <a:ext cx="546574" cy="546574"/>
          </a:xfrm>
          <a:prstGeom prst="rect">
            <a:avLst/>
          </a:prstGeom>
        </p:spPr>
      </p:pic>
      <p:sp>
        <p:nvSpPr>
          <p:cNvPr id="69" name="Rectangle 68">
            <a:extLst>
              <a:ext uri="{FF2B5EF4-FFF2-40B4-BE49-F238E27FC236}">
                <a16:creationId xmlns:a16="http://schemas.microsoft.com/office/drawing/2014/main" id="{3889FDEB-89A9-4D18-8C19-C26165BA9D02}"/>
              </a:ext>
            </a:extLst>
          </p:cNvPr>
          <p:cNvSpPr/>
          <p:nvPr/>
        </p:nvSpPr>
        <p:spPr>
          <a:xfrm>
            <a:off x="7962517" y="3829375"/>
            <a:ext cx="1866217" cy="307777"/>
          </a:xfrm>
          <a:prstGeom prst="rect">
            <a:avLst/>
          </a:prstGeom>
          <a:solidFill>
            <a:schemeClr val="bg1"/>
          </a:solidFill>
        </p:spPr>
        <p:txBody>
          <a:bodyPr wrap="none">
            <a:spAutoFit/>
          </a:bodyPr>
          <a:lstStyle/>
          <a:p>
            <a:r>
              <a:rPr lang="en-US" sz="1400" dirty="0" err="1"/>
              <a:t>Métricas</a:t>
            </a:r>
            <a:r>
              <a:rPr lang="en-US" sz="1400" dirty="0"/>
              <a:t> &amp; Feedback</a:t>
            </a:r>
          </a:p>
        </p:txBody>
      </p:sp>
      <p:sp>
        <p:nvSpPr>
          <p:cNvPr id="73" name="Flowchart: Connector 72">
            <a:extLst>
              <a:ext uri="{FF2B5EF4-FFF2-40B4-BE49-F238E27FC236}">
                <a16:creationId xmlns:a16="http://schemas.microsoft.com/office/drawing/2014/main" id="{1C0228EC-C790-4A4C-ABCF-9B73C1C45BC2}"/>
              </a:ext>
            </a:extLst>
          </p:cNvPr>
          <p:cNvSpPr/>
          <p:nvPr/>
        </p:nvSpPr>
        <p:spPr>
          <a:xfrm>
            <a:off x="391076" y="1387150"/>
            <a:ext cx="871275" cy="89266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latin typeface="Barlow Light"/>
              </a:rPr>
              <a:t>INICIO</a:t>
            </a:r>
            <a:endParaRPr lang="en-GB" sz="1200" b="1" dirty="0">
              <a:latin typeface="Barlow Light"/>
            </a:endParaRPr>
          </a:p>
        </p:txBody>
      </p:sp>
      <p:sp>
        <p:nvSpPr>
          <p:cNvPr id="74" name="Rectangle 73">
            <a:extLst>
              <a:ext uri="{FF2B5EF4-FFF2-40B4-BE49-F238E27FC236}">
                <a16:creationId xmlns:a16="http://schemas.microsoft.com/office/drawing/2014/main" id="{FB161AB8-A11F-456F-BC56-0527C871F04E}"/>
              </a:ext>
            </a:extLst>
          </p:cNvPr>
          <p:cNvSpPr/>
          <p:nvPr/>
        </p:nvSpPr>
        <p:spPr>
          <a:xfrm>
            <a:off x="4692887" y="3080468"/>
            <a:ext cx="702436" cy="307777"/>
          </a:xfrm>
          <a:prstGeom prst="rect">
            <a:avLst/>
          </a:prstGeom>
          <a:noFill/>
        </p:spPr>
        <p:txBody>
          <a:bodyPr wrap="none">
            <a:spAutoFit/>
          </a:bodyPr>
          <a:lstStyle/>
          <a:p>
            <a:r>
              <a:rPr lang="en-US" sz="1400" dirty="0"/>
              <a:t>Nuevo</a:t>
            </a:r>
          </a:p>
        </p:txBody>
      </p:sp>
      <p:sp>
        <p:nvSpPr>
          <p:cNvPr id="75" name="Rectangle 74">
            <a:extLst>
              <a:ext uri="{FF2B5EF4-FFF2-40B4-BE49-F238E27FC236}">
                <a16:creationId xmlns:a16="http://schemas.microsoft.com/office/drawing/2014/main" id="{CFED748A-EF97-4231-AE78-8735BDD40E7C}"/>
              </a:ext>
            </a:extLst>
          </p:cNvPr>
          <p:cNvSpPr/>
          <p:nvPr/>
        </p:nvSpPr>
        <p:spPr>
          <a:xfrm>
            <a:off x="4810410" y="2566166"/>
            <a:ext cx="1046565" cy="307777"/>
          </a:xfrm>
          <a:prstGeom prst="rect">
            <a:avLst/>
          </a:prstGeom>
          <a:noFill/>
        </p:spPr>
        <p:txBody>
          <a:bodyPr wrap="square">
            <a:spAutoFit/>
          </a:bodyPr>
          <a:lstStyle/>
          <a:p>
            <a:pPr algn="ctr"/>
            <a:r>
              <a:rPr lang="en-US" sz="1400" dirty="0" err="1"/>
              <a:t>Existente</a:t>
            </a:r>
            <a:endParaRPr lang="en-US" sz="1400" dirty="0"/>
          </a:p>
        </p:txBody>
      </p:sp>
      <p:sp>
        <p:nvSpPr>
          <p:cNvPr id="76" name="Rectangle 75">
            <a:extLst>
              <a:ext uri="{FF2B5EF4-FFF2-40B4-BE49-F238E27FC236}">
                <a16:creationId xmlns:a16="http://schemas.microsoft.com/office/drawing/2014/main" id="{0C9F4F14-0264-482F-A8AF-0CB24C79890A}"/>
              </a:ext>
            </a:extLst>
          </p:cNvPr>
          <p:cNvSpPr/>
          <p:nvPr/>
        </p:nvSpPr>
        <p:spPr>
          <a:xfrm>
            <a:off x="11000063" y="3865275"/>
            <a:ext cx="1109599" cy="261610"/>
          </a:xfrm>
          <a:prstGeom prst="rect">
            <a:avLst/>
          </a:prstGeom>
          <a:noFill/>
        </p:spPr>
        <p:txBody>
          <a:bodyPr wrap="none">
            <a:spAutoFit/>
          </a:bodyPr>
          <a:lstStyle/>
          <a:p>
            <a:r>
              <a:rPr lang="en-US" sz="1100" dirty="0">
                <a:solidFill>
                  <a:schemeClr val="bg2"/>
                </a:solidFill>
              </a:rPr>
              <a:t>Base de </a:t>
            </a:r>
            <a:r>
              <a:rPr lang="en-US" sz="1100" dirty="0" err="1">
                <a:solidFill>
                  <a:schemeClr val="bg2"/>
                </a:solidFill>
              </a:rPr>
              <a:t>Datos</a:t>
            </a:r>
            <a:endParaRPr lang="en-US" sz="1100" dirty="0">
              <a:solidFill>
                <a:schemeClr val="bg2"/>
              </a:solidFill>
            </a:endParaRPr>
          </a:p>
        </p:txBody>
      </p:sp>
      <p:pic>
        <p:nvPicPr>
          <p:cNvPr id="127" name="Picture 126">
            <a:extLst>
              <a:ext uri="{FF2B5EF4-FFF2-40B4-BE49-F238E27FC236}">
                <a16:creationId xmlns:a16="http://schemas.microsoft.com/office/drawing/2014/main" id="{110C1D6B-9161-461F-A737-BD597BBE4C2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81969" y="3832125"/>
            <a:ext cx="546574" cy="546574"/>
          </a:xfrm>
          <a:prstGeom prst="rect">
            <a:avLst/>
          </a:prstGeom>
        </p:spPr>
      </p:pic>
      <p:pic>
        <p:nvPicPr>
          <p:cNvPr id="66" name="Picture 65">
            <a:extLst>
              <a:ext uri="{FF2B5EF4-FFF2-40B4-BE49-F238E27FC236}">
                <a16:creationId xmlns:a16="http://schemas.microsoft.com/office/drawing/2014/main" id="{31801F2D-7F1C-4D34-A664-17EBE357521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889124" y="5298679"/>
            <a:ext cx="550731" cy="550731"/>
          </a:xfrm>
          <a:prstGeom prst="rect">
            <a:avLst/>
          </a:prstGeom>
        </p:spPr>
      </p:pic>
    </p:spTree>
    <p:extLst>
      <p:ext uri="{BB962C8B-B14F-4D97-AF65-F5344CB8AC3E}">
        <p14:creationId xmlns:p14="http://schemas.microsoft.com/office/powerpoint/2010/main" val="121935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0-#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fill="hold"/>
                                        <p:tgtEl>
                                          <p:spTgt spid="40"/>
                                        </p:tgtEl>
                                        <p:attrNameLst>
                                          <p:attrName>ppt_x</p:attrName>
                                        </p:attrNameLst>
                                      </p:cBhvr>
                                      <p:tavLst>
                                        <p:tav tm="0">
                                          <p:val>
                                            <p:strVal val="0-#ppt_w/2"/>
                                          </p:val>
                                        </p:tav>
                                        <p:tav tm="100000">
                                          <p:val>
                                            <p:strVal val="#ppt_x"/>
                                          </p:val>
                                        </p:tav>
                                      </p:tavLst>
                                    </p:anim>
                                    <p:anim calcmode="lin" valueType="num">
                                      <p:cBhvr additive="base">
                                        <p:cTn id="22" dur="500" fill="hold"/>
                                        <p:tgtEl>
                                          <p:spTgt spid="40"/>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0-#ppt_w/2"/>
                                          </p:val>
                                        </p:tav>
                                        <p:tav tm="100000">
                                          <p:val>
                                            <p:strVal val="#ppt_x"/>
                                          </p:val>
                                        </p:tav>
                                      </p:tavLst>
                                    </p:anim>
                                    <p:anim calcmode="lin" valueType="num">
                                      <p:cBhvr additive="base">
                                        <p:cTn id="26"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additive="base">
                                        <p:cTn id="31" dur="500" fill="hold"/>
                                        <p:tgtEl>
                                          <p:spTgt spid="53"/>
                                        </p:tgtEl>
                                        <p:attrNameLst>
                                          <p:attrName>ppt_x</p:attrName>
                                        </p:attrNameLst>
                                      </p:cBhvr>
                                      <p:tavLst>
                                        <p:tav tm="0">
                                          <p:val>
                                            <p:strVal val="0-#ppt_w/2"/>
                                          </p:val>
                                        </p:tav>
                                        <p:tav tm="100000">
                                          <p:val>
                                            <p:strVal val="#ppt_x"/>
                                          </p:val>
                                        </p:tav>
                                      </p:tavLst>
                                    </p:anim>
                                    <p:anim calcmode="lin" valueType="num">
                                      <p:cBhvr additive="base">
                                        <p:cTn id="32" dur="500" fill="hold"/>
                                        <p:tgtEl>
                                          <p:spTgt spid="53"/>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500" fill="hold"/>
                                        <p:tgtEl>
                                          <p:spTgt spid="54"/>
                                        </p:tgtEl>
                                        <p:attrNameLst>
                                          <p:attrName>ppt_x</p:attrName>
                                        </p:attrNameLst>
                                      </p:cBhvr>
                                      <p:tavLst>
                                        <p:tav tm="0">
                                          <p:val>
                                            <p:strVal val="0-#ppt_w/2"/>
                                          </p:val>
                                        </p:tav>
                                        <p:tav tm="100000">
                                          <p:val>
                                            <p:strVal val="#ppt_x"/>
                                          </p:val>
                                        </p:tav>
                                      </p:tavLst>
                                    </p:anim>
                                    <p:anim calcmode="lin" valueType="num">
                                      <p:cBhvr additive="base">
                                        <p:cTn id="36"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0"/>
                                        </p:tgtEl>
                                        <p:attrNameLst>
                                          <p:attrName>style.visibility</p:attrName>
                                        </p:attrNameLst>
                                      </p:cBhvr>
                                      <p:to>
                                        <p:strVal val="visible"/>
                                      </p:to>
                                    </p:set>
                                    <p:animEffect transition="in" filter="fade">
                                      <p:cBhvr>
                                        <p:cTn id="41" dur="500"/>
                                        <p:tgtEl>
                                          <p:spTgt spid="1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109"/>
                                        </p:tgtEl>
                                        <p:attrNameLst>
                                          <p:attrName>style.visibility</p:attrName>
                                        </p:attrNameLst>
                                      </p:cBhvr>
                                      <p:to>
                                        <p:strVal val="visible"/>
                                      </p:to>
                                    </p:set>
                                    <p:animEffect transition="in" filter="fade">
                                      <p:cBhvr>
                                        <p:cTn id="58" dur="500"/>
                                        <p:tgtEl>
                                          <p:spTgt spid="109"/>
                                        </p:tgtEl>
                                      </p:cBhvr>
                                    </p:animEffect>
                                  </p:childTnLst>
                                </p:cTn>
                              </p:par>
                              <p:par>
                                <p:cTn id="59" presetID="10"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animEffect transition="in" filter="fade">
                                      <p:cBhvr>
                                        <p:cTn id="61" dur="500"/>
                                        <p:tgtEl>
                                          <p:spTgt spid="103"/>
                                        </p:tgtEl>
                                      </p:cBhvr>
                                    </p:animEffect>
                                  </p:childTnLst>
                                </p:cTn>
                              </p:par>
                              <p:par>
                                <p:cTn id="62" presetID="10" presetClass="entr" presetSubtype="0" fill="hold" nodeType="withEffect">
                                  <p:stCondLst>
                                    <p:cond delay="0"/>
                                  </p:stCondLst>
                                  <p:childTnLst>
                                    <p:set>
                                      <p:cBhvr>
                                        <p:cTn id="63" dur="1" fill="hold">
                                          <p:stCondLst>
                                            <p:cond delay="0"/>
                                          </p:stCondLst>
                                        </p:cTn>
                                        <p:tgtEl>
                                          <p:spTgt spid="106"/>
                                        </p:tgtEl>
                                        <p:attrNameLst>
                                          <p:attrName>style.visibility</p:attrName>
                                        </p:attrNameLst>
                                      </p:cBhvr>
                                      <p:to>
                                        <p:strVal val="visible"/>
                                      </p:to>
                                    </p:set>
                                    <p:animEffect transition="in" filter="fade">
                                      <p:cBhvr>
                                        <p:cTn id="64" dur="500"/>
                                        <p:tgtEl>
                                          <p:spTgt spid="106"/>
                                        </p:tgtEl>
                                      </p:cBhvr>
                                    </p:animEffect>
                                  </p:childTnLst>
                                </p:cTn>
                              </p:par>
                              <p:par>
                                <p:cTn id="65" presetID="10"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animEffect transition="in" filter="fade">
                                      <p:cBhvr>
                                        <p:cTn id="67" dur="500"/>
                                        <p:tgtEl>
                                          <p:spTgt spid="10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500"/>
                                        <p:tgtEl>
                                          <p:spTgt spid="5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par>
                                <p:cTn id="83" presetID="10" presetClass="entr" presetSubtype="0" fill="hold"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par>
                                <p:cTn id="86" presetID="10" presetClass="entr" presetSubtype="0" fill="hold"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nodeType="withEffect">
                                  <p:stCondLst>
                                    <p:cond delay="0"/>
                                  </p:stCondLst>
                                  <p:childTnLst>
                                    <p:set>
                                      <p:cBhvr>
                                        <p:cTn id="90" dur="1" fill="hold">
                                          <p:stCondLst>
                                            <p:cond delay="0"/>
                                          </p:stCondLst>
                                        </p:cTn>
                                        <p:tgtEl>
                                          <p:spTgt spid="105"/>
                                        </p:tgtEl>
                                        <p:attrNameLst>
                                          <p:attrName>style.visibility</p:attrName>
                                        </p:attrNameLst>
                                      </p:cBhvr>
                                      <p:to>
                                        <p:strVal val="visible"/>
                                      </p:to>
                                    </p:set>
                                    <p:animEffect transition="in" filter="fade">
                                      <p:cBhvr>
                                        <p:cTn id="91" dur="500"/>
                                        <p:tgtEl>
                                          <p:spTgt spid="105"/>
                                        </p:tgtEl>
                                      </p:cBhvr>
                                    </p:animEffect>
                                  </p:childTnLst>
                                </p:cTn>
                              </p:par>
                              <p:par>
                                <p:cTn id="92" presetID="10" presetClass="entr" presetSubtype="0" fill="hold"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10" presetClass="entr" presetSubtype="0" fill="hold" nodeType="with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par>
                                <p:cTn id="98" presetID="10" presetClass="entr" presetSubtype="0" fill="hold" nodeType="with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fade">
                                      <p:cBhvr>
                                        <p:cTn id="100" dur="500"/>
                                        <p:tgtEl>
                                          <p:spTgt spid="5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21"/>
                                        </p:tgtEl>
                                        <p:attrNameLst>
                                          <p:attrName>style.visibility</p:attrName>
                                        </p:attrNameLst>
                                      </p:cBhvr>
                                      <p:to>
                                        <p:strVal val="visible"/>
                                      </p:to>
                                    </p:set>
                                    <p:animEffect transition="in" filter="fade">
                                      <p:cBhvr>
                                        <p:cTn id="105" dur="500"/>
                                        <p:tgtEl>
                                          <p:spTgt spid="121"/>
                                        </p:tgtEl>
                                      </p:cBhvr>
                                    </p:animEffect>
                                  </p:childTnLst>
                                </p:cTn>
                              </p:par>
                              <p:par>
                                <p:cTn id="106" presetID="10" presetClass="entr" presetSubtype="0" fill="hold" nodeType="withEffect">
                                  <p:stCondLst>
                                    <p:cond delay="0"/>
                                  </p:stCondLst>
                                  <p:childTnLst>
                                    <p:set>
                                      <p:cBhvr>
                                        <p:cTn id="107" dur="1" fill="hold">
                                          <p:stCondLst>
                                            <p:cond delay="0"/>
                                          </p:stCondLst>
                                        </p:cTn>
                                        <p:tgtEl>
                                          <p:spTgt spid="122"/>
                                        </p:tgtEl>
                                        <p:attrNameLst>
                                          <p:attrName>style.visibility</p:attrName>
                                        </p:attrNameLst>
                                      </p:cBhvr>
                                      <p:to>
                                        <p:strVal val="visible"/>
                                      </p:to>
                                    </p:set>
                                    <p:animEffect transition="in" filter="fade">
                                      <p:cBhvr>
                                        <p:cTn id="108" dur="500"/>
                                        <p:tgtEl>
                                          <p:spTgt spid="122"/>
                                        </p:tgtEl>
                                      </p:cBhvr>
                                    </p:animEffect>
                                  </p:childTnLst>
                                </p:cTn>
                              </p:par>
                              <p:par>
                                <p:cTn id="109" presetID="10" presetClass="entr" presetSubtype="0" fill="hold" nodeType="withEffect">
                                  <p:stCondLst>
                                    <p:cond delay="0"/>
                                  </p:stCondLst>
                                  <p:childTnLst>
                                    <p:set>
                                      <p:cBhvr>
                                        <p:cTn id="110" dur="1" fill="hold">
                                          <p:stCondLst>
                                            <p:cond delay="0"/>
                                          </p:stCondLst>
                                        </p:cTn>
                                        <p:tgtEl>
                                          <p:spTgt spid="124"/>
                                        </p:tgtEl>
                                        <p:attrNameLst>
                                          <p:attrName>style.visibility</p:attrName>
                                        </p:attrNameLst>
                                      </p:cBhvr>
                                      <p:to>
                                        <p:strVal val="visible"/>
                                      </p:to>
                                    </p:set>
                                    <p:animEffect transition="in" filter="fade">
                                      <p:cBhvr>
                                        <p:cTn id="111" dur="500"/>
                                        <p:tgtEl>
                                          <p:spTgt spid="124"/>
                                        </p:tgtEl>
                                      </p:cBhvr>
                                    </p:animEffect>
                                  </p:childTnLst>
                                </p:cTn>
                              </p:par>
                              <p:par>
                                <p:cTn id="112" presetID="10" presetClass="entr" presetSubtype="0" fill="hold" nodeType="withEffect">
                                  <p:stCondLst>
                                    <p:cond delay="0"/>
                                  </p:stCondLst>
                                  <p:childTnLst>
                                    <p:set>
                                      <p:cBhvr>
                                        <p:cTn id="113" dur="1" fill="hold">
                                          <p:stCondLst>
                                            <p:cond delay="0"/>
                                          </p:stCondLst>
                                        </p:cTn>
                                        <p:tgtEl>
                                          <p:spTgt spid="117"/>
                                        </p:tgtEl>
                                        <p:attrNameLst>
                                          <p:attrName>style.visibility</p:attrName>
                                        </p:attrNameLst>
                                      </p:cBhvr>
                                      <p:to>
                                        <p:strVal val="visible"/>
                                      </p:to>
                                    </p:set>
                                    <p:animEffect transition="in" filter="fade">
                                      <p:cBhvr>
                                        <p:cTn id="114" dur="500"/>
                                        <p:tgtEl>
                                          <p:spTgt spid="117"/>
                                        </p:tgtEl>
                                      </p:cBhvr>
                                    </p:animEffect>
                                  </p:childTnLst>
                                </p:cTn>
                              </p:par>
                              <p:par>
                                <p:cTn id="115" presetID="10" presetClass="entr" presetSubtype="0" fill="hold" nodeType="withEffect">
                                  <p:stCondLst>
                                    <p:cond delay="0"/>
                                  </p:stCondLst>
                                  <p:childTnLst>
                                    <p:set>
                                      <p:cBhvr>
                                        <p:cTn id="116" dur="1" fill="hold">
                                          <p:stCondLst>
                                            <p:cond delay="0"/>
                                          </p:stCondLst>
                                        </p:cTn>
                                        <p:tgtEl>
                                          <p:spTgt spid="112"/>
                                        </p:tgtEl>
                                        <p:attrNameLst>
                                          <p:attrName>style.visibility</p:attrName>
                                        </p:attrNameLst>
                                      </p:cBhvr>
                                      <p:to>
                                        <p:strVal val="visible"/>
                                      </p:to>
                                    </p:set>
                                    <p:animEffect transition="in" filter="fade">
                                      <p:cBhvr>
                                        <p:cTn id="117" dur="500"/>
                                        <p:tgtEl>
                                          <p:spTgt spid="112"/>
                                        </p:tgtEl>
                                      </p:cBhvr>
                                    </p:animEffect>
                                  </p:childTnLst>
                                </p:cTn>
                              </p:par>
                              <p:par>
                                <p:cTn id="118" presetID="10" presetClass="entr" presetSubtype="0" fill="hold" nodeType="withEffect">
                                  <p:stCondLst>
                                    <p:cond delay="0"/>
                                  </p:stCondLst>
                                  <p:childTnLst>
                                    <p:set>
                                      <p:cBhvr>
                                        <p:cTn id="119" dur="1" fill="hold">
                                          <p:stCondLst>
                                            <p:cond delay="0"/>
                                          </p:stCondLst>
                                        </p:cTn>
                                        <p:tgtEl>
                                          <p:spTgt spid="127"/>
                                        </p:tgtEl>
                                        <p:attrNameLst>
                                          <p:attrName>style.visibility</p:attrName>
                                        </p:attrNameLst>
                                      </p:cBhvr>
                                      <p:to>
                                        <p:strVal val="visible"/>
                                      </p:to>
                                    </p:set>
                                    <p:animEffect transition="in" filter="fade">
                                      <p:cBhvr>
                                        <p:cTn id="120" dur="500"/>
                                        <p:tgtEl>
                                          <p:spTgt spid="127"/>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37"/>
                                        </p:tgtEl>
                                        <p:attrNameLst>
                                          <p:attrName>style.visibility</p:attrName>
                                        </p:attrNameLst>
                                      </p:cBhvr>
                                      <p:to>
                                        <p:strVal val="visible"/>
                                      </p:to>
                                    </p:set>
                                    <p:animEffect transition="in" filter="fade">
                                      <p:cBhvr>
                                        <p:cTn id="125" dur="500"/>
                                        <p:tgtEl>
                                          <p:spTgt spid="37"/>
                                        </p:tgtEl>
                                      </p:cBhvr>
                                    </p:animEffect>
                                  </p:childTnLst>
                                </p:cTn>
                              </p:par>
                              <p:par>
                                <p:cTn id="126" presetID="10" presetClass="entr" presetSubtype="0" fill="hold" nodeType="withEffect">
                                  <p:stCondLst>
                                    <p:cond delay="0"/>
                                  </p:stCondLst>
                                  <p:childTnLst>
                                    <p:set>
                                      <p:cBhvr>
                                        <p:cTn id="127" dur="1" fill="hold">
                                          <p:stCondLst>
                                            <p:cond delay="0"/>
                                          </p:stCondLst>
                                        </p:cTn>
                                        <p:tgtEl>
                                          <p:spTgt spid="27"/>
                                        </p:tgtEl>
                                        <p:attrNameLst>
                                          <p:attrName>style.visibility</p:attrName>
                                        </p:attrNameLst>
                                      </p:cBhvr>
                                      <p:to>
                                        <p:strVal val="visible"/>
                                      </p:to>
                                    </p:set>
                                    <p:animEffect transition="in" filter="fade">
                                      <p:cBhvr>
                                        <p:cTn id="128" dur="500"/>
                                        <p:tgtEl>
                                          <p:spTgt spid="27"/>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75"/>
                                        </p:tgtEl>
                                        <p:attrNameLst>
                                          <p:attrName>style.visibility</p:attrName>
                                        </p:attrNameLst>
                                      </p:cBhvr>
                                      <p:to>
                                        <p:strVal val="visible"/>
                                      </p:to>
                                    </p:set>
                                    <p:animEffect transition="in" filter="fade">
                                      <p:cBhvr>
                                        <p:cTn id="131" dur="500"/>
                                        <p:tgtEl>
                                          <p:spTgt spid="75"/>
                                        </p:tgtEl>
                                      </p:cBhvr>
                                    </p:animEffect>
                                  </p:childTnLst>
                                </p:cTn>
                              </p:par>
                              <p:par>
                                <p:cTn id="132" presetID="10" presetClass="entr" presetSubtype="0" fill="hold" nodeType="withEffect">
                                  <p:stCondLst>
                                    <p:cond delay="0"/>
                                  </p:stCondLst>
                                  <p:childTnLst>
                                    <p:set>
                                      <p:cBhvr>
                                        <p:cTn id="133" dur="1" fill="hold">
                                          <p:stCondLst>
                                            <p:cond delay="0"/>
                                          </p:stCondLst>
                                        </p:cTn>
                                        <p:tgtEl>
                                          <p:spTgt spid="86"/>
                                        </p:tgtEl>
                                        <p:attrNameLst>
                                          <p:attrName>style.visibility</p:attrName>
                                        </p:attrNameLst>
                                      </p:cBhvr>
                                      <p:to>
                                        <p:strVal val="visible"/>
                                      </p:to>
                                    </p:set>
                                    <p:animEffect transition="in" filter="fade">
                                      <p:cBhvr>
                                        <p:cTn id="134" dur="500"/>
                                        <p:tgtEl>
                                          <p:spTgt spid="86"/>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129"/>
                                        </p:tgtEl>
                                        <p:attrNameLst>
                                          <p:attrName>style.visibility</p:attrName>
                                        </p:attrNameLst>
                                      </p:cBhvr>
                                      <p:to>
                                        <p:strVal val="visible"/>
                                      </p:to>
                                    </p:set>
                                    <p:animEffect transition="in" filter="fade">
                                      <p:cBhvr>
                                        <p:cTn id="139" dur="500"/>
                                        <p:tgtEl>
                                          <p:spTgt spid="12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4"/>
                                        </p:tgtEl>
                                        <p:attrNameLst>
                                          <p:attrName>style.visibility</p:attrName>
                                        </p:attrNameLst>
                                      </p:cBhvr>
                                      <p:to>
                                        <p:strVal val="visible"/>
                                      </p:to>
                                    </p:set>
                                    <p:animEffect transition="in" filter="fade">
                                      <p:cBhvr>
                                        <p:cTn id="142" dur="500"/>
                                        <p:tgtEl>
                                          <p:spTgt spid="74"/>
                                        </p:tgtEl>
                                      </p:cBhvr>
                                    </p:animEffect>
                                  </p:childTnLst>
                                </p:cTn>
                              </p:par>
                              <p:par>
                                <p:cTn id="143" presetID="10" presetClass="entr" presetSubtype="0" fill="hold" nodeType="withEffect">
                                  <p:stCondLst>
                                    <p:cond delay="0"/>
                                  </p:stCondLst>
                                  <p:childTnLst>
                                    <p:set>
                                      <p:cBhvr>
                                        <p:cTn id="144" dur="1" fill="hold">
                                          <p:stCondLst>
                                            <p:cond delay="0"/>
                                          </p:stCondLst>
                                        </p:cTn>
                                        <p:tgtEl>
                                          <p:spTgt spid="135"/>
                                        </p:tgtEl>
                                        <p:attrNameLst>
                                          <p:attrName>style.visibility</p:attrName>
                                        </p:attrNameLst>
                                      </p:cBhvr>
                                      <p:to>
                                        <p:strVal val="visible"/>
                                      </p:to>
                                    </p:set>
                                    <p:animEffect transition="in" filter="fade">
                                      <p:cBhvr>
                                        <p:cTn id="145" dur="500"/>
                                        <p:tgtEl>
                                          <p:spTgt spid="135"/>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34"/>
                                        </p:tgtEl>
                                        <p:attrNameLst>
                                          <p:attrName>style.visibility</p:attrName>
                                        </p:attrNameLst>
                                      </p:cBhvr>
                                      <p:to>
                                        <p:strVal val="visible"/>
                                      </p:to>
                                    </p:set>
                                    <p:animEffect transition="in" filter="fade">
                                      <p:cBhvr>
                                        <p:cTn id="148" dur="500"/>
                                        <p:tgtEl>
                                          <p:spTgt spid="34"/>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35"/>
                                        </p:tgtEl>
                                        <p:attrNameLst>
                                          <p:attrName>style.visibility</p:attrName>
                                        </p:attrNameLst>
                                      </p:cBhvr>
                                      <p:to>
                                        <p:strVal val="visible"/>
                                      </p:to>
                                    </p:set>
                                    <p:animEffect transition="in" filter="fade">
                                      <p:cBhvr>
                                        <p:cTn id="151" dur="500"/>
                                        <p:tgtEl>
                                          <p:spTgt spid="35"/>
                                        </p:tgtEl>
                                      </p:cBhvr>
                                    </p:animEffect>
                                  </p:childTnLst>
                                </p:cTn>
                              </p:par>
                              <p:par>
                                <p:cTn id="152" presetID="10" presetClass="entr" presetSubtype="0" fill="hold" nodeType="withEffect">
                                  <p:stCondLst>
                                    <p:cond delay="0"/>
                                  </p:stCondLst>
                                  <p:childTnLst>
                                    <p:set>
                                      <p:cBhvr>
                                        <p:cTn id="153" dur="1" fill="hold">
                                          <p:stCondLst>
                                            <p:cond delay="0"/>
                                          </p:stCondLst>
                                        </p:cTn>
                                        <p:tgtEl>
                                          <p:spTgt spid="39"/>
                                        </p:tgtEl>
                                        <p:attrNameLst>
                                          <p:attrName>style.visibility</p:attrName>
                                        </p:attrNameLst>
                                      </p:cBhvr>
                                      <p:to>
                                        <p:strVal val="visible"/>
                                      </p:to>
                                    </p:set>
                                    <p:animEffect transition="in" filter="fade">
                                      <p:cBhvr>
                                        <p:cTn id="154" dur="500"/>
                                        <p:tgtEl>
                                          <p:spTgt spid="39"/>
                                        </p:tgtEl>
                                      </p:cBhvr>
                                    </p:animEffect>
                                  </p:childTnLst>
                                </p:cTn>
                              </p:par>
                              <p:par>
                                <p:cTn id="155" presetID="10" presetClass="entr" presetSubtype="0" fill="hold" nodeType="withEffect">
                                  <p:stCondLst>
                                    <p:cond delay="0"/>
                                  </p:stCondLst>
                                  <p:childTnLst>
                                    <p:set>
                                      <p:cBhvr>
                                        <p:cTn id="156" dur="1" fill="hold">
                                          <p:stCondLst>
                                            <p:cond delay="0"/>
                                          </p:stCondLst>
                                        </p:cTn>
                                        <p:tgtEl>
                                          <p:spTgt spid="38"/>
                                        </p:tgtEl>
                                        <p:attrNameLst>
                                          <p:attrName>style.visibility</p:attrName>
                                        </p:attrNameLst>
                                      </p:cBhvr>
                                      <p:to>
                                        <p:strVal val="visible"/>
                                      </p:to>
                                    </p:set>
                                    <p:animEffect transition="in" filter="fade">
                                      <p:cBhvr>
                                        <p:cTn id="157" dur="500"/>
                                        <p:tgtEl>
                                          <p:spTgt spid="38"/>
                                        </p:tgtEl>
                                      </p:cBhvr>
                                    </p:animEffect>
                                  </p:childTnLst>
                                </p:cTn>
                              </p:par>
                              <p:par>
                                <p:cTn id="158" presetID="10" presetClass="entr" presetSubtype="0" fill="hold" nodeType="withEffect">
                                  <p:stCondLst>
                                    <p:cond delay="0"/>
                                  </p:stCondLst>
                                  <p:childTnLst>
                                    <p:set>
                                      <p:cBhvr>
                                        <p:cTn id="159" dur="1" fill="hold">
                                          <p:stCondLst>
                                            <p:cond delay="0"/>
                                          </p:stCondLst>
                                        </p:cTn>
                                        <p:tgtEl>
                                          <p:spTgt spid="137"/>
                                        </p:tgtEl>
                                        <p:attrNameLst>
                                          <p:attrName>style.visibility</p:attrName>
                                        </p:attrNameLst>
                                      </p:cBhvr>
                                      <p:to>
                                        <p:strVal val="visible"/>
                                      </p:to>
                                    </p:set>
                                    <p:animEffect transition="in" filter="fade">
                                      <p:cBhvr>
                                        <p:cTn id="160" dur="500"/>
                                        <p:tgtEl>
                                          <p:spTgt spid="137"/>
                                        </p:tgtEl>
                                      </p:cBhvr>
                                    </p:animEffect>
                                  </p:childTnLst>
                                </p:cTn>
                              </p:par>
                              <p:par>
                                <p:cTn id="161" presetID="10" presetClass="entr" presetSubtype="0" fill="hold" nodeType="withEffect">
                                  <p:stCondLst>
                                    <p:cond delay="0"/>
                                  </p:stCondLst>
                                  <p:childTnLst>
                                    <p:set>
                                      <p:cBhvr>
                                        <p:cTn id="162" dur="1" fill="hold">
                                          <p:stCondLst>
                                            <p:cond delay="0"/>
                                          </p:stCondLst>
                                        </p:cTn>
                                        <p:tgtEl>
                                          <p:spTgt spid="150"/>
                                        </p:tgtEl>
                                        <p:attrNameLst>
                                          <p:attrName>style.visibility</p:attrName>
                                        </p:attrNameLst>
                                      </p:cBhvr>
                                      <p:to>
                                        <p:strVal val="visible"/>
                                      </p:to>
                                    </p:set>
                                    <p:animEffect transition="in" filter="fade">
                                      <p:cBhvr>
                                        <p:cTn id="163" dur="500"/>
                                        <p:tgtEl>
                                          <p:spTgt spid="150"/>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fade">
                                      <p:cBhvr>
                                        <p:cTn id="168" dur="500"/>
                                        <p:tgtEl>
                                          <p:spTgt spid="59"/>
                                        </p:tgtEl>
                                      </p:cBhvr>
                                    </p:animEffect>
                                  </p:childTnLst>
                                </p:cTn>
                              </p:par>
                              <p:par>
                                <p:cTn id="169" presetID="10" presetClass="entr" presetSubtype="0" fill="hold" nodeType="withEffect">
                                  <p:stCondLst>
                                    <p:cond delay="0"/>
                                  </p:stCondLst>
                                  <p:childTnLst>
                                    <p:set>
                                      <p:cBhvr>
                                        <p:cTn id="170" dur="1" fill="hold">
                                          <p:stCondLst>
                                            <p:cond delay="0"/>
                                          </p:stCondLst>
                                        </p:cTn>
                                        <p:tgtEl>
                                          <p:spTgt spid="66"/>
                                        </p:tgtEl>
                                        <p:attrNameLst>
                                          <p:attrName>style.visibility</p:attrName>
                                        </p:attrNameLst>
                                      </p:cBhvr>
                                      <p:to>
                                        <p:strVal val="visible"/>
                                      </p:to>
                                    </p:set>
                                    <p:animEffect transition="in" filter="fade">
                                      <p:cBhvr>
                                        <p:cTn id="171" dur="500"/>
                                        <p:tgtEl>
                                          <p:spTgt spid="66"/>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fade">
                                      <p:cBhvr>
                                        <p:cTn id="174" dur="500"/>
                                        <p:tgtEl>
                                          <p:spTgt spid="61"/>
                                        </p:tgtEl>
                                      </p:cBhvr>
                                    </p:animEffect>
                                  </p:childTnLst>
                                </p:cTn>
                              </p:par>
                              <p:par>
                                <p:cTn id="175" presetID="10" presetClass="entr" presetSubtype="0" fill="hold" nodeType="withEffect">
                                  <p:stCondLst>
                                    <p:cond delay="0"/>
                                  </p:stCondLst>
                                  <p:childTnLst>
                                    <p:set>
                                      <p:cBhvr>
                                        <p:cTn id="176" dur="1" fill="hold">
                                          <p:stCondLst>
                                            <p:cond delay="0"/>
                                          </p:stCondLst>
                                        </p:cTn>
                                        <p:tgtEl>
                                          <p:spTgt spid="152"/>
                                        </p:tgtEl>
                                        <p:attrNameLst>
                                          <p:attrName>style.visibility</p:attrName>
                                        </p:attrNameLst>
                                      </p:cBhvr>
                                      <p:to>
                                        <p:strVal val="visible"/>
                                      </p:to>
                                    </p:set>
                                    <p:animEffect transition="in" filter="fade">
                                      <p:cBhvr>
                                        <p:cTn id="177" dur="500"/>
                                        <p:tgtEl>
                                          <p:spTgt spid="152"/>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157"/>
                                        </p:tgtEl>
                                        <p:attrNameLst>
                                          <p:attrName>style.visibility</p:attrName>
                                        </p:attrNameLst>
                                      </p:cBhvr>
                                      <p:to>
                                        <p:strVal val="visible"/>
                                      </p:to>
                                    </p:set>
                                    <p:animEffect transition="in" filter="fade">
                                      <p:cBhvr>
                                        <p:cTn id="182" dur="500"/>
                                        <p:tgtEl>
                                          <p:spTgt spid="157"/>
                                        </p:tgtEl>
                                      </p:cBhvr>
                                    </p:animEffect>
                                  </p:childTnLst>
                                </p:cTn>
                              </p:par>
                              <p:par>
                                <p:cTn id="183" presetID="10" presetClass="entr" presetSubtype="0" fill="hold" nodeType="withEffect">
                                  <p:stCondLst>
                                    <p:cond delay="0"/>
                                  </p:stCondLst>
                                  <p:childTnLst>
                                    <p:set>
                                      <p:cBhvr>
                                        <p:cTn id="184" dur="1" fill="hold">
                                          <p:stCondLst>
                                            <p:cond delay="0"/>
                                          </p:stCondLst>
                                        </p:cTn>
                                        <p:tgtEl>
                                          <p:spTgt spid="162"/>
                                        </p:tgtEl>
                                        <p:attrNameLst>
                                          <p:attrName>style.visibility</p:attrName>
                                        </p:attrNameLst>
                                      </p:cBhvr>
                                      <p:to>
                                        <p:strVal val="visible"/>
                                      </p:to>
                                    </p:set>
                                    <p:animEffect transition="in" filter="fade">
                                      <p:cBhvr>
                                        <p:cTn id="185" dur="500"/>
                                        <p:tgtEl>
                                          <p:spTgt spid="162"/>
                                        </p:tgtEl>
                                      </p:cBhvr>
                                    </p:animEffect>
                                  </p:childTnLst>
                                </p:cTn>
                              </p:par>
                              <p:par>
                                <p:cTn id="186" presetID="10" presetClass="entr" presetSubtype="0" fill="hold" nodeType="withEffect">
                                  <p:stCondLst>
                                    <p:cond delay="0"/>
                                  </p:stCondLst>
                                  <p:childTnLst>
                                    <p:set>
                                      <p:cBhvr>
                                        <p:cTn id="187" dur="1" fill="hold">
                                          <p:stCondLst>
                                            <p:cond delay="0"/>
                                          </p:stCondLst>
                                        </p:cTn>
                                        <p:tgtEl>
                                          <p:spTgt spid="173"/>
                                        </p:tgtEl>
                                        <p:attrNameLst>
                                          <p:attrName>style.visibility</p:attrName>
                                        </p:attrNameLst>
                                      </p:cBhvr>
                                      <p:to>
                                        <p:strVal val="visible"/>
                                      </p:to>
                                    </p:set>
                                    <p:animEffect transition="in" filter="fade">
                                      <p:cBhvr>
                                        <p:cTn id="188" dur="500"/>
                                        <p:tgtEl>
                                          <p:spTgt spid="173"/>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grpId="0" nodeType="clickEffect">
                                  <p:stCondLst>
                                    <p:cond delay="0"/>
                                  </p:stCondLst>
                                  <p:childTnLst>
                                    <p:set>
                                      <p:cBhvr>
                                        <p:cTn id="192" dur="1" fill="hold">
                                          <p:stCondLst>
                                            <p:cond delay="0"/>
                                          </p:stCondLst>
                                        </p:cTn>
                                        <p:tgtEl>
                                          <p:spTgt spid="51"/>
                                        </p:tgtEl>
                                        <p:attrNameLst>
                                          <p:attrName>style.visibility</p:attrName>
                                        </p:attrNameLst>
                                      </p:cBhvr>
                                      <p:to>
                                        <p:strVal val="visible"/>
                                      </p:to>
                                    </p:set>
                                    <p:animEffect transition="in" filter="fade">
                                      <p:cBhvr>
                                        <p:cTn id="193" dur="500"/>
                                        <p:tgtEl>
                                          <p:spTgt spid="51"/>
                                        </p:tgtEl>
                                      </p:cBhvr>
                                    </p:animEffect>
                                  </p:childTnLst>
                                </p:cTn>
                              </p:par>
                              <p:par>
                                <p:cTn id="194" presetID="10" presetClass="entr" presetSubtype="0" fill="hold" nodeType="withEffect">
                                  <p:stCondLst>
                                    <p:cond delay="0"/>
                                  </p:stCondLst>
                                  <p:childTnLst>
                                    <p:set>
                                      <p:cBhvr>
                                        <p:cTn id="195" dur="1" fill="hold">
                                          <p:stCondLst>
                                            <p:cond delay="0"/>
                                          </p:stCondLst>
                                        </p:cTn>
                                        <p:tgtEl>
                                          <p:spTgt spid="88"/>
                                        </p:tgtEl>
                                        <p:attrNameLst>
                                          <p:attrName>style.visibility</p:attrName>
                                        </p:attrNameLst>
                                      </p:cBhvr>
                                      <p:to>
                                        <p:strVal val="visible"/>
                                      </p:to>
                                    </p:set>
                                    <p:animEffect transition="in" filter="fade">
                                      <p:cBhvr>
                                        <p:cTn id="196" dur="500"/>
                                        <p:tgtEl>
                                          <p:spTgt spid="88"/>
                                        </p:tgtEl>
                                      </p:cBhvr>
                                    </p:animEffect>
                                  </p:childTnLst>
                                </p:cTn>
                              </p:par>
                              <p:par>
                                <p:cTn id="197" presetID="10" presetClass="entr" presetSubtype="0" fill="hold" nodeType="withEffect">
                                  <p:stCondLst>
                                    <p:cond delay="0"/>
                                  </p:stCondLst>
                                  <p:childTnLst>
                                    <p:set>
                                      <p:cBhvr>
                                        <p:cTn id="198" dur="1" fill="hold">
                                          <p:stCondLst>
                                            <p:cond delay="0"/>
                                          </p:stCondLst>
                                        </p:cTn>
                                        <p:tgtEl>
                                          <p:spTgt spid="42"/>
                                        </p:tgtEl>
                                        <p:attrNameLst>
                                          <p:attrName>style.visibility</p:attrName>
                                        </p:attrNameLst>
                                      </p:cBhvr>
                                      <p:to>
                                        <p:strVal val="visible"/>
                                      </p:to>
                                    </p:set>
                                    <p:animEffect transition="in" filter="fade">
                                      <p:cBhvr>
                                        <p:cTn id="199" dur="500"/>
                                        <p:tgtEl>
                                          <p:spTgt spid="42"/>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nodeType="clickEffect">
                                  <p:stCondLst>
                                    <p:cond delay="0"/>
                                  </p:stCondLst>
                                  <p:childTnLst>
                                    <p:set>
                                      <p:cBhvr>
                                        <p:cTn id="203" dur="1" fill="hold">
                                          <p:stCondLst>
                                            <p:cond delay="0"/>
                                          </p:stCondLst>
                                        </p:cTn>
                                        <p:tgtEl>
                                          <p:spTgt spid="154"/>
                                        </p:tgtEl>
                                        <p:attrNameLst>
                                          <p:attrName>style.visibility</p:attrName>
                                        </p:attrNameLst>
                                      </p:cBhvr>
                                      <p:to>
                                        <p:strVal val="visible"/>
                                      </p:to>
                                    </p:set>
                                    <p:animEffect transition="in" filter="fade">
                                      <p:cBhvr>
                                        <p:cTn id="204" dur="500"/>
                                        <p:tgtEl>
                                          <p:spTgt spid="154"/>
                                        </p:tgtEl>
                                      </p:cBhvr>
                                    </p:animEffect>
                                  </p:childTnLst>
                                </p:cTn>
                              </p:par>
                              <p:par>
                                <p:cTn id="205" presetID="10" presetClass="entr" presetSubtype="0" fill="hold" nodeType="withEffect">
                                  <p:stCondLst>
                                    <p:cond delay="0"/>
                                  </p:stCondLst>
                                  <p:childTnLst>
                                    <p:set>
                                      <p:cBhvr>
                                        <p:cTn id="206" dur="1" fill="hold">
                                          <p:stCondLst>
                                            <p:cond delay="0"/>
                                          </p:stCondLst>
                                        </p:cTn>
                                        <p:tgtEl>
                                          <p:spTgt spid="165"/>
                                        </p:tgtEl>
                                        <p:attrNameLst>
                                          <p:attrName>style.visibility</p:attrName>
                                        </p:attrNameLst>
                                      </p:cBhvr>
                                      <p:to>
                                        <p:strVal val="visible"/>
                                      </p:to>
                                    </p:set>
                                    <p:animEffect transition="in" filter="fade">
                                      <p:cBhvr>
                                        <p:cTn id="207" dur="500"/>
                                        <p:tgtEl>
                                          <p:spTgt spid="165"/>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69"/>
                                        </p:tgtEl>
                                        <p:attrNameLst>
                                          <p:attrName>style.visibility</p:attrName>
                                        </p:attrNameLst>
                                      </p:cBhvr>
                                      <p:to>
                                        <p:strVal val="visible"/>
                                      </p:to>
                                    </p:set>
                                    <p:animEffect transition="in" filter="fade">
                                      <p:cBhvr>
                                        <p:cTn id="210" dur="500"/>
                                        <p:tgtEl>
                                          <p:spTgt spid="69"/>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nodeType="clickEffect">
                                  <p:stCondLst>
                                    <p:cond delay="0"/>
                                  </p:stCondLst>
                                  <p:childTnLst>
                                    <p:set>
                                      <p:cBhvr>
                                        <p:cTn id="214" dur="1" fill="hold">
                                          <p:stCondLst>
                                            <p:cond delay="0"/>
                                          </p:stCondLst>
                                        </p:cTn>
                                        <p:tgtEl>
                                          <p:spTgt spid="90"/>
                                        </p:tgtEl>
                                        <p:attrNameLst>
                                          <p:attrName>style.visibility</p:attrName>
                                        </p:attrNameLst>
                                      </p:cBhvr>
                                      <p:to>
                                        <p:strVal val="visible"/>
                                      </p:to>
                                    </p:set>
                                    <p:animEffect transition="in" filter="fade">
                                      <p:cBhvr>
                                        <p:cTn id="215" dur="500"/>
                                        <p:tgtEl>
                                          <p:spTgt spid="90"/>
                                        </p:tgtEl>
                                      </p:cBhvr>
                                    </p:animEffect>
                                  </p:childTnLst>
                                </p:cTn>
                              </p:par>
                              <p:par>
                                <p:cTn id="216" presetID="10" presetClass="entr" presetSubtype="0" fill="hold" nodeType="withEffect">
                                  <p:stCondLst>
                                    <p:cond delay="0"/>
                                  </p:stCondLst>
                                  <p:childTnLst>
                                    <p:set>
                                      <p:cBhvr>
                                        <p:cTn id="217" dur="1" fill="hold">
                                          <p:stCondLst>
                                            <p:cond delay="0"/>
                                          </p:stCondLst>
                                        </p:cTn>
                                        <p:tgtEl>
                                          <p:spTgt spid="50"/>
                                        </p:tgtEl>
                                        <p:attrNameLst>
                                          <p:attrName>style.visibility</p:attrName>
                                        </p:attrNameLst>
                                      </p:cBhvr>
                                      <p:to>
                                        <p:strVal val="visible"/>
                                      </p:to>
                                    </p:set>
                                    <p:animEffect transition="in" filter="fade">
                                      <p:cBhvr>
                                        <p:cTn id="218" dur="500"/>
                                        <p:tgtEl>
                                          <p:spTgt spid="50"/>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52"/>
                                        </p:tgtEl>
                                        <p:attrNameLst>
                                          <p:attrName>style.visibility</p:attrName>
                                        </p:attrNameLst>
                                      </p:cBhvr>
                                      <p:to>
                                        <p:strVal val="visible"/>
                                      </p:to>
                                    </p:set>
                                    <p:animEffect transition="in" filter="fade">
                                      <p:cBhvr>
                                        <p:cTn id="221" dur="500"/>
                                        <p:tgtEl>
                                          <p:spTgt spid="52"/>
                                        </p:tgtEl>
                                      </p:cBhvr>
                                    </p:animEffect>
                                  </p:childTnLst>
                                </p:cTn>
                              </p:par>
                              <p:par>
                                <p:cTn id="222" presetID="10" presetClass="entr" presetSubtype="0" fill="hold" nodeType="withEffect">
                                  <p:stCondLst>
                                    <p:cond delay="0"/>
                                  </p:stCondLst>
                                  <p:childTnLst>
                                    <p:set>
                                      <p:cBhvr>
                                        <p:cTn id="223" dur="1" fill="hold">
                                          <p:stCondLst>
                                            <p:cond delay="0"/>
                                          </p:stCondLst>
                                        </p:cTn>
                                        <p:tgtEl>
                                          <p:spTgt spid="177"/>
                                        </p:tgtEl>
                                        <p:attrNameLst>
                                          <p:attrName>style.visibility</p:attrName>
                                        </p:attrNameLst>
                                      </p:cBhvr>
                                      <p:to>
                                        <p:strVal val="visible"/>
                                      </p:to>
                                    </p:set>
                                    <p:animEffect transition="in" filter="fade">
                                      <p:cBhvr>
                                        <p:cTn id="224" dur="500"/>
                                        <p:tgtEl>
                                          <p:spTgt spid="177"/>
                                        </p:tgtEl>
                                      </p:cBhvr>
                                    </p:animEffect>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nodeType="clickEffect">
                                  <p:stCondLst>
                                    <p:cond delay="0"/>
                                  </p:stCondLst>
                                  <p:childTnLst>
                                    <p:set>
                                      <p:cBhvr>
                                        <p:cTn id="228" dur="1" fill="hold">
                                          <p:stCondLst>
                                            <p:cond delay="0"/>
                                          </p:stCondLst>
                                        </p:cTn>
                                        <p:tgtEl>
                                          <p:spTgt spid="49"/>
                                        </p:tgtEl>
                                        <p:attrNameLst>
                                          <p:attrName>style.visibility</p:attrName>
                                        </p:attrNameLst>
                                      </p:cBhvr>
                                      <p:to>
                                        <p:strVal val="visible"/>
                                      </p:to>
                                    </p:set>
                                    <p:animEffect transition="in" filter="fade">
                                      <p:cBhvr>
                                        <p:cTn id="229" dur="500"/>
                                        <p:tgtEl>
                                          <p:spTgt spid="49"/>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76"/>
                                        </p:tgtEl>
                                        <p:attrNameLst>
                                          <p:attrName>style.visibility</p:attrName>
                                        </p:attrNameLst>
                                      </p:cBhvr>
                                      <p:to>
                                        <p:strVal val="visible"/>
                                      </p:to>
                                    </p:set>
                                    <p:animEffect transition="in" filter="fade">
                                      <p:cBhvr>
                                        <p:cTn id="232" dur="500"/>
                                        <p:tgtEl>
                                          <p:spTgt spid="76"/>
                                        </p:tgtEl>
                                      </p:cBhvr>
                                    </p:animEffect>
                                  </p:childTnLst>
                                </p:cTn>
                              </p:par>
                              <p:par>
                                <p:cTn id="233" presetID="10" presetClass="entr" presetSubtype="0" fill="hold" nodeType="withEffect">
                                  <p:stCondLst>
                                    <p:cond delay="0"/>
                                  </p:stCondLst>
                                  <p:childTnLst>
                                    <p:set>
                                      <p:cBhvr>
                                        <p:cTn id="234" dur="1" fill="hold">
                                          <p:stCondLst>
                                            <p:cond delay="0"/>
                                          </p:stCondLst>
                                        </p:cTn>
                                        <p:tgtEl>
                                          <p:spTgt spid="183"/>
                                        </p:tgtEl>
                                        <p:attrNameLst>
                                          <p:attrName>style.visibility</p:attrName>
                                        </p:attrNameLst>
                                      </p:cBhvr>
                                      <p:to>
                                        <p:strVal val="visible"/>
                                      </p:to>
                                    </p:set>
                                    <p:animEffect transition="in" filter="fade">
                                      <p:cBhvr>
                                        <p:cTn id="235" dur="500"/>
                                        <p:tgtEl>
                                          <p:spTgt spid="183"/>
                                        </p:tgtEl>
                                      </p:cBhvr>
                                    </p:animEffect>
                                  </p:childTnLst>
                                </p:cTn>
                              </p:par>
                              <p:par>
                                <p:cTn id="236" presetID="10" presetClass="entr" presetSubtype="0" fill="hold" nodeType="withEffect">
                                  <p:stCondLst>
                                    <p:cond delay="0"/>
                                  </p:stCondLst>
                                  <p:childTnLst>
                                    <p:set>
                                      <p:cBhvr>
                                        <p:cTn id="237" dur="1" fill="hold">
                                          <p:stCondLst>
                                            <p:cond delay="0"/>
                                          </p:stCondLst>
                                        </p:cTn>
                                        <p:tgtEl>
                                          <p:spTgt spid="180"/>
                                        </p:tgtEl>
                                        <p:attrNameLst>
                                          <p:attrName>style.visibility</p:attrName>
                                        </p:attrNameLst>
                                      </p:cBhvr>
                                      <p:to>
                                        <p:strVal val="visible"/>
                                      </p:to>
                                    </p:set>
                                    <p:animEffect transition="in" filter="fade">
                                      <p:cBhvr>
                                        <p:cTn id="238" dur="500"/>
                                        <p:tgtEl>
                                          <p:spTgt spid="180"/>
                                        </p:tgtEl>
                                      </p:cBhvr>
                                    </p:animEffect>
                                  </p:childTnLst>
                                </p:cTn>
                              </p:par>
                              <p:par>
                                <p:cTn id="239" presetID="10" presetClass="entr" presetSubtype="0" fill="hold" nodeType="withEffect">
                                  <p:stCondLst>
                                    <p:cond delay="0"/>
                                  </p:stCondLst>
                                  <p:childTnLst>
                                    <p:set>
                                      <p:cBhvr>
                                        <p:cTn id="240" dur="1" fill="hold">
                                          <p:stCondLst>
                                            <p:cond delay="0"/>
                                          </p:stCondLst>
                                        </p:cTn>
                                        <p:tgtEl>
                                          <p:spTgt spid="67"/>
                                        </p:tgtEl>
                                        <p:attrNameLst>
                                          <p:attrName>style.visibility</p:attrName>
                                        </p:attrNameLst>
                                      </p:cBhvr>
                                      <p:to>
                                        <p:strVal val="visible"/>
                                      </p:to>
                                    </p:set>
                                    <p:animEffect transition="in" filter="fade">
                                      <p:cBhvr>
                                        <p:cTn id="241" dur="500"/>
                                        <p:tgtEl>
                                          <p:spTgt spid="67"/>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47"/>
                                        </p:tgtEl>
                                        <p:attrNameLst>
                                          <p:attrName>style.visibility</p:attrName>
                                        </p:attrNameLst>
                                      </p:cBhvr>
                                      <p:to>
                                        <p:strVal val="visible"/>
                                      </p:to>
                                    </p:set>
                                    <p:animEffect transition="in" filter="fade">
                                      <p:cBhvr>
                                        <p:cTn id="24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0" grpId="0"/>
      <p:bldP spid="21" grpId="0"/>
      <p:bldP spid="23" grpId="0"/>
      <p:bldP spid="25" grpId="0"/>
      <p:bldP spid="26" grpId="0"/>
      <p:bldP spid="31" grpId="0"/>
      <p:bldP spid="34" grpId="0" animBg="1"/>
      <p:bldP spid="35" grpId="0" animBg="1"/>
      <p:bldP spid="37" grpId="0"/>
      <p:bldP spid="40" grpId="0" animBg="1"/>
      <p:bldP spid="41" grpId="0"/>
      <p:bldP spid="47" grpId="0" animBg="1"/>
      <p:bldP spid="51" grpId="0"/>
      <p:bldP spid="52" grpId="0"/>
      <p:bldP spid="53" grpId="0" animBg="1"/>
      <p:bldP spid="54" grpId="0"/>
      <p:bldP spid="55" grpId="0"/>
      <p:bldP spid="57" grpId="0"/>
      <p:bldP spid="59" grpId="0" animBg="1"/>
      <p:bldP spid="61" grpId="0"/>
      <p:bldP spid="69" grpId="0" animBg="1"/>
      <p:bldP spid="73" grpId="0" animBg="1"/>
      <p:bldP spid="74" grpId="0"/>
      <p:bldP spid="75" grpId="0"/>
      <p:bldP spid="7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6B61A4-4FD0-4217-8D28-CF426FEC198C}"/>
              </a:ext>
            </a:extLst>
          </p:cNvPr>
          <p:cNvSpPr>
            <a:spLocks noGrp="1"/>
          </p:cNvSpPr>
          <p:nvPr>
            <p:ph type="body" idx="1"/>
          </p:nvPr>
        </p:nvSpPr>
        <p:spPr/>
        <p:txBody>
          <a:bodyPr/>
          <a:lstStyle/>
          <a:p>
            <a:r>
              <a:rPr lang="es-ES" dirty="0" err="1"/>
              <a:t>Let’s</a:t>
            </a:r>
            <a:r>
              <a:rPr lang="es-ES" dirty="0"/>
              <a:t> </a:t>
            </a:r>
            <a:r>
              <a:rPr lang="es-ES" dirty="0" err="1"/>
              <a:t>get</a:t>
            </a:r>
            <a:r>
              <a:rPr lang="es-ES" dirty="0"/>
              <a:t> </a:t>
            </a:r>
            <a:r>
              <a:rPr lang="es-ES" dirty="0" err="1"/>
              <a:t>started</a:t>
            </a:r>
            <a:endParaRPr lang="en-GB" dirty="0"/>
          </a:p>
        </p:txBody>
      </p:sp>
      <p:sp>
        <p:nvSpPr>
          <p:cNvPr id="4" name="Slide Number Placeholder 3">
            <a:extLst>
              <a:ext uri="{FF2B5EF4-FFF2-40B4-BE49-F238E27FC236}">
                <a16:creationId xmlns:a16="http://schemas.microsoft.com/office/drawing/2014/main" id="{D3B7D4B9-8E80-4DBE-910E-7CDA70202206}"/>
              </a:ext>
            </a:extLst>
          </p:cNvPr>
          <p:cNvSpPr>
            <a:spLocks noGrp="1"/>
          </p:cNvSpPr>
          <p:nvPr>
            <p:ph type="sldNum" idx="12"/>
          </p:nvPr>
        </p:nvSpPr>
        <p:spPr/>
        <p:txBody>
          <a:bodyPr/>
          <a:lstStyle/>
          <a:p>
            <a:fld id="{DECF3546-AB72-4471-AFC4-A477D555DA7F}" type="slidenum">
              <a:rPr lang="en-GB" smtClean="0"/>
              <a:t>22</a:t>
            </a:fld>
            <a:endParaRPr lang="en-GB" dirty="0"/>
          </a:p>
        </p:txBody>
      </p:sp>
      <p:sp>
        <p:nvSpPr>
          <p:cNvPr id="3" name="Subtitle 2">
            <a:extLst>
              <a:ext uri="{FF2B5EF4-FFF2-40B4-BE49-F238E27FC236}">
                <a16:creationId xmlns:a16="http://schemas.microsoft.com/office/drawing/2014/main" id="{BB2DE504-FEBC-458E-B645-1BF6FD2C38D8}"/>
              </a:ext>
            </a:extLst>
          </p:cNvPr>
          <p:cNvSpPr>
            <a:spLocks noGrp="1"/>
          </p:cNvSpPr>
          <p:nvPr>
            <p:ph type="subTitle" idx="13"/>
          </p:nvPr>
        </p:nvSpPr>
        <p:spPr/>
        <p:txBody>
          <a:bodyPr/>
          <a:lstStyle/>
          <a:p>
            <a:r>
              <a:rPr lang="es-ES" sz="2800" dirty="0"/>
              <a:t>Diferentes formas de empezar con Oracle APEX</a:t>
            </a:r>
            <a:endParaRPr lang="en-GB" sz="2800" dirty="0"/>
          </a:p>
        </p:txBody>
      </p:sp>
    </p:spTree>
    <p:extLst>
      <p:ext uri="{BB962C8B-B14F-4D97-AF65-F5344CB8AC3E}">
        <p14:creationId xmlns:p14="http://schemas.microsoft.com/office/powerpoint/2010/main" val="312069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nap49.gif"/>
          <p:cNvPicPr>
            <a:picLocks noChangeAspect="1"/>
          </p:cNvPicPr>
          <p:nvPr/>
        </p:nvPicPr>
        <p:blipFill>
          <a:blip r:embed="rId3" cstate="print"/>
          <a:stretch>
            <a:fillRect/>
          </a:stretch>
        </p:blipFill>
        <p:spPr>
          <a:xfrm>
            <a:off x="9822908" y="4107871"/>
            <a:ext cx="2073961" cy="1068404"/>
          </a:xfrm>
          <a:prstGeom prst="rect">
            <a:avLst/>
          </a:prstGeom>
          <a:ln>
            <a:solidFill>
              <a:srgbClr val="000000"/>
            </a:solidFill>
          </a:ln>
        </p:spPr>
      </p:pic>
      <p:pic>
        <p:nvPicPr>
          <p:cNvPr id="4" name="Picture 3" descr="Snap43.gif"/>
          <p:cNvPicPr>
            <a:picLocks noChangeAspect="1"/>
          </p:cNvPicPr>
          <p:nvPr/>
        </p:nvPicPr>
        <p:blipFill>
          <a:blip r:embed="rId4" cstate="print"/>
          <a:stretch>
            <a:fillRect/>
          </a:stretch>
        </p:blipFill>
        <p:spPr>
          <a:xfrm>
            <a:off x="7432353" y="3311584"/>
            <a:ext cx="2232258" cy="1384783"/>
          </a:xfrm>
          <a:prstGeom prst="rect">
            <a:avLst/>
          </a:prstGeom>
          <a:ln>
            <a:solidFill>
              <a:srgbClr val="000000"/>
            </a:solidFill>
          </a:ln>
        </p:spPr>
      </p:pic>
      <p:pic>
        <p:nvPicPr>
          <p:cNvPr id="5" name="Picture 4" descr="Snap46.gif"/>
          <p:cNvPicPr>
            <a:picLocks noChangeAspect="1"/>
          </p:cNvPicPr>
          <p:nvPr/>
        </p:nvPicPr>
        <p:blipFill>
          <a:blip r:embed="rId5" cstate="print"/>
          <a:stretch>
            <a:fillRect/>
          </a:stretch>
        </p:blipFill>
        <p:spPr>
          <a:xfrm>
            <a:off x="7432353" y="5045005"/>
            <a:ext cx="2232258" cy="1292359"/>
          </a:xfrm>
          <a:prstGeom prst="rect">
            <a:avLst/>
          </a:prstGeom>
          <a:ln>
            <a:solidFill>
              <a:srgbClr val="000000"/>
            </a:solidFill>
          </a:ln>
        </p:spPr>
      </p:pic>
      <p:sp>
        <p:nvSpPr>
          <p:cNvPr id="12" name="Title 11">
            <a:extLst>
              <a:ext uri="{FF2B5EF4-FFF2-40B4-BE49-F238E27FC236}">
                <a16:creationId xmlns:a16="http://schemas.microsoft.com/office/drawing/2014/main" id="{E3F5D8C9-D3D9-4276-BC05-F752B73891AC}"/>
              </a:ext>
            </a:extLst>
          </p:cNvPr>
          <p:cNvSpPr>
            <a:spLocks noGrp="1"/>
          </p:cNvSpPr>
          <p:nvPr>
            <p:ph type="title"/>
          </p:nvPr>
        </p:nvSpPr>
        <p:spPr/>
        <p:txBody>
          <a:bodyPr/>
          <a:lstStyle/>
          <a:p>
            <a:r>
              <a:rPr lang="es-ES" dirty="0"/>
              <a:t>Empezando con Oracle APEX</a:t>
            </a:r>
            <a:endParaRPr lang="en-GB" dirty="0"/>
          </a:p>
        </p:txBody>
      </p:sp>
      <p:sp>
        <p:nvSpPr>
          <p:cNvPr id="21" name="Text Placeholder 20">
            <a:extLst>
              <a:ext uri="{FF2B5EF4-FFF2-40B4-BE49-F238E27FC236}">
                <a16:creationId xmlns:a16="http://schemas.microsoft.com/office/drawing/2014/main" id="{8618CD2F-6A1B-44D3-AC09-DEF9F49DFE0B}"/>
              </a:ext>
            </a:extLst>
          </p:cNvPr>
          <p:cNvSpPr>
            <a:spLocks noGrp="1"/>
          </p:cNvSpPr>
          <p:nvPr>
            <p:ph type="body" idx="1"/>
          </p:nvPr>
        </p:nvSpPr>
        <p:spPr>
          <a:xfrm>
            <a:off x="609598" y="1690777"/>
            <a:ext cx="6552774" cy="4500000"/>
          </a:xfrm>
        </p:spPr>
        <p:txBody>
          <a:bodyPr anchor="ctr"/>
          <a:lstStyle/>
          <a:p>
            <a:pPr marL="152396" indent="0">
              <a:buNone/>
            </a:pPr>
            <a:r>
              <a:rPr lang="es-ES" sz="2400" dirty="0"/>
              <a:t>Podemos empezar a usar Oracle APEX:</a:t>
            </a:r>
          </a:p>
          <a:p>
            <a:pPr marL="444500" indent="-266700"/>
            <a:r>
              <a:rPr lang="es-ES" sz="2400" dirty="0"/>
              <a:t>Solicitando una instancia gratuita en </a:t>
            </a:r>
            <a:r>
              <a:rPr lang="es-ES" sz="2400" dirty="0">
                <a:hlinkClick r:id="rId6"/>
              </a:rPr>
              <a:t>https://apex.oracle.com</a:t>
            </a:r>
            <a:endParaRPr lang="es-ES" sz="2400" dirty="0"/>
          </a:p>
          <a:p>
            <a:pPr marL="444500" indent="-266700"/>
            <a:r>
              <a:rPr lang="es-ES" sz="2400" dirty="0"/>
              <a:t>Usando el servicio de prueba gratuito de Oracle Cloud</a:t>
            </a:r>
          </a:p>
          <a:p>
            <a:pPr marL="444500" indent="-266700"/>
            <a:r>
              <a:rPr lang="es-ES" sz="2400" dirty="0"/>
              <a:t>Mediante el servicio de Oracle Cloud</a:t>
            </a:r>
          </a:p>
          <a:p>
            <a:pPr marL="444500" indent="-266700"/>
            <a:r>
              <a:rPr lang="es-ES" sz="2400" dirty="0"/>
              <a:t>Usando una versión de BD Oracle XE</a:t>
            </a:r>
          </a:p>
          <a:p>
            <a:pPr marL="444500" indent="-266700"/>
            <a:r>
              <a:rPr lang="es-ES" sz="2400" dirty="0"/>
              <a:t>Mediante una VM Virtual Box</a:t>
            </a:r>
            <a:r>
              <a:rPr lang="es-ES" dirty="0"/>
              <a:t> </a:t>
            </a:r>
            <a:endParaRPr lang="en-GB" dirty="0"/>
          </a:p>
        </p:txBody>
      </p:sp>
      <p:sp>
        <p:nvSpPr>
          <p:cNvPr id="11" name="Slide Number Placeholder 10">
            <a:extLst>
              <a:ext uri="{FF2B5EF4-FFF2-40B4-BE49-F238E27FC236}">
                <a16:creationId xmlns:a16="http://schemas.microsoft.com/office/drawing/2014/main" id="{6A0A3C26-207E-4DF0-93A7-D507F9C4026A}"/>
              </a:ext>
            </a:extLst>
          </p:cNvPr>
          <p:cNvSpPr>
            <a:spLocks noGrp="1"/>
          </p:cNvSpPr>
          <p:nvPr>
            <p:ph type="sldNum" idx="12"/>
          </p:nvPr>
        </p:nvSpPr>
        <p:spPr/>
        <p:txBody>
          <a:bodyPr/>
          <a:lstStyle/>
          <a:p>
            <a:fld id="{DECF3546-AB72-4471-AFC4-A477D555DA7F}" type="slidenum">
              <a:rPr lang="en-GB" smtClean="0"/>
              <a:t>23</a:t>
            </a:fld>
            <a:endParaRPr lang="en-GB"/>
          </a:p>
        </p:txBody>
      </p:sp>
      <p:pic>
        <p:nvPicPr>
          <p:cNvPr id="17" name="Picture 16">
            <a:extLst>
              <a:ext uri="{FF2B5EF4-FFF2-40B4-BE49-F238E27FC236}">
                <a16:creationId xmlns:a16="http://schemas.microsoft.com/office/drawing/2014/main" id="{5664F00F-C52D-467E-9020-A26D3999E66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32353" y="1690777"/>
            <a:ext cx="2232258" cy="1272169"/>
          </a:xfrm>
          <a:prstGeom prst="rect">
            <a:avLst/>
          </a:prstGeom>
        </p:spPr>
      </p:pic>
      <p:pic>
        <p:nvPicPr>
          <p:cNvPr id="22" name="Picture 21">
            <a:extLst>
              <a:ext uri="{FF2B5EF4-FFF2-40B4-BE49-F238E27FC236}">
                <a16:creationId xmlns:a16="http://schemas.microsoft.com/office/drawing/2014/main" id="{014E3D38-0C21-4FFC-9F8C-BCC21324225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22908" y="2601025"/>
            <a:ext cx="2073961" cy="1098482"/>
          </a:xfrm>
          <a:prstGeom prst="rect">
            <a:avLst/>
          </a:prstGeom>
          <a:ln>
            <a:solidFill>
              <a:schemeClr val="tx1"/>
            </a:solidFill>
          </a:ln>
        </p:spPr>
      </p:pic>
    </p:spTree>
    <p:extLst>
      <p:ext uri="{BB962C8B-B14F-4D97-AF65-F5344CB8AC3E}">
        <p14:creationId xmlns:p14="http://schemas.microsoft.com/office/powerpoint/2010/main" val="119908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Effect transition="in" filter="fade">
                                      <p:cBhvr>
                                        <p:cTn id="13" dur="1000"/>
                                        <p:tgtEl>
                                          <p:spTgt spid="21">
                                            <p:txEl>
                                              <p:pRg st="0" end="0"/>
                                            </p:txEl>
                                          </p:spTgt>
                                        </p:tgtEl>
                                      </p:cBhvr>
                                    </p:animEffect>
                                    <p:anim calcmode="lin" valueType="num">
                                      <p:cBhvr>
                                        <p:cTn id="14"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1">
                                            <p:txEl>
                                              <p:pRg st="1" end="1"/>
                                            </p:txEl>
                                          </p:spTgt>
                                        </p:tgtEl>
                                        <p:attrNameLst>
                                          <p:attrName>style.visibility</p:attrName>
                                        </p:attrNameLst>
                                      </p:cBhvr>
                                      <p:to>
                                        <p:strVal val="visible"/>
                                      </p:to>
                                    </p:set>
                                    <p:animEffect transition="in" filter="fade">
                                      <p:cBhvr>
                                        <p:cTn id="20" dur="1000"/>
                                        <p:tgtEl>
                                          <p:spTgt spid="21">
                                            <p:txEl>
                                              <p:pRg st="1" end="1"/>
                                            </p:txEl>
                                          </p:spTgt>
                                        </p:tgtEl>
                                      </p:cBhvr>
                                    </p:animEffect>
                                    <p:anim calcmode="lin" valueType="num">
                                      <p:cBhvr>
                                        <p:cTn id="21"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21">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1">
                                            <p:txEl>
                                              <p:pRg st="2" end="2"/>
                                            </p:txEl>
                                          </p:spTgt>
                                        </p:tgtEl>
                                        <p:attrNameLst>
                                          <p:attrName>style.visibility</p:attrName>
                                        </p:attrNameLst>
                                      </p:cBhvr>
                                      <p:to>
                                        <p:strVal val="visible"/>
                                      </p:to>
                                    </p:set>
                                    <p:animEffect transition="in" filter="fade">
                                      <p:cBhvr>
                                        <p:cTn id="32" dur="1000"/>
                                        <p:tgtEl>
                                          <p:spTgt spid="21">
                                            <p:txEl>
                                              <p:pRg st="2" end="2"/>
                                            </p:txEl>
                                          </p:spTgt>
                                        </p:tgtEl>
                                      </p:cBhvr>
                                    </p:animEffect>
                                    <p:anim calcmode="lin" valueType="num">
                                      <p:cBhvr>
                                        <p:cTn id="33" dur="1000" fill="hold"/>
                                        <p:tgtEl>
                                          <p:spTgt spid="21">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21">
                                            <p:txEl>
                                              <p:pRg st="2" end="2"/>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1">
                                            <p:txEl>
                                              <p:pRg st="3" end="3"/>
                                            </p:txEl>
                                          </p:spTgt>
                                        </p:tgtEl>
                                        <p:attrNameLst>
                                          <p:attrName>style.visibility</p:attrName>
                                        </p:attrNameLst>
                                      </p:cBhvr>
                                      <p:to>
                                        <p:strVal val="visible"/>
                                      </p:to>
                                    </p:set>
                                    <p:animEffect transition="in" filter="fade">
                                      <p:cBhvr>
                                        <p:cTn id="44" dur="1000"/>
                                        <p:tgtEl>
                                          <p:spTgt spid="21">
                                            <p:txEl>
                                              <p:pRg st="3" end="3"/>
                                            </p:txEl>
                                          </p:spTgt>
                                        </p:tgtEl>
                                      </p:cBhvr>
                                    </p:animEffect>
                                    <p:anim calcmode="lin" valueType="num">
                                      <p:cBhvr>
                                        <p:cTn id="45" dur="1000" fill="hold"/>
                                        <p:tgtEl>
                                          <p:spTgt spid="21">
                                            <p:txEl>
                                              <p:pRg st="3" end="3"/>
                                            </p:txEl>
                                          </p:spTgt>
                                        </p:tgtEl>
                                        <p:attrNameLst>
                                          <p:attrName>ppt_x</p:attrName>
                                        </p:attrNameLst>
                                      </p:cBhvr>
                                      <p:tavLst>
                                        <p:tav tm="0">
                                          <p:val>
                                            <p:strVal val="#ppt_x"/>
                                          </p:val>
                                        </p:tav>
                                        <p:tav tm="100000">
                                          <p:val>
                                            <p:strVal val="#ppt_x"/>
                                          </p:val>
                                        </p:tav>
                                      </p:tavLst>
                                    </p:anim>
                                    <p:anim calcmode="lin" valueType="num">
                                      <p:cBhvr>
                                        <p:cTn id="46" dur="1000" fill="hold"/>
                                        <p:tgtEl>
                                          <p:spTgt spid="21">
                                            <p:txEl>
                                              <p:pRg st="3" end="3"/>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1">
                                            <p:txEl>
                                              <p:pRg st="4" end="4"/>
                                            </p:txEl>
                                          </p:spTgt>
                                        </p:tgtEl>
                                        <p:attrNameLst>
                                          <p:attrName>style.visibility</p:attrName>
                                        </p:attrNameLst>
                                      </p:cBhvr>
                                      <p:to>
                                        <p:strVal val="visible"/>
                                      </p:to>
                                    </p:set>
                                    <p:animEffect transition="in" filter="fade">
                                      <p:cBhvr>
                                        <p:cTn id="56" dur="1000"/>
                                        <p:tgtEl>
                                          <p:spTgt spid="21">
                                            <p:txEl>
                                              <p:pRg st="4" end="4"/>
                                            </p:txEl>
                                          </p:spTgt>
                                        </p:tgtEl>
                                      </p:cBhvr>
                                    </p:animEffect>
                                    <p:anim calcmode="lin" valueType="num">
                                      <p:cBhvr>
                                        <p:cTn id="57" dur="1000" fill="hold"/>
                                        <p:tgtEl>
                                          <p:spTgt spid="21">
                                            <p:txEl>
                                              <p:pRg st="4" end="4"/>
                                            </p:txEl>
                                          </p:spTgt>
                                        </p:tgtEl>
                                        <p:attrNameLst>
                                          <p:attrName>ppt_x</p:attrName>
                                        </p:attrNameLst>
                                      </p:cBhvr>
                                      <p:tavLst>
                                        <p:tav tm="0">
                                          <p:val>
                                            <p:strVal val="#ppt_x"/>
                                          </p:val>
                                        </p:tav>
                                        <p:tav tm="100000">
                                          <p:val>
                                            <p:strVal val="#ppt_x"/>
                                          </p:val>
                                        </p:tav>
                                      </p:tavLst>
                                    </p:anim>
                                    <p:anim calcmode="lin" valueType="num">
                                      <p:cBhvr>
                                        <p:cTn id="58" dur="1000" fill="hold"/>
                                        <p:tgtEl>
                                          <p:spTgt spid="21">
                                            <p:txEl>
                                              <p:pRg st="4" end="4"/>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anim calcmode="lin" valueType="num">
                                      <p:cBhvr>
                                        <p:cTn id="62" dur="1000" fill="hold"/>
                                        <p:tgtEl>
                                          <p:spTgt spid="6"/>
                                        </p:tgtEl>
                                        <p:attrNameLst>
                                          <p:attrName>ppt_x</p:attrName>
                                        </p:attrNameLst>
                                      </p:cBhvr>
                                      <p:tavLst>
                                        <p:tav tm="0">
                                          <p:val>
                                            <p:strVal val="#ppt_x"/>
                                          </p:val>
                                        </p:tav>
                                        <p:tav tm="100000">
                                          <p:val>
                                            <p:strVal val="#ppt_x"/>
                                          </p:val>
                                        </p:tav>
                                      </p:tavLst>
                                    </p:anim>
                                    <p:anim calcmode="lin" valueType="num">
                                      <p:cBhvr>
                                        <p:cTn id="6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21">
                                            <p:txEl>
                                              <p:pRg st="5" end="5"/>
                                            </p:txEl>
                                          </p:spTgt>
                                        </p:tgtEl>
                                        <p:attrNameLst>
                                          <p:attrName>style.visibility</p:attrName>
                                        </p:attrNameLst>
                                      </p:cBhvr>
                                      <p:to>
                                        <p:strVal val="visible"/>
                                      </p:to>
                                    </p:set>
                                    <p:animEffect transition="in" filter="fade">
                                      <p:cBhvr>
                                        <p:cTn id="68" dur="1000"/>
                                        <p:tgtEl>
                                          <p:spTgt spid="21">
                                            <p:txEl>
                                              <p:pRg st="5" end="5"/>
                                            </p:txEl>
                                          </p:spTgt>
                                        </p:tgtEl>
                                      </p:cBhvr>
                                    </p:animEffect>
                                    <p:anim calcmode="lin" valueType="num">
                                      <p:cBhvr>
                                        <p:cTn id="69" dur="1000" fill="hold"/>
                                        <p:tgtEl>
                                          <p:spTgt spid="21">
                                            <p:txEl>
                                              <p:pRg st="5" end="5"/>
                                            </p:txEl>
                                          </p:spTgt>
                                        </p:tgtEl>
                                        <p:attrNameLst>
                                          <p:attrName>ppt_x</p:attrName>
                                        </p:attrNameLst>
                                      </p:cBhvr>
                                      <p:tavLst>
                                        <p:tav tm="0">
                                          <p:val>
                                            <p:strVal val="#ppt_x"/>
                                          </p:val>
                                        </p:tav>
                                        <p:tav tm="100000">
                                          <p:val>
                                            <p:strVal val="#ppt_x"/>
                                          </p:val>
                                        </p:tav>
                                      </p:tavLst>
                                    </p:anim>
                                    <p:anim calcmode="lin" valueType="num">
                                      <p:cBhvr>
                                        <p:cTn id="70" dur="1000" fill="hold"/>
                                        <p:tgtEl>
                                          <p:spTgt spid="21">
                                            <p:txEl>
                                              <p:pRg st="5" end="5"/>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fade">
                                      <p:cBhvr>
                                        <p:cTn id="73" dur="1000"/>
                                        <p:tgtEl>
                                          <p:spTgt spid="5"/>
                                        </p:tgtEl>
                                      </p:cBhvr>
                                    </p:animEffect>
                                    <p:anim calcmode="lin" valueType="num">
                                      <p:cBhvr>
                                        <p:cTn id="74" dur="1000" fill="hold"/>
                                        <p:tgtEl>
                                          <p:spTgt spid="5"/>
                                        </p:tgtEl>
                                        <p:attrNameLst>
                                          <p:attrName>ppt_x</p:attrName>
                                        </p:attrNameLst>
                                      </p:cBhvr>
                                      <p:tavLst>
                                        <p:tav tm="0">
                                          <p:val>
                                            <p:strVal val="#ppt_x"/>
                                          </p:val>
                                        </p:tav>
                                        <p:tav tm="100000">
                                          <p:val>
                                            <p:strVal val="#ppt_x"/>
                                          </p:val>
                                        </p:tav>
                                      </p:tavLst>
                                    </p:anim>
                                    <p:anim calcmode="lin" valueType="num">
                                      <p:cBhvr>
                                        <p:cTn id="7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dirty="0"/>
              <a:t>PRÁCTICA: </a:t>
            </a:r>
          </a:p>
          <a:p>
            <a:pPr marL="33866" indent="0">
              <a:buNone/>
            </a:pPr>
            <a:r>
              <a:rPr lang="es-ES" i="1"/>
              <a:t>SOLICITUD </a:t>
            </a:r>
            <a:r>
              <a:rPr lang="es-ES" i="1" dirty="0"/>
              <a:t>DE UN WORKSPACE</a:t>
            </a:r>
            <a:endParaRPr lang="en-GB"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24</a:t>
            </a:fld>
            <a:endParaRPr lang="en-GB"/>
          </a:p>
        </p:txBody>
      </p:sp>
    </p:spTree>
    <p:extLst>
      <p:ext uri="{BB962C8B-B14F-4D97-AF65-F5344CB8AC3E}">
        <p14:creationId xmlns:p14="http://schemas.microsoft.com/office/powerpoint/2010/main" val="1307417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E11E8-72F8-4B6C-9E89-0106B28BA6DA}"/>
              </a:ext>
            </a:extLst>
          </p:cNvPr>
          <p:cNvSpPr>
            <a:spLocks noGrp="1"/>
          </p:cNvSpPr>
          <p:nvPr>
            <p:ph type="title"/>
          </p:nvPr>
        </p:nvSpPr>
        <p:spPr/>
        <p:txBody>
          <a:bodyPr/>
          <a:lstStyle/>
          <a:p>
            <a:r>
              <a:rPr lang="es-ES" dirty="0"/>
              <a:t>Accediendo a un </a:t>
            </a:r>
            <a:r>
              <a:rPr lang="es-ES" dirty="0" err="1"/>
              <a:t>Workspace</a:t>
            </a:r>
            <a:endParaRPr lang="en-GB" dirty="0"/>
          </a:p>
        </p:txBody>
      </p:sp>
      <p:sp>
        <p:nvSpPr>
          <p:cNvPr id="4" name="Slide Number Placeholder 3">
            <a:extLst>
              <a:ext uri="{FF2B5EF4-FFF2-40B4-BE49-F238E27FC236}">
                <a16:creationId xmlns:a16="http://schemas.microsoft.com/office/drawing/2014/main" id="{003CB64B-0EB1-46F6-81B2-36196A2BA036}"/>
              </a:ext>
            </a:extLst>
          </p:cNvPr>
          <p:cNvSpPr>
            <a:spLocks noGrp="1"/>
          </p:cNvSpPr>
          <p:nvPr>
            <p:ph type="sldNum" idx="12"/>
          </p:nvPr>
        </p:nvSpPr>
        <p:spPr/>
        <p:txBody>
          <a:bodyPr/>
          <a:lstStyle/>
          <a:p>
            <a:fld id="{DECF3546-AB72-4471-AFC4-A477D555DA7F}" type="slidenum">
              <a:rPr lang="en-GB" smtClean="0"/>
              <a:t>25</a:t>
            </a:fld>
            <a:endParaRPr lang="en-GB"/>
          </a:p>
        </p:txBody>
      </p:sp>
      <p:sp>
        <p:nvSpPr>
          <p:cNvPr id="5" name="Text Placeholder 4">
            <a:extLst>
              <a:ext uri="{FF2B5EF4-FFF2-40B4-BE49-F238E27FC236}">
                <a16:creationId xmlns:a16="http://schemas.microsoft.com/office/drawing/2014/main" id="{03694CF4-8997-4E7E-8980-7FC9E27B2364}"/>
              </a:ext>
            </a:extLst>
          </p:cNvPr>
          <p:cNvSpPr>
            <a:spLocks noGrp="1"/>
          </p:cNvSpPr>
          <p:nvPr>
            <p:ph type="body" idx="13"/>
          </p:nvPr>
        </p:nvSpPr>
        <p:spPr>
          <a:xfrm>
            <a:off x="609601" y="1825924"/>
            <a:ext cx="6235699" cy="4069718"/>
          </a:xfrm>
        </p:spPr>
        <p:txBody>
          <a:bodyPr anchor="t"/>
          <a:lstStyle/>
          <a:p>
            <a:pPr marL="152396" indent="0">
              <a:buNone/>
            </a:pPr>
            <a:r>
              <a:rPr lang="es-ES" sz="2800" b="1" dirty="0"/>
              <a:t>Pasos:</a:t>
            </a:r>
          </a:p>
          <a:p>
            <a:pPr marL="609596" indent="-457200">
              <a:buFont typeface="+mj-lt"/>
              <a:buAutoNum type="arabicPeriod"/>
            </a:pPr>
            <a:r>
              <a:rPr lang="es-ES" sz="2800" dirty="0"/>
              <a:t>Introducir la URL en la barra de direcciones del navegador</a:t>
            </a:r>
          </a:p>
          <a:p>
            <a:pPr marL="609596" indent="-457200">
              <a:buFont typeface="+mj-lt"/>
              <a:buAutoNum type="arabicPeriod"/>
            </a:pPr>
            <a:r>
              <a:rPr lang="es-ES" sz="2800" dirty="0"/>
              <a:t>Introducir el nombre del </a:t>
            </a:r>
            <a:r>
              <a:rPr lang="es-ES" sz="2800" dirty="0" err="1"/>
              <a:t>Workspace</a:t>
            </a:r>
            <a:endParaRPr lang="es-ES" sz="2800" dirty="0"/>
          </a:p>
          <a:p>
            <a:pPr marL="609596" indent="-457200">
              <a:buFont typeface="+mj-lt"/>
              <a:buAutoNum type="arabicPeriod"/>
            </a:pPr>
            <a:r>
              <a:rPr lang="es-ES" sz="2800" dirty="0"/>
              <a:t>Introducir usuario y contraseña</a:t>
            </a:r>
          </a:p>
          <a:p>
            <a:pPr marL="609596" indent="-457200">
              <a:buFont typeface="+mj-lt"/>
              <a:buAutoNum type="arabicPeriod"/>
            </a:pPr>
            <a:r>
              <a:rPr lang="es-ES" sz="2800" dirty="0"/>
              <a:t>Pulsar el botón de Acceso</a:t>
            </a:r>
            <a:endParaRPr lang="en-GB" sz="2800" dirty="0"/>
          </a:p>
        </p:txBody>
      </p:sp>
      <p:pic>
        <p:nvPicPr>
          <p:cNvPr id="6" name="Picture 5">
            <a:extLst>
              <a:ext uri="{FF2B5EF4-FFF2-40B4-BE49-F238E27FC236}">
                <a16:creationId xmlns:a16="http://schemas.microsoft.com/office/drawing/2014/main" id="{9FB63F97-1AC5-4E14-A50D-89B404633D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59700" y="1825924"/>
            <a:ext cx="3291569" cy="4069718"/>
          </a:xfrm>
          <a:prstGeom prst="rect">
            <a:avLst/>
          </a:prstGeom>
          <a:ln>
            <a:solidFill>
              <a:schemeClr val="tx1"/>
            </a:solidFill>
          </a:ln>
        </p:spPr>
      </p:pic>
    </p:spTree>
    <p:extLst>
      <p:ext uri="{BB962C8B-B14F-4D97-AF65-F5344CB8AC3E}">
        <p14:creationId xmlns:p14="http://schemas.microsoft.com/office/powerpoint/2010/main" val="3130306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256F6-C429-4911-AE9F-835C0A8EEF3E}"/>
              </a:ext>
            </a:extLst>
          </p:cNvPr>
          <p:cNvSpPr>
            <a:spLocks noGrp="1"/>
          </p:cNvSpPr>
          <p:nvPr>
            <p:ph type="title"/>
          </p:nvPr>
        </p:nvSpPr>
        <p:spPr/>
        <p:txBody>
          <a:bodyPr/>
          <a:lstStyle/>
          <a:p>
            <a:r>
              <a:rPr lang="es-ES" sz="4400" dirty="0"/>
              <a:t>Oracle APEX – Componentes principales</a:t>
            </a:r>
            <a:endParaRPr lang="en-GB" sz="4400" dirty="0"/>
          </a:p>
        </p:txBody>
      </p:sp>
      <p:sp>
        <p:nvSpPr>
          <p:cNvPr id="3" name="Text Placeholder 2">
            <a:extLst>
              <a:ext uri="{FF2B5EF4-FFF2-40B4-BE49-F238E27FC236}">
                <a16:creationId xmlns:a16="http://schemas.microsoft.com/office/drawing/2014/main" id="{B2C7F0A5-E17A-44A4-8F42-9D9640EFEE2C}"/>
              </a:ext>
            </a:extLst>
          </p:cNvPr>
          <p:cNvSpPr>
            <a:spLocks noGrp="1"/>
          </p:cNvSpPr>
          <p:nvPr>
            <p:ph type="body" idx="1"/>
          </p:nvPr>
        </p:nvSpPr>
        <p:spPr>
          <a:xfrm>
            <a:off x="609598" y="5765800"/>
            <a:ext cx="10944000" cy="424976"/>
          </a:xfrm>
        </p:spPr>
        <p:txBody>
          <a:bodyPr/>
          <a:lstStyle/>
          <a:p>
            <a:pPr marL="152396" indent="0" algn="ctr">
              <a:buNone/>
            </a:pPr>
            <a:r>
              <a:rPr lang="es-ES" b="1" dirty="0">
                <a:solidFill>
                  <a:schemeClr val="bg2"/>
                </a:solidFill>
              </a:rPr>
              <a:t>IDE de desarrollo intuitivo, Desarrollo de Aplicaciones Web y Desarrollo de Base de Datos SQL</a:t>
            </a:r>
            <a:endParaRPr lang="en-GB" b="1" dirty="0">
              <a:solidFill>
                <a:schemeClr val="bg2"/>
              </a:solidFill>
            </a:endParaRPr>
          </a:p>
        </p:txBody>
      </p:sp>
      <p:sp>
        <p:nvSpPr>
          <p:cNvPr id="4" name="Slide Number Placeholder 3">
            <a:extLst>
              <a:ext uri="{FF2B5EF4-FFF2-40B4-BE49-F238E27FC236}">
                <a16:creationId xmlns:a16="http://schemas.microsoft.com/office/drawing/2014/main" id="{3DB7DEDB-5D3F-4DA8-A0AF-256E7DEE3262}"/>
              </a:ext>
            </a:extLst>
          </p:cNvPr>
          <p:cNvSpPr>
            <a:spLocks noGrp="1"/>
          </p:cNvSpPr>
          <p:nvPr>
            <p:ph type="sldNum" idx="12"/>
          </p:nvPr>
        </p:nvSpPr>
        <p:spPr/>
        <p:txBody>
          <a:bodyPr/>
          <a:lstStyle/>
          <a:p>
            <a:fld id="{DECF3546-AB72-4471-AFC4-A477D555DA7F}" type="slidenum">
              <a:rPr lang="en-GB" smtClean="0"/>
              <a:t>26</a:t>
            </a:fld>
            <a:endParaRPr lang="en-GB"/>
          </a:p>
        </p:txBody>
      </p:sp>
      <p:pic>
        <p:nvPicPr>
          <p:cNvPr id="5" name="Picture 4">
            <a:extLst>
              <a:ext uri="{FF2B5EF4-FFF2-40B4-BE49-F238E27FC236}">
                <a16:creationId xmlns:a16="http://schemas.microsoft.com/office/drawing/2014/main" id="{46F17D2C-B558-4431-A3C8-B90627A7B7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7972" y="1594580"/>
            <a:ext cx="7956055" cy="4140000"/>
          </a:xfrm>
          <a:prstGeom prst="rect">
            <a:avLst/>
          </a:prstGeom>
          <a:ln>
            <a:solidFill>
              <a:schemeClr val="tx1">
                <a:lumMod val="20000"/>
                <a:lumOff val="80000"/>
              </a:schemeClr>
            </a:solidFill>
          </a:ln>
        </p:spPr>
      </p:pic>
    </p:spTree>
    <p:extLst>
      <p:ext uri="{BB962C8B-B14F-4D97-AF65-F5344CB8AC3E}">
        <p14:creationId xmlns:p14="http://schemas.microsoft.com/office/powerpoint/2010/main" val="3220145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5910-686E-4468-B1B3-194DAE411D69}"/>
              </a:ext>
            </a:extLst>
          </p:cNvPr>
          <p:cNvSpPr>
            <a:spLocks noGrp="1"/>
          </p:cNvSpPr>
          <p:nvPr>
            <p:ph type="title"/>
          </p:nvPr>
        </p:nvSpPr>
        <p:spPr/>
        <p:txBody>
          <a:bodyPr/>
          <a:lstStyle/>
          <a:p>
            <a:r>
              <a:rPr lang="es-ES" sz="4400" dirty="0"/>
              <a:t>Oracle APEX – App </a:t>
            </a:r>
            <a:r>
              <a:rPr lang="es-ES" sz="4400" dirty="0" err="1"/>
              <a:t>Builder</a:t>
            </a:r>
            <a:endParaRPr lang="en-GB" sz="4400" dirty="0"/>
          </a:p>
        </p:txBody>
      </p:sp>
      <p:sp>
        <p:nvSpPr>
          <p:cNvPr id="4" name="Slide Number Placeholder 3">
            <a:extLst>
              <a:ext uri="{FF2B5EF4-FFF2-40B4-BE49-F238E27FC236}">
                <a16:creationId xmlns:a16="http://schemas.microsoft.com/office/drawing/2014/main" id="{5F6237C8-A0CD-4A90-9FDF-1EFA5E858A8F}"/>
              </a:ext>
            </a:extLst>
          </p:cNvPr>
          <p:cNvSpPr>
            <a:spLocks noGrp="1"/>
          </p:cNvSpPr>
          <p:nvPr>
            <p:ph type="sldNum" idx="12"/>
          </p:nvPr>
        </p:nvSpPr>
        <p:spPr/>
        <p:txBody>
          <a:bodyPr/>
          <a:lstStyle/>
          <a:p>
            <a:fld id="{DECF3546-AB72-4471-AFC4-A477D555DA7F}" type="slidenum">
              <a:rPr lang="en-GB" smtClean="0"/>
              <a:t>27</a:t>
            </a:fld>
            <a:endParaRPr lang="en-GB"/>
          </a:p>
        </p:txBody>
      </p:sp>
      <p:pic>
        <p:nvPicPr>
          <p:cNvPr id="5" name="Picture 4">
            <a:extLst>
              <a:ext uri="{FF2B5EF4-FFF2-40B4-BE49-F238E27FC236}">
                <a16:creationId xmlns:a16="http://schemas.microsoft.com/office/drawing/2014/main" id="{4620588F-61BE-4609-B220-07E4D72399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36967" y="1594580"/>
            <a:ext cx="8489266" cy="4500000"/>
          </a:xfrm>
          <a:prstGeom prst="rect">
            <a:avLst/>
          </a:prstGeom>
          <a:ln>
            <a:solidFill>
              <a:schemeClr val="tx1">
                <a:lumMod val="20000"/>
                <a:lumOff val="80000"/>
              </a:schemeClr>
            </a:solidFill>
          </a:ln>
        </p:spPr>
      </p:pic>
    </p:spTree>
    <p:extLst>
      <p:ext uri="{BB962C8B-B14F-4D97-AF65-F5344CB8AC3E}">
        <p14:creationId xmlns:p14="http://schemas.microsoft.com/office/powerpoint/2010/main" val="1882851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256F6-C429-4911-AE9F-835C0A8EEF3E}"/>
              </a:ext>
            </a:extLst>
          </p:cNvPr>
          <p:cNvSpPr>
            <a:spLocks noGrp="1"/>
          </p:cNvSpPr>
          <p:nvPr>
            <p:ph type="title"/>
          </p:nvPr>
        </p:nvSpPr>
        <p:spPr/>
        <p:txBody>
          <a:bodyPr/>
          <a:lstStyle/>
          <a:p>
            <a:r>
              <a:rPr lang="es-ES" sz="4400" dirty="0"/>
              <a:t>Oracle APEX – SQL Workshop</a:t>
            </a:r>
            <a:endParaRPr lang="en-GB" sz="4400" dirty="0"/>
          </a:p>
        </p:txBody>
      </p:sp>
      <p:sp>
        <p:nvSpPr>
          <p:cNvPr id="3" name="Text Placeholder 2">
            <a:extLst>
              <a:ext uri="{FF2B5EF4-FFF2-40B4-BE49-F238E27FC236}">
                <a16:creationId xmlns:a16="http://schemas.microsoft.com/office/drawing/2014/main" id="{B2C7F0A5-E17A-44A4-8F42-9D9640EFEE2C}"/>
              </a:ext>
            </a:extLst>
          </p:cNvPr>
          <p:cNvSpPr>
            <a:spLocks noGrp="1"/>
          </p:cNvSpPr>
          <p:nvPr>
            <p:ph type="body" idx="1"/>
          </p:nvPr>
        </p:nvSpPr>
        <p:spPr>
          <a:xfrm>
            <a:off x="588032" y="5374580"/>
            <a:ext cx="10944000" cy="807620"/>
          </a:xfrm>
        </p:spPr>
        <p:txBody>
          <a:bodyPr/>
          <a:lstStyle/>
          <a:p>
            <a:pPr marL="152396" indent="0" algn="ctr">
              <a:lnSpc>
                <a:spcPct val="100000"/>
              </a:lnSpc>
              <a:buNone/>
            </a:pPr>
            <a:r>
              <a:rPr lang="es-ES" b="1" dirty="0">
                <a:solidFill>
                  <a:schemeClr val="bg2"/>
                </a:solidFill>
              </a:rPr>
              <a:t>Mantenimiento de la base de datos, objetos y datos basado en el navegador</a:t>
            </a:r>
          </a:p>
          <a:p>
            <a:pPr marL="152396" indent="0" algn="ctr">
              <a:lnSpc>
                <a:spcPct val="100000"/>
              </a:lnSpc>
              <a:buNone/>
            </a:pPr>
            <a:r>
              <a:rPr lang="es-ES" b="1" dirty="0">
                <a:solidFill>
                  <a:schemeClr val="bg2"/>
                </a:solidFill>
              </a:rPr>
              <a:t>Diseñado para satisfacer las necesidades de los desarrolladores, especialmente en entornos remotos</a:t>
            </a:r>
          </a:p>
        </p:txBody>
      </p:sp>
      <p:sp>
        <p:nvSpPr>
          <p:cNvPr id="4" name="Slide Number Placeholder 3">
            <a:extLst>
              <a:ext uri="{FF2B5EF4-FFF2-40B4-BE49-F238E27FC236}">
                <a16:creationId xmlns:a16="http://schemas.microsoft.com/office/drawing/2014/main" id="{3DB7DEDB-5D3F-4DA8-A0AF-256E7DEE3262}"/>
              </a:ext>
            </a:extLst>
          </p:cNvPr>
          <p:cNvSpPr>
            <a:spLocks noGrp="1"/>
          </p:cNvSpPr>
          <p:nvPr>
            <p:ph type="sldNum" idx="12"/>
          </p:nvPr>
        </p:nvSpPr>
        <p:spPr/>
        <p:txBody>
          <a:bodyPr/>
          <a:lstStyle/>
          <a:p>
            <a:fld id="{DECF3546-AB72-4471-AFC4-A477D555DA7F}" type="slidenum">
              <a:rPr lang="en-GB" smtClean="0"/>
              <a:t>28</a:t>
            </a:fld>
            <a:endParaRPr lang="en-GB"/>
          </a:p>
        </p:txBody>
      </p:sp>
      <p:pic>
        <p:nvPicPr>
          <p:cNvPr id="6" name="Picture 5">
            <a:extLst>
              <a:ext uri="{FF2B5EF4-FFF2-40B4-BE49-F238E27FC236}">
                <a16:creationId xmlns:a16="http://schemas.microsoft.com/office/drawing/2014/main" id="{59E5B686-3FD4-425B-B9B4-FDF4FEA68B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71543" y="1594580"/>
            <a:ext cx="7248914" cy="3780000"/>
          </a:xfrm>
          <a:prstGeom prst="rect">
            <a:avLst/>
          </a:prstGeom>
          <a:ln>
            <a:solidFill>
              <a:schemeClr val="tx1">
                <a:lumMod val="20000"/>
                <a:lumOff val="80000"/>
              </a:schemeClr>
            </a:solidFill>
          </a:ln>
        </p:spPr>
      </p:pic>
    </p:spTree>
    <p:extLst>
      <p:ext uri="{BB962C8B-B14F-4D97-AF65-F5344CB8AC3E}">
        <p14:creationId xmlns:p14="http://schemas.microsoft.com/office/powerpoint/2010/main" val="2129595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256F6-C429-4911-AE9F-835C0A8EEF3E}"/>
              </a:ext>
            </a:extLst>
          </p:cNvPr>
          <p:cNvSpPr>
            <a:spLocks noGrp="1"/>
          </p:cNvSpPr>
          <p:nvPr>
            <p:ph type="title"/>
          </p:nvPr>
        </p:nvSpPr>
        <p:spPr/>
        <p:txBody>
          <a:bodyPr/>
          <a:lstStyle/>
          <a:p>
            <a:r>
              <a:rPr lang="es-ES" sz="4400" dirty="0"/>
              <a:t>Oracle APEX – </a:t>
            </a:r>
            <a:r>
              <a:rPr lang="es-ES" sz="4400" dirty="0" err="1"/>
              <a:t>Team</a:t>
            </a:r>
            <a:r>
              <a:rPr lang="es-ES" sz="4400" dirty="0"/>
              <a:t> </a:t>
            </a:r>
            <a:r>
              <a:rPr lang="es-ES" sz="4400" dirty="0" err="1"/>
              <a:t>Development</a:t>
            </a:r>
            <a:endParaRPr lang="en-GB" sz="4400" dirty="0"/>
          </a:p>
        </p:txBody>
      </p:sp>
      <p:sp>
        <p:nvSpPr>
          <p:cNvPr id="3" name="Text Placeholder 2">
            <a:extLst>
              <a:ext uri="{FF2B5EF4-FFF2-40B4-BE49-F238E27FC236}">
                <a16:creationId xmlns:a16="http://schemas.microsoft.com/office/drawing/2014/main" id="{B2C7F0A5-E17A-44A4-8F42-9D9640EFEE2C}"/>
              </a:ext>
            </a:extLst>
          </p:cNvPr>
          <p:cNvSpPr>
            <a:spLocks noGrp="1"/>
          </p:cNvSpPr>
          <p:nvPr>
            <p:ph type="body" idx="1"/>
          </p:nvPr>
        </p:nvSpPr>
        <p:spPr>
          <a:xfrm>
            <a:off x="588032" y="5102882"/>
            <a:ext cx="10944000" cy="1060537"/>
          </a:xfrm>
        </p:spPr>
        <p:txBody>
          <a:bodyPr/>
          <a:lstStyle/>
          <a:p>
            <a:pPr marL="152396" indent="0" algn="ctr">
              <a:lnSpc>
                <a:spcPct val="100000"/>
              </a:lnSpc>
              <a:buNone/>
            </a:pPr>
            <a:r>
              <a:rPr lang="es-ES" b="1" dirty="0">
                <a:solidFill>
                  <a:schemeClr val="bg2"/>
                </a:solidFill>
              </a:rPr>
              <a:t>Herramienta de colaboración entre compañeros que permite registrar detalles del proyecto vinculados a las distintas páginas de la app. Con ella, resulta más fácil seguir todo el ciclo de desarrollo: diseño, desarrollo, retroalimentación de clientes (</a:t>
            </a:r>
            <a:r>
              <a:rPr lang="es-ES" b="1" dirty="0" err="1">
                <a:solidFill>
                  <a:schemeClr val="bg2"/>
                </a:solidFill>
              </a:rPr>
              <a:t>feedback</a:t>
            </a:r>
            <a:r>
              <a:rPr lang="es-ES" b="1" dirty="0">
                <a:solidFill>
                  <a:schemeClr val="bg2"/>
                </a:solidFill>
              </a:rPr>
              <a:t>), mejoras y (re)despliegue.</a:t>
            </a:r>
          </a:p>
        </p:txBody>
      </p:sp>
      <p:sp>
        <p:nvSpPr>
          <p:cNvPr id="4" name="Slide Number Placeholder 3">
            <a:extLst>
              <a:ext uri="{FF2B5EF4-FFF2-40B4-BE49-F238E27FC236}">
                <a16:creationId xmlns:a16="http://schemas.microsoft.com/office/drawing/2014/main" id="{3DB7DEDB-5D3F-4DA8-A0AF-256E7DEE3262}"/>
              </a:ext>
            </a:extLst>
          </p:cNvPr>
          <p:cNvSpPr>
            <a:spLocks noGrp="1"/>
          </p:cNvSpPr>
          <p:nvPr>
            <p:ph type="sldNum" idx="12"/>
          </p:nvPr>
        </p:nvSpPr>
        <p:spPr/>
        <p:txBody>
          <a:bodyPr/>
          <a:lstStyle/>
          <a:p>
            <a:fld id="{DECF3546-AB72-4471-AFC4-A477D555DA7F}" type="slidenum">
              <a:rPr lang="en-GB" smtClean="0"/>
              <a:t>29</a:t>
            </a:fld>
            <a:endParaRPr lang="en-GB"/>
          </a:p>
        </p:txBody>
      </p:sp>
      <p:pic>
        <p:nvPicPr>
          <p:cNvPr id="7" name="Picture 6">
            <a:extLst>
              <a:ext uri="{FF2B5EF4-FFF2-40B4-BE49-F238E27FC236}">
                <a16:creationId xmlns:a16="http://schemas.microsoft.com/office/drawing/2014/main" id="{C22093F7-38B5-43BB-A5AA-7F1BEC379C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3400" y="1594580"/>
            <a:ext cx="11125200" cy="3326828"/>
          </a:xfrm>
          <a:prstGeom prst="rect">
            <a:avLst/>
          </a:prstGeom>
          <a:ln>
            <a:solidFill>
              <a:schemeClr val="tx1">
                <a:lumMod val="20000"/>
                <a:lumOff val="80000"/>
              </a:schemeClr>
            </a:solidFill>
          </a:ln>
        </p:spPr>
      </p:pic>
    </p:spTree>
    <p:extLst>
      <p:ext uri="{BB962C8B-B14F-4D97-AF65-F5344CB8AC3E}">
        <p14:creationId xmlns:p14="http://schemas.microsoft.com/office/powerpoint/2010/main" val="1252322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idx="1"/>
          </p:nvPr>
        </p:nvSpPr>
        <p:spPr>
          <a:xfrm>
            <a:off x="1385400" y="1371100"/>
            <a:ext cx="10032568" cy="4773200"/>
          </a:xfrm>
        </p:spPr>
        <p:txBody>
          <a:bodyPr/>
          <a:lstStyle/>
          <a:p>
            <a:pPr marL="0" indent="0">
              <a:buNone/>
            </a:pPr>
            <a:r>
              <a:rPr lang="es-ES" sz="2000" dirty="0"/>
              <a:t>Tras esta formación, debería ser capaz de:</a:t>
            </a:r>
          </a:p>
          <a:p>
            <a:r>
              <a:rPr lang="es-ES" sz="2000" dirty="0"/>
              <a:t>Crear y ejecutar una aplicación web de base de datos, construida con Oracle </a:t>
            </a:r>
            <a:r>
              <a:rPr lang="es-ES" sz="2000" dirty="0" err="1"/>
              <a:t>ā'pěks</a:t>
            </a:r>
            <a:endParaRPr lang="es-ES" sz="2000" dirty="0"/>
          </a:p>
          <a:p>
            <a:r>
              <a:rPr lang="es-ES" sz="2000" dirty="0"/>
              <a:t>Gestionar distintos tipos de páginas de la app y sus componentes</a:t>
            </a:r>
          </a:p>
          <a:p>
            <a:r>
              <a:rPr lang="es-ES" sz="2000" dirty="0"/>
              <a:t>Desarrollar, usar y customizar diferentes tipos de informes</a:t>
            </a:r>
          </a:p>
          <a:p>
            <a:r>
              <a:rPr lang="es-ES" sz="2000" dirty="0"/>
              <a:t>Crear, usar y modificar formularios</a:t>
            </a:r>
          </a:p>
          <a:p>
            <a:r>
              <a:rPr lang="es-ES" sz="2000" dirty="0"/>
              <a:t>Construir y utilizar distintos tipos de gráficos</a:t>
            </a:r>
          </a:p>
          <a:p>
            <a:r>
              <a:rPr lang="es-ES" sz="2000" dirty="0"/>
              <a:t>Customizar la apariencia y experiencia de uso de su aplicación</a:t>
            </a:r>
          </a:p>
          <a:p>
            <a:r>
              <a:rPr lang="es-ES" sz="2000" dirty="0"/>
              <a:t>Implementar patrones de seguridad en su aplicación</a:t>
            </a:r>
          </a:p>
          <a:p>
            <a:r>
              <a:rPr lang="es-ES" sz="2000" dirty="0"/>
              <a:t>Migrar su aplicación entre distintos entornos</a:t>
            </a:r>
          </a:p>
          <a:p>
            <a:r>
              <a:rPr lang="es-ES" sz="2000" dirty="0"/>
              <a:t>Consumo y creación de servicios REST</a:t>
            </a:r>
          </a:p>
          <a:p>
            <a:endParaRPr lang="en-GB" dirty="0"/>
          </a:p>
        </p:txBody>
      </p:sp>
      <p:sp>
        <p:nvSpPr>
          <p:cNvPr id="2" name="Slide Number Placeholder 1">
            <a:extLst>
              <a:ext uri="{FF2B5EF4-FFF2-40B4-BE49-F238E27FC236}">
                <a16:creationId xmlns:a16="http://schemas.microsoft.com/office/drawing/2014/main" id="{123469C1-32DA-4D0C-95B6-D14796DBABA1}"/>
              </a:ext>
            </a:extLst>
          </p:cNvPr>
          <p:cNvSpPr>
            <a:spLocks noGrp="1"/>
          </p:cNvSpPr>
          <p:nvPr>
            <p:ph type="sldNum" idx="12"/>
          </p:nvPr>
        </p:nvSpPr>
        <p:spPr/>
        <p:txBody>
          <a:bodyPr/>
          <a:lstStyle/>
          <a:p>
            <a:fld id="{DECF3546-AB72-4471-AFC4-A477D555DA7F}" type="slidenum">
              <a:rPr lang="en-GB" smtClean="0"/>
              <a:t>3</a:t>
            </a:fld>
            <a:endParaRPr lang="en-GB"/>
          </a:p>
        </p:txBody>
      </p:sp>
      <p:sp>
        <p:nvSpPr>
          <p:cNvPr id="6" name="Title 5"/>
          <p:cNvSpPr>
            <a:spLocks noGrp="1"/>
          </p:cNvSpPr>
          <p:nvPr>
            <p:ph type="title" idx="4294967295"/>
          </p:nvPr>
        </p:nvSpPr>
        <p:spPr>
          <a:xfrm>
            <a:off x="1385400" y="0"/>
            <a:ext cx="8888413" cy="1443038"/>
          </a:xfrm>
        </p:spPr>
        <p:txBody>
          <a:bodyPr anchor="ctr"/>
          <a:lstStyle/>
          <a:p>
            <a:r>
              <a:rPr lang="es-ES" b="1" dirty="0">
                <a:solidFill>
                  <a:schemeClr val="bg1"/>
                </a:solidFill>
              </a:rPr>
              <a:t>Objetivos de la Formación</a:t>
            </a:r>
            <a:endParaRPr lang="en-GB" b="1" dirty="0">
              <a:solidFill>
                <a:schemeClr val="bg1"/>
              </a:solidFill>
            </a:endParaRPr>
          </a:p>
        </p:txBody>
      </p:sp>
    </p:spTree>
    <p:extLst>
      <p:ext uri="{BB962C8B-B14F-4D97-AF65-F5344CB8AC3E}">
        <p14:creationId xmlns:p14="http://schemas.microsoft.com/office/powerpoint/2010/main" val="415524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1000"/>
                                        <p:tgtEl>
                                          <p:spTgt spid="7">
                                            <p:txEl>
                                              <p:pRg st="1" end="1"/>
                                            </p:txEl>
                                          </p:spTgt>
                                        </p:tgtEl>
                                      </p:cBhvr>
                                    </p:animEffect>
                                    <p:anim calcmode="lin" valueType="num">
                                      <p:cBhvr>
                                        <p:cTn id="2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Effect transition="in" filter="fade">
                                      <p:cBhvr>
                                        <p:cTn id="26" dur="1000"/>
                                        <p:tgtEl>
                                          <p:spTgt spid="7">
                                            <p:txEl>
                                              <p:pRg st="2" end="2"/>
                                            </p:txEl>
                                          </p:spTgt>
                                        </p:tgtEl>
                                      </p:cBhvr>
                                    </p:animEffect>
                                    <p:anim calcmode="lin" valueType="num">
                                      <p:cBhvr>
                                        <p:cTn id="2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fade">
                                      <p:cBhvr>
                                        <p:cTn id="33" dur="1000"/>
                                        <p:tgtEl>
                                          <p:spTgt spid="7">
                                            <p:txEl>
                                              <p:pRg st="3" end="3"/>
                                            </p:txEl>
                                          </p:spTgt>
                                        </p:tgtEl>
                                      </p:cBhvr>
                                    </p:animEffect>
                                    <p:anim calcmode="lin" valueType="num">
                                      <p:cBhvr>
                                        <p:cTn id="34"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7">
                                            <p:txEl>
                                              <p:pRg st="4" end="4"/>
                                            </p:txEl>
                                          </p:spTgt>
                                        </p:tgtEl>
                                        <p:attrNameLst>
                                          <p:attrName>style.visibility</p:attrName>
                                        </p:attrNameLst>
                                      </p:cBhvr>
                                      <p:to>
                                        <p:strVal val="visible"/>
                                      </p:to>
                                    </p:set>
                                    <p:animEffect transition="in" filter="fade">
                                      <p:cBhvr>
                                        <p:cTn id="40" dur="1000"/>
                                        <p:tgtEl>
                                          <p:spTgt spid="7">
                                            <p:txEl>
                                              <p:pRg st="4" end="4"/>
                                            </p:txEl>
                                          </p:spTgt>
                                        </p:tgtEl>
                                      </p:cBhvr>
                                    </p:animEffect>
                                    <p:anim calcmode="lin" valueType="num">
                                      <p:cBhvr>
                                        <p:cTn id="41"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7">
                                            <p:txEl>
                                              <p:pRg st="5" end="5"/>
                                            </p:txEl>
                                          </p:spTgt>
                                        </p:tgtEl>
                                        <p:attrNameLst>
                                          <p:attrName>style.visibility</p:attrName>
                                        </p:attrNameLst>
                                      </p:cBhvr>
                                      <p:to>
                                        <p:strVal val="visible"/>
                                      </p:to>
                                    </p:set>
                                    <p:animEffect transition="in" filter="fade">
                                      <p:cBhvr>
                                        <p:cTn id="47" dur="1000"/>
                                        <p:tgtEl>
                                          <p:spTgt spid="7">
                                            <p:txEl>
                                              <p:pRg st="5" end="5"/>
                                            </p:txEl>
                                          </p:spTgt>
                                        </p:tgtEl>
                                      </p:cBhvr>
                                    </p:animEffect>
                                    <p:anim calcmode="lin" valueType="num">
                                      <p:cBhvr>
                                        <p:cTn id="48"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7">
                                            <p:txEl>
                                              <p:pRg st="6" end="6"/>
                                            </p:txEl>
                                          </p:spTgt>
                                        </p:tgtEl>
                                        <p:attrNameLst>
                                          <p:attrName>style.visibility</p:attrName>
                                        </p:attrNameLst>
                                      </p:cBhvr>
                                      <p:to>
                                        <p:strVal val="visible"/>
                                      </p:to>
                                    </p:set>
                                    <p:animEffect transition="in" filter="fade">
                                      <p:cBhvr>
                                        <p:cTn id="54" dur="1000"/>
                                        <p:tgtEl>
                                          <p:spTgt spid="7">
                                            <p:txEl>
                                              <p:pRg st="6" end="6"/>
                                            </p:txEl>
                                          </p:spTgt>
                                        </p:tgtEl>
                                      </p:cBhvr>
                                    </p:animEffect>
                                    <p:anim calcmode="lin" valueType="num">
                                      <p:cBhvr>
                                        <p:cTn id="55"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7">
                                            <p:txEl>
                                              <p:pRg st="7" end="7"/>
                                            </p:txEl>
                                          </p:spTgt>
                                        </p:tgtEl>
                                        <p:attrNameLst>
                                          <p:attrName>style.visibility</p:attrName>
                                        </p:attrNameLst>
                                      </p:cBhvr>
                                      <p:to>
                                        <p:strVal val="visible"/>
                                      </p:to>
                                    </p:set>
                                    <p:animEffect transition="in" filter="fade">
                                      <p:cBhvr>
                                        <p:cTn id="61" dur="1000"/>
                                        <p:tgtEl>
                                          <p:spTgt spid="7">
                                            <p:txEl>
                                              <p:pRg st="7" end="7"/>
                                            </p:txEl>
                                          </p:spTgt>
                                        </p:tgtEl>
                                      </p:cBhvr>
                                    </p:animEffect>
                                    <p:anim calcmode="lin" valueType="num">
                                      <p:cBhvr>
                                        <p:cTn id="62"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7">
                                            <p:txEl>
                                              <p:pRg st="8" end="8"/>
                                            </p:txEl>
                                          </p:spTgt>
                                        </p:tgtEl>
                                        <p:attrNameLst>
                                          <p:attrName>style.visibility</p:attrName>
                                        </p:attrNameLst>
                                      </p:cBhvr>
                                      <p:to>
                                        <p:strVal val="visible"/>
                                      </p:to>
                                    </p:set>
                                    <p:animEffect transition="in" filter="fade">
                                      <p:cBhvr>
                                        <p:cTn id="68" dur="1000"/>
                                        <p:tgtEl>
                                          <p:spTgt spid="7">
                                            <p:txEl>
                                              <p:pRg st="8" end="8"/>
                                            </p:txEl>
                                          </p:spTgt>
                                        </p:tgtEl>
                                      </p:cBhvr>
                                    </p:animEffect>
                                    <p:anim calcmode="lin" valueType="num">
                                      <p:cBhvr>
                                        <p:cTn id="69"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70"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7">
                                            <p:txEl>
                                              <p:pRg st="9" end="9"/>
                                            </p:txEl>
                                          </p:spTgt>
                                        </p:tgtEl>
                                        <p:attrNameLst>
                                          <p:attrName>style.visibility</p:attrName>
                                        </p:attrNameLst>
                                      </p:cBhvr>
                                      <p:to>
                                        <p:strVal val="visible"/>
                                      </p:to>
                                    </p:set>
                                    <p:animEffect transition="in" filter="fade">
                                      <p:cBhvr>
                                        <p:cTn id="75" dur="1000"/>
                                        <p:tgtEl>
                                          <p:spTgt spid="7">
                                            <p:txEl>
                                              <p:pRg st="9" end="9"/>
                                            </p:txEl>
                                          </p:spTgt>
                                        </p:tgtEl>
                                      </p:cBhvr>
                                    </p:animEffect>
                                    <p:anim calcmode="lin" valueType="num">
                                      <p:cBhvr>
                                        <p:cTn id="76"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77" dur="1000" fill="hold"/>
                                        <p:tgtEl>
                                          <p:spTgt spid="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5910-686E-4468-B1B3-194DAE411D69}"/>
              </a:ext>
            </a:extLst>
          </p:cNvPr>
          <p:cNvSpPr>
            <a:spLocks noGrp="1"/>
          </p:cNvSpPr>
          <p:nvPr>
            <p:ph type="title"/>
          </p:nvPr>
        </p:nvSpPr>
        <p:spPr/>
        <p:txBody>
          <a:bodyPr/>
          <a:lstStyle/>
          <a:p>
            <a:r>
              <a:rPr lang="es-ES" sz="4400" dirty="0"/>
              <a:t>Oracle APEX – App </a:t>
            </a:r>
            <a:r>
              <a:rPr lang="es-ES" sz="4400" dirty="0" err="1"/>
              <a:t>Gallery</a:t>
            </a:r>
            <a:endParaRPr lang="en-GB" sz="4400" dirty="0"/>
          </a:p>
        </p:txBody>
      </p:sp>
      <p:sp>
        <p:nvSpPr>
          <p:cNvPr id="4" name="Slide Number Placeholder 3">
            <a:extLst>
              <a:ext uri="{FF2B5EF4-FFF2-40B4-BE49-F238E27FC236}">
                <a16:creationId xmlns:a16="http://schemas.microsoft.com/office/drawing/2014/main" id="{5F6237C8-A0CD-4A90-9FDF-1EFA5E858A8F}"/>
              </a:ext>
            </a:extLst>
          </p:cNvPr>
          <p:cNvSpPr>
            <a:spLocks noGrp="1"/>
          </p:cNvSpPr>
          <p:nvPr>
            <p:ph type="sldNum" idx="12"/>
          </p:nvPr>
        </p:nvSpPr>
        <p:spPr/>
        <p:txBody>
          <a:bodyPr/>
          <a:lstStyle/>
          <a:p>
            <a:fld id="{DECF3546-AB72-4471-AFC4-A477D555DA7F}" type="slidenum">
              <a:rPr lang="en-GB" smtClean="0"/>
              <a:t>30</a:t>
            </a:fld>
            <a:endParaRPr lang="en-GB"/>
          </a:p>
        </p:txBody>
      </p:sp>
      <p:pic>
        <p:nvPicPr>
          <p:cNvPr id="6" name="Picture 5">
            <a:extLst>
              <a:ext uri="{FF2B5EF4-FFF2-40B4-BE49-F238E27FC236}">
                <a16:creationId xmlns:a16="http://schemas.microsoft.com/office/drawing/2014/main" id="{8CAB01B9-3BA6-48B5-AD04-70FC93DB6D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26681" y="1594580"/>
            <a:ext cx="8338638" cy="4500000"/>
          </a:xfrm>
          <a:prstGeom prst="rect">
            <a:avLst/>
          </a:prstGeom>
          <a:ln>
            <a:solidFill>
              <a:schemeClr val="tx1">
                <a:lumMod val="20000"/>
                <a:lumOff val="80000"/>
              </a:schemeClr>
            </a:solidFill>
          </a:ln>
        </p:spPr>
      </p:pic>
    </p:spTree>
    <p:extLst>
      <p:ext uri="{BB962C8B-B14F-4D97-AF65-F5344CB8AC3E}">
        <p14:creationId xmlns:p14="http://schemas.microsoft.com/office/powerpoint/2010/main" val="2741362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dirty="0"/>
              <a:t>PRÁCTICA: </a:t>
            </a:r>
          </a:p>
          <a:p>
            <a:pPr marL="33866" indent="0">
              <a:buNone/>
            </a:pPr>
            <a:r>
              <a:rPr lang="es-ES" i="1" dirty="0"/>
              <a:t>INSTALACIÓN DE UNA APLICACIÓN EMPAQUETADA</a:t>
            </a:r>
            <a:endParaRPr lang="en-GB"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31</a:t>
            </a:fld>
            <a:endParaRPr lang="en-GB"/>
          </a:p>
        </p:txBody>
      </p:sp>
    </p:spTree>
    <p:extLst>
      <p:ext uri="{BB962C8B-B14F-4D97-AF65-F5344CB8AC3E}">
        <p14:creationId xmlns:p14="http://schemas.microsoft.com/office/powerpoint/2010/main" val="1281617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90B87B-7E7E-4DCD-A04E-F4129C10CE45}"/>
              </a:ext>
            </a:extLst>
          </p:cNvPr>
          <p:cNvSpPr>
            <a:spLocks noGrp="1"/>
          </p:cNvSpPr>
          <p:nvPr>
            <p:ph type="body" idx="1"/>
          </p:nvPr>
        </p:nvSpPr>
        <p:spPr/>
        <p:txBody>
          <a:bodyPr/>
          <a:lstStyle/>
          <a:p>
            <a:r>
              <a:rPr lang="es-ES" dirty="0"/>
              <a:t>Comunidad Oracle APEX y ejemplos</a:t>
            </a:r>
            <a:endParaRPr lang="en-GB" dirty="0"/>
          </a:p>
        </p:txBody>
      </p:sp>
      <p:sp>
        <p:nvSpPr>
          <p:cNvPr id="3" name="Slide Number Placeholder 2">
            <a:extLst>
              <a:ext uri="{FF2B5EF4-FFF2-40B4-BE49-F238E27FC236}">
                <a16:creationId xmlns:a16="http://schemas.microsoft.com/office/drawing/2014/main" id="{5DCF7517-7287-41D7-B436-25F38C6E2B6B}"/>
              </a:ext>
            </a:extLst>
          </p:cNvPr>
          <p:cNvSpPr>
            <a:spLocks noGrp="1"/>
          </p:cNvSpPr>
          <p:nvPr>
            <p:ph type="sldNum" idx="12"/>
          </p:nvPr>
        </p:nvSpPr>
        <p:spPr/>
        <p:txBody>
          <a:bodyPr/>
          <a:lstStyle/>
          <a:p>
            <a:fld id="{DECF3546-AB72-4471-AFC4-A477D555DA7F}" type="slidenum">
              <a:rPr lang="en-GB" smtClean="0"/>
              <a:t>32</a:t>
            </a:fld>
            <a:endParaRPr lang="en-GB" dirty="0"/>
          </a:p>
        </p:txBody>
      </p:sp>
      <p:sp>
        <p:nvSpPr>
          <p:cNvPr id="4" name="Subtitle 3">
            <a:extLst>
              <a:ext uri="{FF2B5EF4-FFF2-40B4-BE49-F238E27FC236}">
                <a16:creationId xmlns:a16="http://schemas.microsoft.com/office/drawing/2014/main" id="{CB8BFAB8-22F1-43FB-B010-B41DE6BBF08E}"/>
              </a:ext>
            </a:extLst>
          </p:cNvPr>
          <p:cNvSpPr>
            <a:spLocks noGrp="1"/>
          </p:cNvSpPr>
          <p:nvPr>
            <p:ph type="subTitle" idx="13"/>
          </p:nvPr>
        </p:nvSpPr>
        <p:spPr/>
        <p:txBody>
          <a:bodyPr/>
          <a:lstStyle/>
          <a:p>
            <a:r>
              <a:rPr lang="es-ES" dirty="0"/>
              <a:t>Dónde buscar recursos</a:t>
            </a:r>
            <a:endParaRPr lang="en-GB" dirty="0"/>
          </a:p>
        </p:txBody>
      </p:sp>
    </p:spTree>
    <p:extLst>
      <p:ext uri="{BB962C8B-B14F-4D97-AF65-F5344CB8AC3E}">
        <p14:creationId xmlns:p14="http://schemas.microsoft.com/office/powerpoint/2010/main" val="734032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06DE4-F618-4EA2-8A00-410F1FCB6218}"/>
              </a:ext>
            </a:extLst>
          </p:cNvPr>
          <p:cNvSpPr>
            <a:spLocks noGrp="1"/>
          </p:cNvSpPr>
          <p:nvPr>
            <p:ph type="title"/>
          </p:nvPr>
        </p:nvSpPr>
        <p:spPr/>
        <p:txBody>
          <a:bodyPr/>
          <a:lstStyle/>
          <a:p>
            <a:r>
              <a:rPr lang="es-ES" dirty="0"/>
              <a:t>Comunidad Oracle APEX</a:t>
            </a:r>
            <a:endParaRPr lang="en-GB" dirty="0"/>
          </a:p>
        </p:txBody>
      </p:sp>
      <p:sp>
        <p:nvSpPr>
          <p:cNvPr id="3" name="Text Placeholder 2">
            <a:extLst>
              <a:ext uri="{FF2B5EF4-FFF2-40B4-BE49-F238E27FC236}">
                <a16:creationId xmlns:a16="http://schemas.microsoft.com/office/drawing/2014/main" id="{C2396DF4-3FD6-454F-A131-6A46AF9FD4E2}"/>
              </a:ext>
            </a:extLst>
          </p:cNvPr>
          <p:cNvSpPr>
            <a:spLocks noGrp="1"/>
          </p:cNvSpPr>
          <p:nvPr>
            <p:ph type="body" idx="1"/>
          </p:nvPr>
        </p:nvSpPr>
        <p:spPr>
          <a:xfrm>
            <a:off x="609598" y="1690777"/>
            <a:ext cx="5486402" cy="4472643"/>
          </a:xfrm>
        </p:spPr>
        <p:txBody>
          <a:bodyPr anchor="ctr"/>
          <a:lstStyle/>
          <a:p>
            <a:pPr marL="444500" indent="-252413"/>
            <a:r>
              <a:rPr lang="es-ES" dirty="0"/>
              <a:t>Oracle estima que existen unos 500000 desarrolladores en todo el mundo, en base a solicitudes de soporte, descargas, conferencias y actividades en foros.</a:t>
            </a:r>
          </a:p>
          <a:p>
            <a:pPr marL="444500" indent="-252413"/>
            <a:r>
              <a:rPr lang="es-ES" dirty="0"/>
              <a:t>Existen mas de 100 </a:t>
            </a:r>
            <a:r>
              <a:rPr lang="es-ES" dirty="0" err="1"/>
              <a:t>bloggers</a:t>
            </a:r>
            <a:r>
              <a:rPr lang="es-ES" dirty="0"/>
              <a:t> muy activos</a:t>
            </a:r>
            <a:endParaRPr lang="en-GB" dirty="0"/>
          </a:p>
          <a:p>
            <a:pPr marL="192087" indent="0">
              <a:buNone/>
            </a:pPr>
            <a:r>
              <a:rPr lang="en-GB" dirty="0"/>
              <a:t>	</a:t>
            </a:r>
            <a:r>
              <a:rPr lang="en-GB" dirty="0">
                <a:hlinkClick r:id="rId2"/>
              </a:rPr>
              <a:t>http://odtug.com/apex</a:t>
            </a:r>
            <a:r>
              <a:rPr lang="en-GB" dirty="0"/>
              <a:t> </a:t>
            </a:r>
          </a:p>
          <a:p>
            <a:pPr marL="534987" indent="-342900"/>
            <a:r>
              <a:rPr lang="en-GB" dirty="0" err="1"/>
              <a:t>Empresas</a:t>
            </a:r>
            <a:r>
              <a:rPr lang="en-GB" dirty="0"/>
              <a:t> de </a:t>
            </a:r>
            <a:r>
              <a:rPr lang="en-GB" dirty="0" err="1"/>
              <a:t>consultoría</a:t>
            </a:r>
            <a:r>
              <a:rPr lang="en-GB" dirty="0"/>
              <a:t>, </a:t>
            </a:r>
            <a:r>
              <a:rPr lang="en-GB" dirty="0" err="1"/>
              <a:t>libros</a:t>
            </a:r>
            <a:r>
              <a:rPr lang="en-GB" dirty="0"/>
              <a:t>, </a:t>
            </a:r>
            <a:r>
              <a:rPr lang="en-GB" dirty="0" err="1"/>
              <a:t>casos</a:t>
            </a:r>
            <a:r>
              <a:rPr lang="en-GB" dirty="0"/>
              <a:t> de </a:t>
            </a:r>
            <a:r>
              <a:rPr lang="en-GB" dirty="0" err="1"/>
              <a:t>éxito</a:t>
            </a:r>
            <a:r>
              <a:rPr lang="en-GB" dirty="0"/>
              <a:t>, </a:t>
            </a:r>
            <a:r>
              <a:rPr lang="en-GB" dirty="0" err="1"/>
              <a:t>citas</a:t>
            </a:r>
            <a:r>
              <a:rPr lang="en-GB" dirty="0"/>
              <a:t> y </a:t>
            </a:r>
            <a:r>
              <a:rPr lang="en-GB" dirty="0" err="1"/>
              <a:t>aplicaciones</a:t>
            </a:r>
            <a:r>
              <a:rPr lang="en-GB" dirty="0"/>
              <a:t> </a:t>
            </a:r>
            <a:r>
              <a:rPr lang="en-GB" dirty="0" err="1"/>
              <a:t>comerciales</a:t>
            </a:r>
            <a:endParaRPr lang="en-GB" dirty="0"/>
          </a:p>
          <a:p>
            <a:pPr marL="192087" indent="0">
              <a:buNone/>
            </a:pPr>
            <a:r>
              <a:rPr lang="en-GB" dirty="0"/>
              <a:t>	</a:t>
            </a:r>
            <a:r>
              <a:rPr lang="en-GB" dirty="0">
                <a:hlinkClick r:id="rId3"/>
              </a:rPr>
              <a:t>http://apex.oracle.com/community</a:t>
            </a:r>
            <a:r>
              <a:rPr lang="en-GB" dirty="0"/>
              <a:t> </a:t>
            </a:r>
            <a:endParaRPr lang="es-ES" dirty="0"/>
          </a:p>
        </p:txBody>
      </p:sp>
      <p:sp>
        <p:nvSpPr>
          <p:cNvPr id="4" name="Slide Number Placeholder 3">
            <a:extLst>
              <a:ext uri="{FF2B5EF4-FFF2-40B4-BE49-F238E27FC236}">
                <a16:creationId xmlns:a16="http://schemas.microsoft.com/office/drawing/2014/main" id="{2BF879BE-72EE-489F-8A5D-FCDB677F26E4}"/>
              </a:ext>
            </a:extLst>
          </p:cNvPr>
          <p:cNvSpPr>
            <a:spLocks noGrp="1"/>
          </p:cNvSpPr>
          <p:nvPr>
            <p:ph type="sldNum" idx="12"/>
          </p:nvPr>
        </p:nvSpPr>
        <p:spPr/>
        <p:txBody>
          <a:bodyPr/>
          <a:lstStyle/>
          <a:p>
            <a:fld id="{DECF3546-AB72-4471-AFC4-A477D555DA7F}" type="slidenum">
              <a:rPr lang="en-GB" smtClean="0"/>
              <a:t>33</a:t>
            </a:fld>
            <a:endParaRPr lang="en-GB"/>
          </a:p>
        </p:txBody>
      </p:sp>
      <p:pic>
        <p:nvPicPr>
          <p:cNvPr id="5" name="Picture 4">
            <a:extLst>
              <a:ext uri="{FF2B5EF4-FFF2-40B4-BE49-F238E27FC236}">
                <a16:creationId xmlns:a16="http://schemas.microsoft.com/office/drawing/2014/main" id="{BAE4FC8B-4427-4451-AF61-0D4E5D552BB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8350" y="2380706"/>
            <a:ext cx="4954052" cy="3092784"/>
          </a:xfrm>
          <a:prstGeom prst="rect">
            <a:avLst/>
          </a:prstGeom>
          <a:ln>
            <a:solidFill>
              <a:schemeClr val="tx1">
                <a:lumMod val="40000"/>
                <a:lumOff val="60000"/>
              </a:schemeClr>
            </a:solidFill>
          </a:ln>
        </p:spPr>
      </p:pic>
    </p:spTree>
    <p:extLst>
      <p:ext uri="{BB962C8B-B14F-4D97-AF65-F5344CB8AC3E}">
        <p14:creationId xmlns:p14="http://schemas.microsoft.com/office/powerpoint/2010/main" val="768942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063CF-6618-4AAE-B995-3755883D97A8}"/>
              </a:ext>
            </a:extLst>
          </p:cNvPr>
          <p:cNvSpPr>
            <a:spLocks noGrp="1"/>
          </p:cNvSpPr>
          <p:nvPr>
            <p:ph type="title"/>
          </p:nvPr>
        </p:nvSpPr>
        <p:spPr/>
        <p:txBody>
          <a:bodyPr/>
          <a:lstStyle/>
          <a:p>
            <a:r>
              <a:rPr lang="es-ES" dirty="0"/>
              <a:t>http://apex.world</a:t>
            </a:r>
            <a:endParaRPr lang="en-GB" dirty="0"/>
          </a:p>
        </p:txBody>
      </p:sp>
      <p:sp>
        <p:nvSpPr>
          <p:cNvPr id="3" name="Text Placeholder 2">
            <a:extLst>
              <a:ext uri="{FF2B5EF4-FFF2-40B4-BE49-F238E27FC236}">
                <a16:creationId xmlns:a16="http://schemas.microsoft.com/office/drawing/2014/main" id="{124FF421-6270-4C9E-A580-B9C9A802BE4F}"/>
              </a:ext>
            </a:extLst>
          </p:cNvPr>
          <p:cNvSpPr>
            <a:spLocks noGrp="1"/>
          </p:cNvSpPr>
          <p:nvPr>
            <p:ph type="body" idx="1"/>
          </p:nvPr>
        </p:nvSpPr>
        <p:spPr>
          <a:xfrm>
            <a:off x="6667502" y="1690777"/>
            <a:ext cx="4886098" cy="4472643"/>
          </a:xfrm>
        </p:spPr>
        <p:txBody>
          <a:bodyPr/>
          <a:lstStyle/>
          <a:p>
            <a:pPr marL="152396" indent="0">
              <a:buNone/>
            </a:pPr>
            <a:r>
              <a:rPr lang="es-ES" dirty="0"/>
              <a:t>Lugar creado por la comunidad para la comunidad. Firmado por miembros activos, se pueden encontrar:</a:t>
            </a:r>
          </a:p>
          <a:p>
            <a:r>
              <a:rPr lang="es-ES" dirty="0"/>
              <a:t>Plug-</a:t>
            </a:r>
            <a:r>
              <a:rPr lang="es-ES" dirty="0" err="1"/>
              <a:t>ins</a:t>
            </a:r>
            <a:endParaRPr lang="es-ES" dirty="0"/>
          </a:p>
          <a:p>
            <a:r>
              <a:rPr lang="es-ES" dirty="0"/>
              <a:t>Canales de discusión de </a:t>
            </a:r>
            <a:r>
              <a:rPr lang="es-ES" dirty="0" err="1"/>
              <a:t>Slack</a:t>
            </a:r>
            <a:endParaRPr lang="es-ES" dirty="0"/>
          </a:p>
          <a:p>
            <a:r>
              <a:rPr lang="es-ES" dirty="0" err="1"/>
              <a:t>Feed</a:t>
            </a:r>
            <a:r>
              <a:rPr lang="es-ES" dirty="0"/>
              <a:t> de Twitter</a:t>
            </a:r>
          </a:p>
          <a:p>
            <a:r>
              <a:rPr lang="es-ES" dirty="0"/>
              <a:t>Noticias</a:t>
            </a:r>
          </a:p>
          <a:p>
            <a:r>
              <a:rPr lang="es-ES" dirty="0"/>
              <a:t>Empleos</a:t>
            </a:r>
          </a:p>
          <a:p>
            <a:r>
              <a:rPr lang="es-ES" dirty="0"/>
              <a:t>Conferencias</a:t>
            </a:r>
          </a:p>
          <a:p>
            <a:r>
              <a:rPr lang="es-ES" dirty="0" err="1"/>
              <a:t>Meetups</a:t>
            </a:r>
            <a:endParaRPr lang="en-GB" dirty="0"/>
          </a:p>
        </p:txBody>
      </p:sp>
      <p:sp>
        <p:nvSpPr>
          <p:cNvPr id="4" name="Slide Number Placeholder 3">
            <a:extLst>
              <a:ext uri="{FF2B5EF4-FFF2-40B4-BE49-F238E27FC236}">
                <a16:creationId xmlns:a16="http://schemas.microsoft.com/office/drawing/2014/main" id="{3CFDD8FD-D8E1-4AB9-96CC-F888E6A66303}"/>
              </a:ext>
            </a:extLst>
          </p:cNvPr>
          <p:cNvSpPr>
            <a:spLocks noGrp="1"/>
          </p:cNvSpPr>
          <p:nvPr>
            <p:ph type="sldNum" idx="12"/>
          </p:nvPr>
        </p:nvSpPr>
        <p:spPr/>
        <p:txBody>
          <a:bodyPr/>
          <a:lstStyle/>
          <a:p>
            <a:fld id="{DECF3546-AB72-4471-AFC4-A477D555DA7F}" type="slidenum">
              <a:rPr lang="en-GB" smtClean="0"/>
              <a:t>34</a:t>
            </a:fld>
            <a:endParaRPr lang="en-GB"/>
          </a:p>
        </p:txBody>
      </p:sp>
      <p:pic>
        <p:nvPicPr>
          <p:cNvPr id="5" name="Picture 4">
            <a:extLst>
              <a:ext uri="{FF2B5EF4-FFF2-40B4-BE49-F238E27FC236}">
                <a16:creationId xmlns:a16="http://schemas.microsoft.com/office/drawing/2014/main" id="{98EF3B7F-241E-4031-97CB-12A4EFFEAD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2229263"/>
            <a:ext cx="5661244" cy="3395670"/>
          </a:xfrm>
          <a:prstGeom prst="rect">
            <a:avLst/>
          </a:prstGeom>
          <a:ln>
            <a:solidFill>
              <a:schemeClr val="tx1">
                <a:lumMod val="20000"/>
                <a:lumOff val="80000"/>
              </a:schemeClr>
            </a:solidFill>
          </a:ln>
        </p:spPr>
      </p:pic>
    </p:spTree>
    <p:extLst>
      <p:ext uri="{BB962C8B-B14F-4D97-AF65-F5344CB8AC3E}">
        <p14:creationId xmlns:p14="http://schemas.microsoft.com/office/powerpoint/2010/main" val="2528555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A7897-1CA7-4027-8080-70880A4D9AF2}"/>
              </a:ext>
            </a:extLst>
          </p:cNvPr>
          <p:cNvSpPr>
            <a:spLocks noGrp="1"/>
          </p:cNvSpPr>
          <p:nvPr>
            <p:ph type="title"/>
          </p:nvPr>
        </p:nvSpPr>
        <p:spPr/>
        <p:txBody>
          <a:bodyPr/>
          <a:lstStyle/>
          <a:p>
            <a:r>
              <a:rPr lang="es-ES" dirty="0"/>
              <a:t>Oracle Ask Tom (app pública)</a:t>
            </a:r>
            <a:endParaRPr lang="en-GB" dirty="0"/>
          </a:p>
        </p:txBody>
      </p:sp>
      <p:sp>
        <p:nvSpPr>
          <p:cNvPr id="4" name="Slide Number Placeholder 3">
            <a:extLst>
              <a:ext uri="{FF2B5EF4-FFF2-40B4-BE49-F238E27FC236}">
                <a16:creationId xmlns:a16="http://schemas.microsoft.com/office/drawing/2014/main" id="{F62B5CDD-FFCB-4ECA-A05A-7D33AC2C7A3D}"/>
              </a:ext>
            </a:extLst>
          </p:cNvPr>
          <p:cNvSpPr>
            <a:spLocks noGrp="1"/>
          </p:cNvSpPr>
          <p:nvPr>
            <p:ph type="sldNum" idx="12"/>
          </p:nvPr>
        </p:nvSpPr>
        <p:spPr/>
        <p:txBody>
          <a:bodyPr/>
          <a:lstStyle/>
          <a:p>
            <a:fld id="{DECF3546-AB72-4471-AFC4-A477D555DA7F}" type="slidenum">
              <a:rPr lang="en-GB" smtClean="0"/>
              <a:t>35</a:t>
            </a:fld>
            <a:endParaRPr lang="en-GB"/>
          </a:p>
        </p:txBody>
      </p:sp>
      <p:pic>
        <p:nvPicPr>
          <p:cNvPr id="5" name="Picture 4">
            <a:extLst>
              <a:ext uri="{FF2B5EF4-FFF2-40B4-BE49-F238E27FC236}">
                <a16:creationId xmlns:a16="http://schemas.microsoft.com/office/drawing/2014/main" id="{1004E03F-A257-407D-B295-41920C66BA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20335" y="1591420"/>
            <a:ext cx="7351330" cy="4572000"/>
          </a:xfrm>
          <a:prstGeom prst="rect">
            <a:avLst/>
          </a:prstGeom>
          <a:ln>
            <a:solidFill>
              <a:schemeClr val="tx1">
                <a:lumMod val="20000"/>
                <a:lumOff val="80000"/>
              </a:schemeClr>
            </a:solidFill>
          </a:ln>
        </p:spPr>
      </p:pic>
    </p:spTree>
    <p:extLst>
      <p:ext uri="{BB962C8B-B14F-4D97-AF65-F5344CB8AC3E}">
        <p14:creationId xmlns:p14="http://schemas.microsoft.com/office/powerpoint/2010/main" val="1986777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A7897-1CA7-4027-8080-70880A4D9AF2}"/>
              </a:ext>
            </a:extLst>
          </p:cNvPr>
          <p:cNvSpPr>
            <a:spLocks noGrp="1"/>
          </p:cNvSpPr>
          <p:nvPr>
            <p:ph type="title"/>
          </p:nvPr>
        </p:nvSpPr>
        <p:spPr/>
        <p:txBody>
          <a:bodyPr/>
          <a:lstStyle/>
          <a:p>
            <a:r>
              <a:rPr lang="es-ES" dirty="0"/>
              <a:t>Oracle Container </a:t>
            </a:r>
            <a:r>
              <a:rPr lang="es-ES" dirty="0" err="1"/>
              <a:t>Registry</a:t>
            </a:r>
            <a:r>
              <a:rPr lang="es-ES" dirty="0"/>
              <a:t> (app pública)</a:t>
            </a:r>
            <a:endParaRPr lang="en-GB" dirty="0"/>
          </a:p>
        </p:txBody>
      </p:sp>
      <p:sp>
        <p:nvSpPr>
          <p:cNvPr id="4" name="Slide Number Placeholder 3">
            <a:extLst>
              <a:ext uri="{FF2B5EF4-FFF2-40B4-BE49-F238E27FC236}">
                <a16:creationId xmlns:a16="http://schemas.microsoft.com/office/drawing/2014/main" id="{F62B5CDD-FFCB-4ECA-A05A-7D33AC2C7A3D}"/>
              </a:ext>
            </a:extLst>
          </p:cNvPr>
          <p:cNvSpPr>
            <a:spLocks noGrp="1"/>
          </p:cNvSpPr>
          <p:nvPr>
            <p:ph type="sldNum" idx="12"/>
          </p:nvPr>
        </p:nvSpPr>
        <p:spPr/>
        <p:txBody>
          <a:bodyPr/>
          <a:lstStyle/>
          <a:p>
            <a:fld id="{DECF3546-AB72-4471-AFC4-A477D555DA7F}" type="slidenum">
              <a:rPr lang="en-GB" smtClean="0"/>
              <a:t>36</a:t>
            </a:fld>
            <a:endParaRPr lang="en-GB"/>
          </a:p>
        </p:txBody>
      </p:sp>
      <p:pic>
        <p:nvPicPr>
          <p:cNvPr id="6" name="Picture 5">
            <a:extLst>
              <a:ext uri="{FF2B5EF4-FFF2-40B4-BE49-F238E27FC236}">
                <a16:creationId xmlns:a16="http://schemas.microsoft.com/office/drawing/2014/main" id="{7CB699B1-43EA-41B0-B7A8-D7E283669F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4485" y="1591420"/>
            <a:ext cx="7263030" cy="4572000"/>
          </a:xfrm>
          <a:prstGeom prst="rect">
            <a:avLst/>
          </a:prstGeom>
          <a:ln>
            <a:solidFill>
              <a:schemeClr val="tx1">
                <a:lumMod val="60000"/>
                <a:lumOff val="40000"/>
              </a:schemeClr>
            </a:solidFill>
          </a:ln>
        </p:spPr>
      </p:pic>
    </p:spTree>
    <p:extLst>
      <p:ext uri="{BB962C8B-B14F-4D97-AF65-F5344CB8AC3E}">
        <p14:creationId xmlns:p14="http://schemas.microsoft.com/office/powerpoint/2010/main" val="2041516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A7897-1CA7-4027-8080-70880A4D9AF2}"/>
              </a:ext>
            </a:extLst>
          </p:cNvPr>
          <p:cNvSpPr>
            <a:spLocks noGrp="1"/>
          </p:cNvSpPr>
          <p:nvPr>
            <p:ph type="title"/>
          </p:nvPr>
        </p:nvSpPr>
        <p:spPr/>
        <p:txBody>
          <a:bodyPr/>
          <a:lstStyle/>
          <a:p>
            <a:r>
              <a:rPr lang="es-ES" dirty="0"/>
              <a:t>HR </a:t>
            </a:r>
            <a:r>
              <a:rPr lang="es-ES" dirty="0" err="1"/>
              <a:t>Directory</a:t>
            </a:r>
            <a:r>
              <a:rPr lang="es-ES" dirty="0"/>
              <a:t> (app privada - Intranet)</a:t>
            </a:r>
            <a:endParaRPr lang="en-GB" dirty="0"/>
          </a:p>
        </p:txBody>
      </p:sp>
      <p:sp>
        <p:nvSpPr>
          <p:cNvPr id="8" name="Text Placeholder 7">
            <a:extLst>
              <a:ext uri="{FF2B5EF4-FFF2-40B4-BE49-F238E27FC236}">
                <a16:creationId xmlns:a16="http://schemas.microsoft.com/office/drawing/2014/main" id="{2A321C6B-1694-4DC3-93DA-F20BC65C4F34}"/>
              </a:ext>
            </a:extLst>
          </p:cNvPr>
          <p:cNvSpPr>
            <a:spLocks noGrp="1"/>
          </p:cNvSpPr>
          <p:nvPr>
            <p:ph type="body" idx="2"/>
          </p:nvPr>
        </p:nvSpPr>
        <p:spPr>
          <a:xfrm>
            <a:off x="6236898" y="2067873"/>
            <a:ext cx="5295135" cy="4010499"/>
          </a:xfrm>
        </p:spPr>
        <p:txBody>
          <a:bodyPr/>
          <a:lstStyle/>
          <a:p>
            <a:pPr marL="285750" indent="-285750">
              <a:buFont typeface="Arial" panose="020B0604020202020204" pitchFamily="34" charset="0"/>
              <a:buChar char="•"/>
            </a:pPr>
            <a:r>
              <a:rPr lang="es-ES" sz="1600" dirty="0">
                <a:latin typeface="Raleway"/>
              </a:rPr>
              <a:t>Gestión de información de HR</a:t>
            </a:r>
          </a:p>
          <a:p>
            <a:pPr marL="285750" indent="-285750">
              <a:buFont typeface="Arial" panose="020B0604020202020204" pitchFamily="34" charset="0"/>
              <a:buChar char="•"/>
            </a:pPr>
            <a:r>
              <a:rPr lang="es-ES" sz="1600" dirty="0">
                <a:latin typeface="Raleway"/>
              </a:rPr>
              <a:t>Los Empleados pueden actualizar su perfil, añadir fotos, agregar enlaces, …</a:t>
            </a:r>
          </a:p>
          <a:p>
            <a:pPr marL="285750" indent="-285750">
              <a:buFont typeface="Arial" panose="020B0604020202020204" pitchFamily="34" charset="0"/>
              <a:buChar char="•"/>
            </a:pPr>
            <a:r>
              <a:rPr lang="es-ES" sz="1600" dirty="0">
                <a:latin typeface="Raleway"/>
              </a:rPr>
              <a:t>Utilizada para contactar empleados, ver gráficos de la Organización, etc.</a:t>
            </a:r>
          </a:p>
          <a:p>
            <a:pPr marL="285750" indent="-285750">
              <a:buFont typeface="Arial" panose="020B0604020202020204" pitchFamily="34" charset="0"/>
              <a:buChar char="•"/>
            </a:pPr>
            <a:r>
              <a:rPr lang="es-ES" sz="1600" dirty="0">
                <a:latin typeface="Raleway"/>
              </a:rPr>
              <a:t>Completamente </a:t>
            </a:r>
            <a:r>
              <a:rPr lang="es-ES" sz="1600" dirty="0" err="1">
                <a:latin typeface="Raleway"/>
              </a:rPr>
              <a:t>responsive</a:t>
            </a:r>
            <a:r>
              <a:rPr lang="es-ES" sz="1600" dirty="0">
                <a:latin typeface="Raleway"/>
              </a:rPr>
              <a:t>, funciona igual de bien en dispositivos móviles como lo hace en </a:t>
            </a:r>
            <a:r>
              <a:rPr lang="es-ES" sz="1600" dirty="0" err="1">
                <a:latin typeface="Raleway"/>
              </a:rPr>
              <a:t>tablets</a:t>
            </a:r>
            <a:r>
              <a:rPr lang="es-ES" sz="1600" dirty="0">
                <a:latin typeface="Raleway"/>
              </a:rPr>
              <a:t> o ordenadores.</a:t>
            </a:r>
          </a:p>
          <a:p>
            <a:pPr marL="285750" indent="-285750">
              <a:buFont typeface="Arial" panose="020B0604020202020204" pitchFamily="34" charset="0"/>
              <a:buChar char="•"/>
            </a:pPr>
            <a:r>
              <a:rPr lang="es-ES" sz="1600" dirty="0">
                <a:latin typeface="Raleway"/>
              </a:rPr>
              <a:t>Media de uso ~1.5 millones de visitas de página / día (&gt; 50 visualizaciones de página / segundo durante horas</a:t>
            </a:r>
          </a:p>
          <a:p>
            <a:pPr marL="285750" indent="-285750">
              <a:buFont typeface="Arial" panose="020B0604020202020204" pitchFamily="34" charset="0"/>
              <a:buChar char="•"/>
            </a:pPr>
            <a:r>
              <a:rPr lang="es-ES" sz="1600" dirty="0">
                <a:latin typeface="Raleway"/>
              </a:rPr>
              <a:t>Mediana de tiempo de ejecución de 0.04 segundos</a:t>
            </a:r>
            <a:endParaRPr lang="en-GB" sz="1600" dirty="0">
              <a:latin typeface="Raleway"/>
            </a:endParaRPr>
          </a:p>
        </p:txBody>
      </p:sp>
      <p:sp>
        <p:nvSpPr>
          <p:cNvPr id="4" name="Slide Number Placeholder 3">
            <a:extLst>
              <a:ext uri="{FF2B5EF4-FFF2-40B4-BE49-F238E27FC236}">
                <a16:creationId xmlns:a16="http://schemas.microsoft.com/office/drawing/2014/main" id="{F62B5CDD-FFCB-4ECA-A05A-7D33AC2C7A3D}"/>
              </a:ext>
            </a:extLst>
          </p:cNvPr>
          <p:cNvSpPr>
            <a:spLocks noGrp="1"/>
          </p:cNvSpPr>
          <p:nvPr>
            <p:ph type="sldNum" idx="12"/>
          </p:nvPr>
        </p:nvSpPr>
        <p:spPr/>
        <p:txBody>
          <a:bodyPr/>
          <a:lstStyle/>
          <a:p>
            <a:fld id="{DECF3546-AB72-4471-AFC4-A477D555DA7F}" type="slidenum">
              <a:rPr lang="en-GB" smtClean="0"/>
              <a:t>37</a:t>
            </a:fld>
            <a:endParaRPr lang="en-GB"/>
          </a:p>
        </p:txBody>
      </p:sp>
      <p:pic>
        <p:nvPicPr>
          <p:cNvPr id="6" name="Picture 5">
            <a:extLst>
              <a:ext uri="{FF2B5EF4-FFF2-40B4-BE49-F238E27FC236}">
                <a16:creationId xmlns:a16="http://schemas.microsoft.com/office/drawing/2014/main" id="{67E4A38F-21F5-4E83-BE02-8604F4FC60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1835330"/>
            <a:ext cx="5084842" cy="4328090"/>
          </a:xfrm>
          <a:prstGeom prst="rect">
            <a:avLst/>
          </a:prstGeom>
          <a:ln>
            <a:solidFill>
              <a:schemeClr val="tx1">
                <a:lumMod val="20000"/>
                <a:lumOff val="80000"/>
              </a:schemeClr>
            </a:solidFill>
          </a:ln>
        </p:spPr>
      </p:pic>
      <p:sp>
        <p:nvSpPr>
          <p:cNvPr id="3" name="TextBox 2">
            <a:extLst>
              <a:ext uri="{FF2B5EF4-FFF2-40B4-BE49-F238E27FC236}">
                <a16:creationId xmlns:a16="http://schemas.microsoft.com/office/drawing/2014/main" id="{50BC421B-A8AA-4612-8D9E-F898637098D0}"/>
              </a:ext>
            </a:extLst>
          </p:cNvPr>
          <p:cNvSpPr txBox="1"/>
          <p:nvPr/>
        </p:nvSpPr>
        <p:spPr>
          <a:xfrm>
            <a:off x="6236898" y="1594580"/>
            <a:ext cx="5436032" cy="369332"/>
          </a:xfrm>
          <a:prstGeom prst="rect">
            <a:avLst/>
          </a:prstGeom>
          <a:noFill/>
        </p:spPr>
        <p:txBody>
          <a:bodyPr wrap="square" rtlCol="0">
            <a:spAutoFit/>
          </a:bodyPr>
          <a:lstStyle/>
          <a:p>
            <a:r>
              <a:rPr lang="es-ES" sz="1800" b="1" dirty="0">
                <a:solidFill>
                  <a:schemeClr val="bg2"/>
                </a:solidFill>
                <a:latin typeface="Raleway SemiBold"/>
              </a:rPr>
              <a:t>ARIA PEOPLE</a:t>
            </a:r>
            <a:endParaRPr lang="en-GB" sz="1800" b="1" dirty="0">
              <a:solidFill>
                <a:schemeClr val="bg2"/>
              </a:solidFill>
              <a:latin typeface="Raleway SemiBold"/>
            </a:endParaRPr>
          </a:p>
        </p:txBody>
      </p:sp>
    </p:spTree>
    <p:extLst>
      <p:ext uri="{BB962C8B-B14F-4D97-AF65-F5344CB8AC3E}">
        <p14:creationId xmlns:p14="http://schemas.microsoft.com/office/powerpoint/2010/main" val="3374690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7294A-F418-4007-878F-A16039C1465B}"/>
              </a:ext>
            </a:extLst>
          </p:cNvPr>
          <p:cNvSpPr>
            <a:spLocks noGrp="1"/>
          </p:cNvSpPr>
          <p:nvPr>
            <p:ph type="title"/>
          </p:nvPr>
        </p:nvSpPr>
        <p:spPr/>
        <p:txBody>
          <a:bodyPr/>
          <a:lstStyle/>
          <a:p>
            <a:r>
              <a:rPr lang="es-ES" dirty="0"/>
              <a:t>Algunos links útiles</a:t>
            </a:r>
            <a:endParaRPr lang="en-GB" dirty="0"/>
          </a:p>
        </p:txBody>
      </p:sp>
      <p:sp>
        <p:nvSpPr>
          <p:cNvPr id="3" name="Text Placeholder 2">
            <a:extLst>
              <a:ext uri="{FF2B5EF4-FFF2-40B4-BE49-F238E27FC236}">
                <a16:creationId xmlns:a16="http://schemas.microsoft.com/office/drawing/2014/main" id="{01671B36-65CD-4116-83C5-20836AD999C8}"/>
              </a:ext>
            </a:extLst>
          </p:cNvPr>
          <p:cNvSpPr>
            <a:spLocks noGrp="1"/>
          </p:cNvSpPr>
          <p:nvPr>
            <p:ph type="body" idx="1"/>
          </p:nvPr>
        </p:nvSpPr>
        <p:spPr/>
        <p:txBody>
          <a:bodyPr anchor="ctr"/>
          <a:lstStyle/>
          <a:p>
            <a:pPr>
              <a:tabLst>
                <a:tab pos="5035550" algn="l"/>
              </a:tabLst>
            </a:pPr>
            <a:r>
              <a:rPr lang="en-US" dirty="0"/>
              <a:t>Free APEX Service	</a:t>
            </a:r>
            <a:r>
              <a:rPr lang="en-US" b="1" dirty="0">
                <a:hlinkClick r:id="rId2"/>
              </a:rPr>
              <a:t>https://apex.oracle.com</a:t>
            </a:r>
            <a:endParaRPr lang="en-US" dirty="0"/>
          </a:p>
          <a:p>
            <a:pPr>
              <a:tabLst>
                <a:tab pos="5035550" algn="l"/>
              </a:tabLst>
            </a:pPr>
            <a:r>
              <a:rPr lang="en-US" dirty="0"/>
              <a:t>Oracle Technology Network 	</a:t>
            </a:r>
            <a:r>
              <a:rPr lang="en-US" b="1" dirty="0">
                <a:hlinkClick r:id="rId3"/>
              </a:rPr>
              <a:t>https://apex.oracle.com/otn</a:t>
            </a:r>
            <a:endParaRPr lang="en-US" b="1" dirty="0"/>
          </a:p>
          <a:p>
            <a:pPr>
              <a:tabLst>
                <a:tab pos="5035550" algn="l"/>
                <a:tab pos="5084763" algn="l"/>
              </a:tabLst>
            </a:pPr>
            <a:r>
              <a:rPr lang="en-US" dirty="0"/>
              <a:t>APEX Community	</a:t>
            </a:r>
            <a:r>
              <a:rPr lang="en-US" b="1" dirty="0">
                <a:hlinkClick r:id="rId4"/>
              </a:rPr>
              <a:t>https://apex.oracle.com/community</a:t>
            </a:r>
            <a:endParaRPr lang="en-US" b="1" dirty="0"/>
          </a:p>
          <a:p>
            <a:pPr>
              <a:tabLst>
                <a:tab pos="5035550" algn="l"/>
                <a:tab pos="5084763" algn="l"/>
              </a:tabLst>
            </a:pPr>
            <a:r>
              <a:rPr lang="en-US" dirty="0"/>
              <a:t>APEX &amp; Low Code	</a:t>
            </a:r>
            <a:r>
              <a:rPr lang="en-US" b="1" dirty="0">
                <a:hlinkClick r:id="rId5"/>
              </a:rPr>
              <a:t>https://apex.oracle.com/lowcode</a:t>
            </a:r>
            <a:endParaRPr lang="en-US" b="1" dirty="0"/>
          </a:p>
          <a:p>
            <a:pPr>
              <a:tabLst>
                <a:tab pos="5035550" algn="l"/>
                <a:tab pos="5084763" algn="l"/>
              </a:tabLst>
            </a:pPr>
            <a:r>
              <a:rPr lang="en-US" dirty="0"/>
              <a:t>Quick SQL 	</a:t>
            </a:r>
            <a:r>
              <a:rPr lang="en-US" b="1" dirty="0">
                <a:hlinkClick r:id="rId6"/>
              </a:rPr>
              <a:t>https://apex.oracle.com/quicksql</a:t>
            </a:r>
            <a:endParaRPr lang="en-US" b="1" dirty="0"/>
          </a:p>
          <a:p>
            <a:pPr>
              <a:tabLst>
                <a:tab pos="5035550" algn="l"/>
              </a:tabLst>
            </a:pPr>
            <a:r>
              <a:rPr lang="en-US" dirty="0"/>
              <a:t>Database Cloud Services	</a:t>
            </a:r>
            <a:r>
              <a:rPr lang="en-US" b="1" dirty="0">
                <a:hlinkClick r:id="rId7"/>
              </a:rPr>
              <a:t>https://cloud.oracle.com/database</a:t>
            </a:r>
            <a:endParaRPr lang="en-US" b="1" dirty="0"/>
          </a:p>
          <a:p>
            <a:pPr>
              <a:tabLst>
                <a:tab pos="5035550" algn="l"/>
              </a:tabLst>
            </a:pPr>
            <a:r>
              <a:rPr lang="en-US" dirty="0"/>
              <a:t>Oracle Learning Library 	</a:t>
            </a:r>
            <a:r>
              <a:rPr lang="en-US" b="1" dirty="0">
                <a:hlinkClick r:id="rId8"/>
              </a:rPr>
              <a:t>https://www.oracle.com/oll</a:t>
            </a:r>
            <a:endParaRPr lang="en-US" b="1" dirty="0"/>
          </a:p>
          <a:p>
            <a:pPr>
              <a:tabLst>
                <a:tab pos="5035550" algn="l"/>
              </a:tabLst>
            </a:pPr>
            <a:r>
              <a:rPr lang="en-US" dirty="0"/>
              <a:t>Oracle APEX Education                  	</a:t>
            </a:r>
            <a:r>
              <a:rPr lang="en-US" b="1" dirty="0">
                <a:hlinkClick r:id="rId9"/>
              </a:rPr>
              <a:t>https://apex.oracle.com/education</a:t>
            </a:r>
            <a:endParaRPr lang="en-US" b="1" dirty="0"/>
          </a:p>
          <a:p>
            <a:pPr>
              <a:tabLst>
                <a:tab pos="5035550" algn="l"/>
              </a:tabLst>
            </a:pPr>
            <a:r>
              <a:rPr lang="en-US" dirty="0"/>
              <a:t>Free Oracle Cloud Trial                   	</a:t>
            </a:r>
            <a:r>
              <a:rPr lang="en-US" b="1" dirty="0">
                <a:hlinkClick r:id="rId10"/>
              </a:rPr>
              <a:t>https://cloud.oracle.com/try-autonomous-database</a:t>
            </a:r>
            <a:endParaRPr lang="en-US" b="1" dirty="0"/>
          </a:p>
          <a:p>
            <a:endParaRPr lang="en-GB" dirty="0"/>
          </a:p>
        </p:txBody>
      </p:sp>
      <p:sp>
        <p:nvSpPr>
          <p:cNvPr id="4" name="Slide Number Placeholder 3">
            <a:extLst>
              <a:ext uri="{FF2B5EF4-FFF2-40B4-BE49-F238E27FC236}">
                <a16:creationId xmlns:a16="http://schemas.microsoft.com/office/drawing/2014/main" id="{BF6B19E2-640E-440A-8E04-05B07A850618}"/>
              </a:ext>
            </a:extLst>
          </p:cNvPr>
          <p:cNvSpPr>
            <a:spLocks noGrp="1"/>
          </p:cNvSpPr>
          <p:nvPr>
            <p:ph type="sldNum" idx="12"/>
          </p:nvPr>
        </p:nvSpPr>
        <p:spPr/>
        <p:txBody>
          <a:bodyPr/>
          <a:lstStyle/>
          <a:p>
            <a:fld id="{DECF3546-AB72-4471-AFC4-A477D555DA7F}" type="slidenum">
              <a:rPr lang="en-GB" smtClean="0"/>
              <a:t>38</a:t>
            </a:fld>
            <a:endParaRPr lang="en-GB"/>
          </a:p>
        </p:txBody>
      </p:sp>
    </p:spTree>
    <p:extLst>
      <p:ext uri="{BB962C8B-B14F-4D97-AF65-F5344CB8AC3E}">
        <p14:creationId xmlns:p14="http://schemas.microsoft.com/office/powerpoint/2010/main" val="4048154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A7897-1CA7-4027-8080-70880A4D9AF2}"/>
              </a:ext>
            </a:extLst>
          </p:cNvPr>
          <p:cNvSpPr>
            <a:spLocks noGrp="1"/>
          </p:cNvSpPr>
          <p:nvPr>
            <p:ph type="title"/>
          </p:nvPr>
        </p:nvSpPr>
        <p:spPr/>
        <p:txBody>
          <a:bodyPr/>
          <a:lstStyle/>
          <a:p>
            <a:r>
              <a:rPr lang="es-ES" dirty="0"/>
              <a:t>Oracle </a:t>
            </a:r>
            <a:r>
              <a:rPr lang="es-ES" dirty="0" err="1"/>
              <a:t>Application</a:t>
            </a:r>
            <a:r>
              <a:rPr lang="es-ES" dirty="0"/>
              <a:t> Express Office </a:t>
            </a:r>
            <a:r>
              <a:rPr lang="es-ES" dirty="0" err="1"/>
              <a:t>Hours</a:t>
            </a:r>
            <a:endParaRPr lang="en-GB" dirty="0"/>
          </a:p>
        </p:txBody>
      </p:sp>
      <p:sp>
        <p:nvSpPr>
          <p:cNvPr id="4" name="Slide Number Placeholder 3">
            <a:extLst>
              <a:ext uri="{FF2B5EF4-FFF2-40B4-BE49-F238E27FC236}">
                <a16:creationId xmlns:a16="http://schemas.microsoft.com/office/drawing/2014/main" id="{F62B5CDD-FFCB-4ECA-A05A-7D33AC2C7A3D}"/>
              </a:ext>
            </a:extLst>
          </p:cNvPr>
          <p:cNvSpPr>
            <a:spLocks noGrp="1"/>
          </p:cNvSpPr>
          <p:nvPr>
            <p:ph type="sldNum" idx="12"/>
          </p:nvPr>
        </p:nvSpPr>
        <p:spPr/>
        <p:txBody>
          <a:bodyPr/>
          <a:lstStyle/>
          <a:p>
            <a:fld id="{DECF3546-AB72-4471-AFC4-A477D555DA7F}" type="slidenum">
              <a:rPr lang="en-GB" smtClean="0"/>
              <a:t>39</a:t>
            </a:fld>
            <a:endParaRPr lang="en-GB"/>
          </a:p>
        </p:txBody>
      </p:sp>
      <p:pic>
        <p:nvPicPr>
          <p:cNvPr id="5" name="Picture 4">
            <a:extLst>
              <a:ext uri="{FF2B5EF4-FFF2-40B4-BE49-F238E27FC236}">
                <a16:creationId xmlns:a16="http://schemas.microsoft.com/office/drawing/2014/main" id="{DADD3CEB-C1F7-432A-B14B-FC3CD57BD4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3066" y="1682200"/>
            <a:ext cx="7145867" cy="4500000"/>
          </a:xfrm>
          <a:prstGeom prst="rect">
            <a:avLst/>
          </a:prstGeom>
          <a:ln>
            <a:solidFill>
              <a:schemeClr val="tx1">
                <a:lumMod val="20000"/>
                <a:lumOff val="80000"/>
              </a:schemeClr>
            </a:solidFill>
          </a:ln>
        </p:spPr>
      </p:pic>
    </p:spTree>
    <p:extLst>
      <p:ext uri="{BB962C8B-B14F-4D97-AF65-F5344CB8AC3E}">
        <p14:creationId xmlns:p14="http://schemas.microsoft.com/office/powerpoint/2010/main" val="1563260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6F42-BFFB-4B02-B228-B523B4BCD0A9}"/>
              </a:ext>
            </a:extLst>
          </p:cNvPr>
          <p:cNvSpPr>
            <a:spLocks noGrp="1"/>
          </p:cNvSpPr>
          <p:nvPr>
            <p:ph type="title"/>
          </p:nvPr>
        </p:nvSpPr>
        <p:spPr>
          <a:xfrm>
            <a:off x="625642" y="746389"/>
            <a:ext cx="10940716" cy="852891"/>
          </a:xfrm>
        </p:spPr>
        <p:txBody>
          <a:bodyPr anchor="ctr"/>
          <a:lstStyle/>
          <a:p>
            <a:r>
              <a:rPr lang="es-ES" dirty="0"/>
              <a:t>¿Qué necesitamos antes de empezar?</a:t>
            </a:r>
            <a:endParaRPr lang="en-GB" dirty="0"/>
          </a:p>
        </p:txBody>
      </p:sp>
      <p:sp>
        <p:nvSpPr>
          <p:cNvPr id="3" name="Text Placeholder 2">
            <a:extLst>
              <a:ext uri="{FF2B5EF4-FFF2-40B4-BE49-F238E27FC236}">
                <a16:creationId xmlns:a16="http://schemas.microsoft.com/office/drawing/2014/main" id="{3D147EA3-7944-4877-8ABF-5FEE0F74E3DE}"/>
              </a:ext>
            </a:extLst>
          </p:cNvPr>
          <p:cNvSpPr>
            <a:spLocks noGrp="1"/>
          </p:cNvSpPr>
          <p:nvPr>
            <p:ph type="body" idx="1"/>
          </p:nvPr>
        </p:nvSpPr>
        <p:spPr>
          <a:xfrm>
            <a:off x="625643" y="1668400"/>
            <a:ext cx="10940715" cy="2121547"/>
          </a:xfrm>
        </p:spPr>
        <p:txBody>
          <a:bodyPr anchor="t"/>
          <a:lstStyle/>
          <a:p>
            <a:r>
              <a:rPr lang="es-ES" dirty="0"/>
              <a:t>Conocimientos básicos de SQL</a:t>
            </a:r>
          </a:p>
          <a:p>
            <a:r>
              <a:rPr lang="es-ES" dirty="0"/>
              <a:t>Conocimientos básicos de PL/SQL pueden ayudar</a:t>
            </a:r>
          </a:p>
          <a:p>
            <a:r>
              <a:rPr lang="es-ES" dirty="0"/>
              <a:t>Conocimientos básicos de HTML, CSS o JS son beneficiosos</a:t>
            </a:r>
          </a:p>
          <a:p>
            <a:r>
              <a:rPr lang="es-ES" dirty="0"/>
              <a:t>Comprensión básica sobre aplicaciones web, incluso como usuario final</a:t>
            </a:r>
            <a:endParaRPr lang="en-GB" dirty="0"/>
          </a:p>
        </p:txBody>
      </p:sp>
      <p:sp>
        <p:nvSpPr>
          <p:cNvPr id="7" name="Slide Number Placeholder 6">
            <a:extLst>
              <a:ext uri="{FF2B5EF4-FFF2-40B4-BE49-F238E27FC236}">
                <a16:creationId xmlns:a16="http://schemas.microsoft.com/office/drawing/2014/main" id="{0A25E651-7742-41A7-B99C-52A341FB4CF0}"/>
              </a:ext>
            </a:extLst>
          </p:cNvPr>
          <p:cNvSpPr>
            <a:spLocks noGrp="1"/>
          </p:cNvSpPr>
          <p:nvPr>
            <p:ph type="sldNum" idx="12"/>
          </p:nvPr>
        </p:nvSpPr>
        <p:spPr/>
        <p:txBody>
          <a:bodyPr/>
          <a:lstStyle/>
          <a:p>
            <a:fld id="{DECF3546-AB72-4471-AFC4-A477D555DA7F}" type="slidenum">
              <a:rPr lang="en-GB" smtClean="0"/>
              <a:t>4</a:t>
            </a:fld>
            <a:endParaRPr lang="en-GB" dirty="0"/>
          </a:p>
        </p:txBody>
      </p:sp>
      <p:sp>
        <p:nvSpPr>
          <p:cNvPr id="4" name="TextBox 3">
            <a:extLst>
              <a:ext uri="{FF2B5EF4-FFF2-40B4-BE49-F238E27FC236}">
                <a16:creationId xmlns:a16="http://schemas.microsoft.com/office/drawing/2014/main" id="{49567FEF-3CCA-4069-9F38-3A8130C98641}"/>
              </a:ext>
            </a:extLst>
          </p:cNvPr>
          <p:cNvSpPr txBox="1"/>
          <p:nvPr/>
        </p:nvSpPr>
        <p:spPr>
          <a:xfrm>
            <a:off x="5293896" y="4487777"/>
            <a:ext cx="3501190" cy="523220"/>
          </a:xfrm>
          <a:prstGeom prst="rect">
            <a:avLst/>
          </a:prstGeom>
          <a:noFill/>
        </p:spPr>
        <p:txBody>
          <a:bodyPr wrap="square" rtlCol="0">
            <a:spAutoFit/>
          </a:bodyPr>
          <a:lstStyle/>
          <a:p>
            <a:r>
              <a:rPr lang="es-ES" sz="2800" b="1" dirty="0">
                <a:solidFill>
                  <a:schemeClr val="accent2"/>
                </a:solidFill>
                <a:latin typeface="Raleway SemiBold"/>
              </a:rPr>
              <a:t>Mas información en</a:t>
            </a:r>
            <a:endParaRPr lang="en-GB" sz="2800" b="1" dirty="0">
              <a:solidFill>
                <a:schemeClr val="accent2"/>
              </a:solidFill>
              <a:latin typeface="Raleway SemiBold"/>
            </a:endParaRPr>
          </a:p>
        </p:txBody>
      </p:sp>
      <p:pic>
        <p:nvPicPr>
          <p:cNvPr id="5" name="Picture 4">
            <a:extLst>
              <a:ext uri="{FF2B5EF4-FFF2-40B4-BE49-F238E27FC236}">
                <a16:creationId xmlns:a16="http://schemas.microsoft.com/office/drawing/2014/main" id="{74AFF67A-C552-4F09-BF5F-6928996E30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15190" y="3910384"/>
            <a:ext cx="3501190" cy="2201227"/>
          </a:xfrm>
          <a:prstGeom prst="rect">
            <a:avLst/>
          </a:prstGeom>
          <a:ln>
            <a:solidFill>
              <a:schemeClr val="tx1"/>
            </a:solidFill>
          </a:ln>
        </p:spPr>
      </p:pic>
      <p:sp>
        <p:nvSpPr>
          <p:cNvPr id="6" name="TextBox 5">
            <a:extLst>
              <a:ext uri="{FF2B5EF4-FFF2-40B4-BE49-F238E27FC236}">
                <a16:creationId xmlns:a16="http://schemas.microsoft.com/office/drawing/2014/main" id="{31E65469-A462-49EE-AB0E-845431FA8FE7}"/>
              </a:ext>
            </a:extLst>
          </p:cNvPr>
          <p:cNvSpPr txBox="1"/>
          <p:nvPr/>
        </p:nvSpPr>
        <p:spPr>
          <a:xfrm>
            <a:off x="5293896" y="5010997"/>
            <a:ext cx="4319337" cy="954107"/>
          </a:xfrm>
          <a:prstGeom prst="rect">
            <a:avLst/>
          </a:prstGeom>
          <a:noFill/>
        </p:spPr>
        <p:txBody>
          <a:bodyPr wrap="square" rtlCol="0">
            <a:spAutoFit/>
          </a:bodyPr>
          <a:lstStyle/>
          <a:p>
            <a:r>
              <a:rPr lang="en-US" sz="2800" dirty="0">
                <a:solidFill>
                  <a:schemeClr val="accent3"/>
                </a:solidFill>
                <a:latin typeface="Raleway"/>
                <a:cs typeface="Arial" panose="020B0604020202020204" pitchFamily="34" charset="0"/>
              </a:rPr>
              <a:t>https://apex.oracle.com</a:t>
            </a:r>
            <a:endParaRPr lang="en-US" sz="2800" kern="1200" dirty="0">
              <a:solidFill>
                <a:schemeClr val="accent3"/>
              </a:solidFill>
              <a:latin typeface="Raleway"/>
              <a:cs typeface="Arial" panose="020B0604020202020204" pitchFamily="34" charset="0"/>
            </a:endParaRPr>
          </a:p>
          <a:p>
            <a:endParaRPr lang="en-GB" sz="2800" dirty="0">
              <a:solidFill>
                <a:schemeClr val="accent2"/>
              </a:solidFill>
              <a:latin typeface="Raleway"/>
            </a:endParaRPr>
          </a:p>
        </p:txBody>
      </p:sp>
    </p:spTree>
    <p:extLst>
      <p:ext uri="{BB962C8B-B14F-4D97-AF65-F5344CB8AC3E}">
        <p14:creationId xmlns:p14="http://schemas.microsoft.com/office/powerpoint/2010/main" val="375285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up)">
                                      <p:cBhvr>
                                        <p:cTn id="36" dur="500"/>
                                        <p:tgtEl>
                                          <p:spTgt spid="5"/>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up)">
                                      <p:cBhvr>
                                        <p:cTn id="39" dur="500"/>
                                        <p:tgtEl>
                                          <p:spTgt spid="4"/>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up)">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FBBD1C-D0C4-42DF-8EB3-F6467CF33883}"/>
              </a:ext>
            </a:extLst>
          </p:cNvPr>
          <p:cNvSpPr>
            <a:spLocks noGrp="1"/>
          </p:cNvSpPr>
          <p:nvPr>
            <p:ph type="body" idx="1"/>
          </p:nvPr>
        </p:nvSpPr>
        <p:spPr/>
        <p:txBody>
          <a:bodyPr/>
          <a:lstStyle/>
          <a:p>
            <a:r>
              <a:rPr lang="es-ES" dirty="0"/>
              <a:t>Uso de SQL Workshop</a:t>
            </a:r>
            <a:endParaRPr lang="en-GB" dirty="0"/>
          </a:p>
        </p:txBody>
      </p:sp>
      <p:sp>
        <p:nvSpPr>
          <p:cNvPr id="3" name="Slide Number Placeholder 2">
            <a:extLst>
              <a:ext uri="{FF2B5EF4-FFF2-40B4-BE49-F238E27FC236}">
                <a16:creationId xmlns:a16="http://schemas.microsoft.com/office/drawing/2014/main" id="{0789DE98-AAB9-4BD2-AC61-7607409517AB}"/>
              </a:ext>
            </a:extLst>
          </p:cNvPr>
          <p:cNvSpPr>
            <a:spLocks noGrp="1"/>
          </p:cNvSpPr>
          <p:nvPr>
            <p:ph type="sldNum" idx="12"/>
          </p:nvPr>
        </p:nvSpPr>
        <p:spPr/>
        <p:txBody>
          <a:bodyPr/>
          <a:lstStyle/>
          <a:p>
            <a:fld id="{DECF3546-AB72-4471-AFC4-A477D555DA7F}" type="slidenum">
              <a:rPr lang="en-GB" smtClean="0"/>
              <a:t>40</a:t>
            </a:fld>
            <a:endParaRPr lang="en-GB" dirty="0"/>
          </a:p>
        </p:txBody>
      </p:sp>
      <p:sp>
        <p:nvSpPr>
          <p:cNvPr id="4" name="Subtitle 3">
            <a:extLst>
              <a:ext uri="{FF2B5EF4-FFF2-40B4-BE49-F238E27FC236}">
                <a16:creationId xmlns:a16="http://schemas.microsoft.com/office/drawing/2014/main" id="{C551DFDC-95C3-4475-A953-C10FC92ED7CD}"/>
              </a:ext>
            </a:extLst>
          </p:cNvPr>
          <p:cNvSpPr>
            <a:spLocks noGrp="1"/>
          </p:cNvSpPr>
          <p:nvPr>
            <p:ph type="subTitle" idx="13"/>
          </p:nvPr>
        </p:nvSpPr>
        <p:spPr/>
        <p:txBody>
          <a:bodyPr/>
          <a:lstStyle/>
          <a:p>
            <a:pPr marL="0" indent="0"/>
            <a:endParaRPr lang="en-GB" dirty="0"/>
          </a:p>
        </p:txBody>
      </p:sp>
    </p:spTree>
    <p:extLst>
      <p:ext uri="{BB962C8B-B14F-4D97-AF65-F5344CB8AC3E}">
        <p14:creationId xmlns:p14="http://schemas.microsoft.com/office/powerpoint/2010/main" val="33105698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67065-F184-4827-AF38-3412FAD8C9A7}"/>
              </a:ext>
            </a:extLst>
          </p:cNvPr>
          <p:cNvSpPr>
            <a:spLocks noGrp="1"/>
          </p:cNvSpPr>
          <p:nvPr>
            <p:ph type="title"/>
          </p:nvPr>
        </p:nvSpPr>
        <p:spPr/>
        <p:txBody>
          <a:bodyPr/>
          <a:lstStyle/>
          <a:p>
            <a:r>
              <a:rPr lang="es-ES" dirty="0"/>
              <a:t>¿Qué es SQL Workshop?</a:t>
            </a:r>
            <a:endParaRPr lang="en-GB" dirty="0"/>
          </a:p>
        </p:txBody>
      </p:sp>
      <p:sp>
        <p:nvSpPr>
          <p:cNvPr id="3" name="Text Placeholder 2">
            <a:extLst>
              <a:ext uri="{FF2B5EF4-FFF2-40B4-BE49-F238E27FC236}">
                <a16:creationId xmlns:a16="http://schemas.microsoft.com/office/drawing/2014/main" id="{A03134E0-E5B0-40A4-AA43-1B724335CACB}"/>
              </a:ext>
            </a:extLst>
          </p:cNvPr>
          <p:cNvSpPr>
            <a:spLocks noGrp="1"/>
          </p:cNvSpPr>
          <p:nvPr>
            <p:ph type="body" idx="1"/>
          </p:nvPr>
        </p:nvSpPr>
        <p:spPr>
          <a:xfrm>
            <a:off x="609598" y="1690777"/>
            <a:ext cx="10944000" cy="624800"/>
          </a:xfrm>
        </p:spPr>
        <p:txBody>
          <a:bodyPr/>
          <a:lstStyle/>
          <a:p>
            <a:pPr marL="152396" indent="0" algn="ctr">
              <a:buNone/>
            </a:pPr>
            <a:r>
              <a:rPr lang="es-ES" b="1" dirty="0">
                <a:solidFill>
                  <a:schemeClr val="bg2"/>
                </a:solidFill>
              </a:rPr>
              <a:t>Se trata de una colección de herramientas para visualizar y mantener objetos de base de datos</a:t>
            </a:r>
            <a:endParaRPr lang="en-GB" b="1" dirty="0">
              <a:solidFill>
                <a:schemeClr val="bg2"/>
              </a:solidFill>
            </a:endParaRPr>
          </a:p>
        </p:txBody>
      </p:sp>
      <p:sp>
        <p:nvSpPr>
          <p:cNvPr id="4" name="Slide Number Placeholder 3">
            <a:extLst>
              <a:ext uri="{FF2B5EF4-FFF2-40B4-BE49-F238E27FC236}">
                <a16:creationId xmlns:a16="http://schemas.microsoft.com/office/drawing/2014/main" id="{11351A15-7A9D-4FB5-8E94-D721C58D591F}"/>
              </a:ext>
            </a:extLst>
          </p:cNvPr>
          <p:cNvSpPr>
            <a:spLocks noGrp="1"/>
          </p:cNvSpPr>
          <p:nvPr>
            <p:ph type="sldNum" idx="12"/>
          </p:nvPr>
        </p:nvSpPr>
        <p:spPr/>
        <p:txBody>
          <a:bodyPr/>
          <a:lstStyle/>
          <a:p>
            <a:fld id="{DECF3546-AB72-4471-AFC4-A477D555DA7F}" type="slidenum">
              <a:rPr lang="en-GB" smtClean="0"/>
              <a:t>41</a:t>
            </a:fld>
            <a:endParaRPr lang="en-GB"/>
          </a:p>
        </p:txBody>
      </p:sp>
      <p:pic>
        <p:nvPicPr>
          <p:cNvPr id="5" name="Picture 4">
            <a:extLst>
              <a:ext uri="{FF2B5EF4-FFF2-40B4-BE49-F238E27FC236}">
                <a16:creationId xmlns:a16="http://schemas.microsoft.com/office/drawing/2014/main" id="{3EA7BC11-6B52-4387-A267-511A4D300B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35444" y="2315577"/>
            <a:ext cx="9492308" cy="3600000"/>
          </a:xfrm>
          <a:prstGeom prst="rect">
            <a:avLst/>
          </a:prstGeom>
          <a:ln>
            <a:solidFill>
              <a:schemeClr val="tx1"/>
            </a:solidFill>
          </a:ln>
        </p:spPr>
      </p:pic>
    </p:spTree>
    <p:extLst>
      <p:ext uri="{BB962C8B-B14F-4D97-AF65-F5344CB8AC3E}">
        <p14:creationId xmlns:p14="http://schemas.microsoft.com/office/powerpoint/2010/main" val="3642818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4B0BF-3998-4355-BB89-624315BC53A6}"/>
              </a:ext>
            </a:extLst>
          </p:cNvPr>
          <p:cNvSpPr>
            <a:spLocks noGrp="1"/>
          </p:cNvSpPr>
          <p:nvPr>
            <p:ph type="title"/>
          </p:nvPr>
        </p:nvSpPr>
        <p:spPr/>
        <p:txBody>
          <a:bodyPr/>
          <a:lstStyle/>
          <a:p>
            <a:r>
              <a:rPr lang="es-ES" dirty="0"/>
              <a:t>Componentes de SQL Workshop</a:t>
            </a:r>
            <a:endParaRPr lang="en-GB" dirty="0"/>
          </a:p>
        </p:txBody>
      </p:sp>
      <p:sp>
        <p:nvSpPr>
          <p:cNvPr id="3" name="Slide Number Placeholder 2">
            <a:extLst>
              <a:ext uri="{FF2B5EF4-FFF2-40B4-BE49-F238E27FC236}">
                <a16:creationId xmlns:a16="http://schemas.microsoft.com/office/drawing/2014/main" id="{D37130CF-4AD8-4A24-A421-061B38DD382A}"/>
              </a:ext>
            </a:extLst>
          </p:cNvPr>
          <p:cNvSpPr>
            <a:spLocks noGrp="1"/>
          </p:cNvSpPr>
          <p:nvPr>
            <p:ph type="sldNum" idx="12"/>
          </p:nvPr>
        </p:nvSpPr>
        <p:spPr/>
        <p:txBody>
          <a:bodyPr/>
          <a:lstStyle/>
          <a:p>
            <a:fld id="{DECF3546-AB72-4471-AFC4-A477D555DA7F}" type="slidenum">
              <a:rPr lang="en-GB" smtClean="0"/>
              <a:t>42</a:t>
            </a:fld>
            <a:endParaRPr lang="en-GB"/>
          </a:p>
        </p:txBody>
      </p:sp>
      <p:pic>
        <p:nvPicPr>
          <p:cNvPr id="4" name="Picture 3">
            <a:extLst>
              <a:ext uri="{FF2B5EF4-FFF2-40B4-BE49-F238E27FC236}">
                <a16:creationId xmlns:a16="http://schemas.microsoft.com/office/drawing/2014/main" id="{E37C25E6-157D-4C56-9DDC-36B71922A5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15380" y="2407086"/>
            <a:ext cx="7361240" cy="3656797"/>
          </a:xfrm>
          <a:prstGeom prst="rect">
            <a:avLst/>
          </a:prstGeom>
          <a:ln>
            <a:solidFill>
              <a:srgbClr val="000000"/>
            </a:solidFill>
          </a:ln>
        </p:spPr>
      </p:pic>
      <p:cxnSp>
        <p:nvCxnSpPr>
          <p:cNvPr id="5" name="Curved Connector 15">
            <a:extLst>
              <a:ext uri="{FF2B5EF4-FFF2-40B4-BE49-F238E27FC236}">
                <a16:creationId xmlns:a16="http://schemas.microsoft.com/office/drawing/2014/main" id="{5C6950DE-DCBD-4D84-B7F3-23EF376D29A2}"/>
              </a:ext>
            </a:extLst>
          </p:cNvPr>
          <p:cNvCxnSpPr>
            <a:cxnSpLocks/>
            <a:stCxn id="12" idx="0"/>
          </p:cNvCxnSpPr>
          <p:nvPr/>
        </p:nvCxnSpPr>
        <p:spPr>
          <a:xfrm rot="5400000" flipH="1" flipV="1">
            <a:off x="1449307" y="2958652"/>
            <a:ext cx="1018569" cy="1535097"/>
          </a:xfrm>
          <a:prstGeom prst="curvedConnector2">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21">
            <a:extLst>
              <a:ext uri="{FF2B5EF4-FFF2-40B4-BE49-F238E27FC236}">
                <a16:creationId xmlns:a16="http://schemas.microsoft.com/office/drawing/2014/main" id="{A6030911-AA2A-45D6-88C8-3BE02D73BC74}"/>
              </a:ext>
            </a:extLst>
          </p:cNvPr>
          <p:cNvCxnSpPr>
            <a:cxnSpLocks/>
            <a:stCxn id="14" idx="2"/>
          </p:cNvCxnSpPr>
          <p:nvPr/>
        </p:nvCxnSpPr>
        <p:spPr>
          <a:xfrm rot="16200000" flipH="1">
            <a:off x="4489466" y="1914158"/>
            <a:ext cx="793798" cy="1067483"/>
          </a:xfrm>
          <a:prstGeom prst="curvedConnector2">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 name="Curved Connector 24">
            <a:extLst>
              <a:ext uri="{FF2B5EF4-FFF2-40B4-BE49-F238E27FC236}">
                <a16:creationId xmlns:a16="http://schemas.microsoft.com/office/drawing/2014/main" id="{D7A50538-F829-47C1-97FA-B5C5A36C56D0}"/>
              </a:ext>
            </a:extLst>
          </p:cNvPr>
          <p:cNvCxnSpPr>
            <a:cxnSpLocks/>
            <a:stCxn id="13" idx="3"/>
          </p:cNvCxnSpPr>
          <p:nvPr/>
        </p:nvCxnSpPr>
        <p:spPr>
          <a:xfrm>
            <a:off x="2527300" y="1783138"/>
            <a:ext cx="1277318" cy="1273801"/>
          </a:xfrm>
          <a:prstGeom prst="curvedConnector3">
            <a:avLst>
              <a:gd name="adj1" fmla="val 50000"/>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25">
            <a:extLst>
              <a:ext uri="{FF2B5EF4-FFF2-40B4-BE49-F238E27FC236}">
                <a16:creationId xmlns:a16="http://schemas.microsoft.com/office/drawing/2014/main" id="{DF3ECFF5-0FC7-4649-8506-252AD993730F}"/>
              </a:ext>
            </a:extLst>
          </p:cNvPr>
          <p:cNvCxnSpPr>
            <a:cxnSpLocks/>
            <a:stCxn id="11" idx="2"/>
          </p:cNvCxnSpPr>
          <p:nvPr/>
        </p:nvCxnSpPr>
        <p:spPr>
          <a:xfrm rot="5400000">
            <a:off x="6574302" y="2248595"/>
            <a:ext cx="822054" cy="426867"/>
          </a:xfrm>
          <a:prstGeom prst="curvedConnector3">
            <a:avLst>
              <a:gd name="adj1" fmla="val 50000"/>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32">
            <a:extLst>
              <a:ext uri="{FF2B5EF4-FFF2-40B4-BE49-F238E27FC236}">
                <a16:creationId xmlns:a16="http://schemas.microsoft.com/office/drawing/2014/main" id="{E47A9E45-B72F-4283-99AB-4CC4D31A04AD}"/>
              </a:ext>
            </a:extLst>
          </p:cNvPr>
          <p:cNvCxnSpPr>
            <a:cxnSpLocks/>
            <a:stCxn id="10" idx="1"/>
          </p:cNvCxnSpPr>
          <p:nvPr/>
        </p:nvCxnSpPr>
        <p:spPr>
          <a:xfrm rot="10800000" flipV="1">
            <a:off x="7900070" y="1798930"/>
            <a:ext cx="1307607" cy="1045870"/>
          </a:xfrm>
          <a:prstGeom prst="curvedConnector3">
            <a:avLst>
              <a:gd name="adj1" fmla="val 50000"/>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7E6D1DA-F491-4153-A552-9E9993C7F938}"/>
              </a:ext>
            </a:extLst>
          </p:cNvPr>
          <p:cNvSpPr/>
          <p:nvPr/>
        </p:nvSpPr>
        <p:spPr>
          <a:xfrm>
            <a:off x="9207676" y="1558864"/>
            <a:ext cx="2565223" cy="480131"/>
          </a:xfrm>
          <a:prstGeom prst="rect">
            <a:avLst/>
          </a:prstGeom>
        </p:spPr>
        <p:txBody>
          <a:bodyPr wrap="square">
            <a:spAutoFit/>
          </a:bodyPr>
          <a:lstStyle/>
          <a:p>
            <a:pPr>
              <a:lnSpc>
                <a:spcPct val="90000"/>
              </a:lnSpc>
            </a:pPr>
            <a:r>
              <a:rPr lang="en-US" b="1" dirty="0" err="1">
                <a:solidFill>
                  <a:schemeClr val="accent3"/>
                </a:solidFill>
                <a:ea typeface="Arial" charset="0"/>
                <a:cs typeface="Arial" charset="0"/>
              </a:rPr>
              <a:t>Especificación</a:t>
            </a:r>
            <a:r>
              <a:rPr lang="en-US" b="1" dirty="0">
                <a:solidFill>
                  <a:schemeClr val="accent3"/>
                </a:solidFill>
                <a:ea typeface="Arial" charset="0"/>
                <a:cs typeface="Arial" charset="0"/>
              </a:rPr>
              <a:t> </a:t>
            </a:r>
            <a:r>
              <a:rPr lang="en-US" b="1" dirty="0" err="1">
                <a:solidFill>
                  <a:schemeClr val="accent3"/>
                </a:solidFill>
                <a:ea typeface="Arial" charset="0"/>
                <a:cs typeface="Arial" charset="0"/>
              </a:rPr>
              <a:t>declarativa</a:t>
            </a:r>
            <a:r>
              <a:rPr lang="en-US" b="1" dirty="0">
                <a:solidFill>
                  <a:schemeClr val="accent3"/>
                </a:solidFill>
                <a:ea typeface="Arial" charset="0"/>
                <a:cs typeface="Arial" charset="0"/>
              </a:rPr>
              <a:t> de </a:t>
            </a:r>
            <a:r>
              <a:rPr lang="en-US" b="1" dirty="0" err="1">
                <a:solidFill>
                  <a:schemeClr val="accent3"/>
                </a:solidFill>
                <a:ea typeface="Arial" charset="0"/>
                <a:cs typeface="Arial" charset="0"/>
              </a:rPr>
              <a:t>servicios</a:t>
            </a:r>
            <a:r>
              <a:rPr lang="en-US" b="1" dirty="0">
                <a:solidFill>
                  <a:schemeClr val="accent3"/>
                </a:solidFill>
                <a:ea typeface="Arial" charset="0"/>
                <a:cs typeface="Arial" charset="0"/>
              </a:rPr>
              <a:t> RESTful</a:t>
            </a:r>
          </a:p>
        </p:txBody>
      </p:sp>
      <p:sp>
        <p:nvSpPr>
          <p:cNvPr id="11" name="Rectangle 10">
            <a:extLst>
              <a:ext uri="{FF2B5EF4-FFF2-40B4-BE49-F238E27FC236}">
                <a16:creationId xmlns:a16="http://schemas.microsoft.com/office/drawing/2014/main" id="{E8755458-FBAC-42A6-AC87-F9BB5550FAAA}"/>
              </a:ext>
            </a:extLst>
          </p:cNvPr>
          <p:cNvSpPr/>
          <p:nvPr/>
        </p:nvSpPr>
        <p:spPr>
          <a:xfrm>
            <a:off x="5977424" y="1570870"/>
            <a:ext cx="2442676" cy="480131"/>
          </a:xfrm>
          <a:prstGeom prst="rect">
            <a:avLst/>
          </a:prstGeom>
        </p:spPr>
        <p:txBody>
          <a:bodyPr wrap="square">
            <a:spAutoFit/>
          </a:bodyPr>
          <a:lstStyle/>
          <a:p>
            <a:pPr>
              <a:lnSpc>
                <a:spcPct val="90000"/>
              </a:lnSpc>
            </a:pPr>
            <a:r>
              <a:rPr lang="en-US" b="1" dirty="0" err="1">
                <a:solidFill>
                  <a:schemeClr val="accent3"/>
                </a:solidFill>
                <a:ea typeface="Arial" charset="0"/>
                <a:cs typeface="Arial" charset="0"/>
              </a:rPr>
              <a:t>Carga</a:t>
            </a:r>
            <a:r>
              <a:rPr lang="en-US" b="1" dirty="0">
                <a:solidFill>
                  <a:schemeClr val="accent3"/>
                </a:solidFill>
                <a:ea typeface="Arial" charset="0"/>
                <a:cs typeface="Arial" charset="0"/>
              </a:rPr>
              <a:t> y </a:t>
            </a:r>
            <a:r>
              <a:rPr lang="en-US" b="1" dirty="0" err="1">
                <a:solidFill>
                  <a:schemeClr val="accent3"/>
                </a:solidFill>
                <a:ea typeface="Arial" charset="0"/>
                <a:cs typeface="Arial" charset="0"/>
              </a:rPr>
              <a:t>descarga</a:t>
            </a:r>
            <a:r>
              <a:rPr lang="en-US" b="1" dirty="0">
                <a:solidFill>
                  <a:schemeClr val="accent3"/>
                </a:solidFill>
                <a:ea typeface="Arial" charset="0"/>
                <a:cs typeface="Arial" charset="0"/>
              </a:rPr>
              <a:t> de </a:t>
            </a:r>
            <a:r>
              <a:rPr lang="en-US" b="1" dirty="0" err="1">
                <a:solidFill>
                  <a:schemeClr val="accent3"/>
                </a:solidFill>
                <a:ea typeface="Arial" charset="0"/>
                <a:cs typeface="Arial" charset="0"/>
              </a:rPr>
              <a:t>datos</a:t>
            </a:r>
            <a:r>
              <a:rPr lang="en-US" b="1" dirty="0">
                <a:solidFill>
                  <a:schemeClr val="accent3"/>
                </a:solidFill>
                <a:ea typeface="Arial" charset="0"/>
                <a:cs typeface="Arial" charset="0"/>
              </a:rPr>
              <a:t>, </a:t>
            </a:r>
            <a:r>
              <a:rPr lang="en-US" b="1" dirty="0" err="1">
                <a:solidFill>
                  <a:schemeClr val="accent3"/>
                </a:solidFill>
                <a:ea typeface="Arial" charset="0"/>
                <a:cs typeface="Arial" charset="0"/>
              </a:rPr>
              <a:t>generacion</a:t>
            </a:r>
            <a:r>
              <a:rPr lang="en-US" b="1" dirty="0">
                <a:solidFill>
                  <a:schemeClr val="accent3"/>
                </a:solidFill>
                <a:ea typeface="Arial" charset="0"/>
                <a:cs typeface="Arial" charset="0"/>
              </a:rPr>
              <a:t>  DDL</a:t>
            </a:r>
          </a:p>
        </p:txBody>
      </p:sp>
      <p:sp>
        <p:nvSpPr>
          <p:cNvPr id="12" name="Rectangle 11">
            <a:extLst>
              <a:ext uri="{FF2B5EF4-FFF2-40B4-BE49-F238E27FC236}">
                <a16:creationId xmlns:a16="http://schemas.microsoft.com/office/drawing/2014/main" id="{79AD9934-F472-42B4-8281-266A324FF2EC}"/>
              </a:ext>
            </a:extLst>
          </p:cNvPr>
          <p:cNvSpPr/>
          <p:nvPr/>
        </p:nvSpPr>
        <p:spPr>
          <a:xfrm>
            <a:off x="151245" y="4235484"/>
            <a:ext cx="2079595" cy="674031"/>
          </a:xfrm>
          <a:prstGeom prst="rect">
            <a:avLst/>
          </a:prstGeom>
          <a:noFill/>
        </p:spPr>
        <p:txBody>
          <a:bodyPr wrap="square">
            <a:spAutoFit/>
          </a:bodyPr>
          <a:lstStyle/>
          <a:p>
            <a:pPr>
              <a:lnSpc>
                <a:spcPct val="90000"/>
              </a:lnSpc>
            </a:pPr>
            <a:r>
              <a:rPr lang="en-US" b="1" dirty="0" err="1">
                <a:solidFill>
                  <a:schemeClr val="accent3"/>
                </a:solidFill>
                <a:ea typeface="Arial" charset="0"/>
                <a:cs typeface="Arial" charset="0"/>
              </a:rPr>
              <a:t>Creación</a:t>
            </a:r>
            <a:r>
              <a:rPr lang="en-US" b="1" dirty="0">
                <a:solidFill>
                  <a:schemeClr val="accent3"/>
                </a:solidFill>
                <a:ea typeface="Arial" charset="0"/>
                <a:cs typeface="Arial" charset="0"/>
              </a:rPr>
              <a:t> de </a:t>
            </a:r>
            <a:r>
              <a:rPr lang="en-US" b="1" dirty="0" err="1">
                <a:solidFill>
                  <a:schemeClr val="accent3"/>
                </a:solidFill>
                <a:ea typeface="Arial" charset="0"/>
                <a:cs typeface="Arial" charset="0"/>
              </a:rPr>
              <a:t>objetos</a:t>
            </a:r>
            <a:r>
              <a:rPr lang="en-US" b="1" dirty="0">
                <a:solidFill>
                  <a:schemeClr val="accent3"/>
                </a:solidFill>
                <a:ea typeface="Arial" charset="0"/>
                <a:cs typeface="Arial" charset="0"/>
              </a:rPr>
              <a:t> de BD y </a:t>
            </a:r>
            <a:r>
              <a:rPr lang="en-US" b="1" dirty="0" err="1">
                <a:solidFill>
                  <a:schemeClr val="accent3"/>
                </a:solidFill>
                <a:ea typeface="Arial" charset="0"/>
                <a:cs typeface="Arial" charset="0"/>
              </a:rPr>
              <a:t>visualización</a:t>
            </a:r>
            <a:r>
              <a:rPr lang="en-US" b="1" dirty="0">
                <a:solidFill>
                  <a:schemeClr val="accent3"/>
                </a:solidFill>
                <a:ea typeface="Arial" charset="0"/>
                <a:cs typeface="Arial" charset="0"/>
              </a:rPr>
              <a:t> de sus </a:t>
            </a:r>
            <a:r>
              <a:rPr lang="en-US" b="1" dirty="0" err="1">
                <a:solidFill>
                  <a:schemeClr val="accent3"/>
                </a:solidFill>
                <a:ea typeface="Arial" charset="0"/>
                <a:cs typeface="Arial" charset="0"/>
              </a:rPr>
              <a:t>propiedades</a:t>
            </a:r>
            <a:endParaRPr lang="en-US" b="1" dirty="0">
              <a:solidFill>
                <a:schemeClr val="accent3"/>
              </a:solidFill>
              <a:ea typeface="Arial" charset="0"/>
              <a:cs typeface="Arial" charset="0"/>
            </a:endParaRPr>
          </a:p>
        </p:txBody>
      </p:sp>
      <p:sp>
        <p:nvSpPr>
          <p:cNvPr id="13" name="Rectangle 12">
            <a:extLst>
              <a:ext uri="{FF2B5EF4-FFF2-40B4-BE49-F238E27FC236}">
                <a16:creationId xmlns:a16="http://schemas.microsoft.com/office/drawing/2014/main" id="{51B3CB46-5E99-4C6E-A083-FFFC6ED570B3}"/>
              </a:ext>
            </a:extLst>
          </p:cNvPr>
          <p:cNvSpPr/>
          <p:nvPr/>
        </p:nvSpPr>
        <p:spPr>
          <a:xfrm>
            <a:off x="798433" y="1543072"/>
            <a:ext cx="1728867" cy="480131"/>
          </a:xfrm>
          <a:prstGeom prst="rect">
            <a:avLst/>
          </a:prstGeom>
          <a:ln>
            <a:noFill/>
          </a:ln>
        </p:spPr>
        <p:txBody>
          <a:bodyPr wrap="square">
            <a:spAutoFit/>
          </a:bodyPr>
          <a:lstStyle/>
          <a:p>
            <a:pPr>
              <a:lnSpc>
                <a:spcPct val="90000"/>
              </a:lnSpc>
            </a:pPr>
            <a:r>
              <a:rPr lang="en-US" b="1" dirty="0" err="1">
                <a:solidFill>
                  <a:schemeClr val="accent3"/>
                </a:solidFill>
                <a:ea typeface="Arial" charset="0"/>
                <a:cs typeface="Arial" charset="0"/>
              </a:rPr>
              <a:t>Introducción</a:t>
            </a:r>
            <a:r>
              <a:rPr lang="en-US" b="1" dirty="0">
                <a:solidFill>
                  <a:schemeClr val="accent3"/>
                </a:solidFill>
                <a:ea typeface="Arial" charset="0"/>
                <a:cs typeface="Arial" charset="0"/>
              </a:rPr>
              <a:t> y </a:t>
            </a:r>
            <a:r>
              <a:rPr lang="en-US" b="1" dirty="0" err="1">
                <a:solidFill>
                  <a:schemeClr val="accent3"/>
                </a:solidFill>
                <a:ea typeface="Arial" charset="0"/>
                <a:cs typeface="Arial" charset="0"/>
              </a:rPr>
              <a:t>ejecución</a:t>
            </a:r>
            <a:r>
              <a:rPr lang="en-US" b="1" dirty="0">
                <a:solidFill>
                  <a:schemeClr val="accent3"/>
                </a:solidFill>
                <a:ea typeface="Arial" charset="0"/>
                <a:cs typeface="Arial" charset="0"/>
              </a:rPr>
              <a:t> de SQL</a:t>
            </a:r>
          </a:p>
        </p:txBody>
      </p:sp>
      <p:sp>
        <p:nvSpPr>
          <p:cNvPr id="14" name="Rectangle 13">
            <a:extLst>
              <a:ext uri="{FF2B5EF4-FFF2-40B4-BE49-F238E27FC236}">
                <a16:creationId xmlns:a16="http://schemas.microsoft.com/office/drawing/2014/main" id="{EDC304FD-4A3A-438A-B28D-BA127ACDF936}"/>
              </a:ext>
            </a:extLst>
          </p:cNvPr>
          <p:cNvSpPr/>
          <p:nvPr/>
        </p:nvSpPr>
        <p:spPr>
          <a:xfrm>
            <a:off x="3321771" y="1570870"/>
            <a:ext cx="2061706" cy="480131"/>
          </a:xfrm>
          <a:prstGeom prst="rect">
            <a:avLst/>
          </a:prstGeom>
        </p:spPr>
        <p:txBody>
          <a:bodyPr wrap="square">
            <a:spAutoFit/>
          </a:bodyPr>
          <a:lstStyle/>
          <a:p>
            <a:pPr>
              <a:lnSpc>
                <a:spcPct val="90000"/>
              </a:lnSpc>
            </a:pPr>
            <a:r>
              <a:rPr lang="en-US" b="1" dirty="0" err="1">
                <a:solidFill>
                  <a:schemeClr val="accent3"/>
                </a:solidFill>
                <a:ea typeface="Arial" charset="0"/>
                <a:cs typeface="Arial" charset="0"/>
              </a:rPr>
              <a:t>Almacenar</a:t>
            </a:r>
            <a:r>
              <a:rPr lang="en-US" b="1" dirty="0">
                <a:solidFill>
                  <a:schemeClr val="accent3"/>
                </a:solidFill>
                <a:ea typeface="Arial" charset="0"/>
                <a:cs typeface="Arial" charset="0"/>
              </a:rPr>
              <a:t> y </a:t>
            </a:r>
            <a:r>
              <a:rPr lang="en-US" b="1" dirty="0" err="1">
                <a:solidFill>
                  <a:schemeClr val="accent3"/>
                </a:solidFill>
                <a:ea typeface="Arial" charset="0"/>
                <a:cs typeface="Arial" charset="0"/>
              </a:rPr>
              <a:t>ejecutar</a:t>
            </a:r>
            <a:r>
              <a:rPr lang="en-US" b="1" dirty="0">
                <a:solidFill>
                  <a:schemeClr val="accent3"/>
                </a:solidFill>
                <a:ea typeface="Arial" charset="0"/>
                <a:cs typeface="Arial" charset="0"/>
              </a:rPr>
              <a:t> scripts</a:t>
            </a:r>
          </a:p>
        </p:txBody>
      </p:sp>
    </p:spTree>
    <p:extLst>
      <p:ext uri="{BB962C8B-B14F-4D97-AF65-F5344CB8AC3E}">
        <p14:creationId xmlns:p14="http://schemas.microsoft.com/office/powerpoint/2010/main" val="2881419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AA86-F9AB-44E8-AEA6-4F0810D62510}"/>
              </a:ext>
            </a:extLst>
          </p:cNvPr>
          <p:cNvSpPr>
            <a:spLocks noGrp="1"/>
          </p:cNvSpPr>
          <p:nvPr>
            <p:ph type="title"/>
          </p:nvPr>
        </p:nvSpPr>
        <p:spPr/>
        <p:txBody>
          <a:bodyPr/>
          <a:lstStyle/>
          <a:p>
            <a:r>
              <a:rPr lang="es-ES" dirty="0"/>
              <a:t>Gestión de objetos de BD</a:t>
            </a:r>
            <a:endParaRPr lang="en-GB" dirty="0"/>
          </a:p>
        </p:txBody>
      </p:sp>
      <p:sp>
        <p:nvSpPr>
          <p:cNvPr id="3" name="Slide Number Placeholder 2">
            <a:extLst>
              <a:ext uri="{FF2B5EF4-FFF2-40B4-BE49-F238E27FC236}">
                <a16:creationId xmlns:a16="http://schemas.microsoft.com/office/drawing/2014/main" id="{92D1D751-FFC6-48EF-908B-CD25AB555C78}"/>
              </a:ext>
            </a:extLst>
          </p:cNvPr>
          <p:cNvSpPr>
            <a:spLocks noGrp="1"/>
          </p:cNvSpPr>
          <p:nvPr>
            <p:ph type="sldNum" idx="12"/>
          </p:nvPr>
        </p:nvSpPr>
        <p:spPr/>
        <p:txBody>
          <a:bodyPr/>
          <a:lstStyle/>
          <a:p>
            <a:fld id="{DECF3546-AB72-4471-AFC4-A477D555DA7F}" type="slidenum">
              <a:rPr lang="en-GB" smtClean="0"/>
              <a:t>43</a:t>
            </a:fld>
            <a:endParaRPr lang="en-GB"/>
          </a:p>
        </p:txBody>
      </p:sp>
      <p:sp>
        <p:nvSpPr>
          <p:cNvPr id="4" name="Rectangle 3">
            <a:extLst>
              <a:ext uri="{FF2B5EF4-FFF2-40B4-BE49-F238E27FC236}">
                <a16:creationId xmlns:a16="http://schemas.microsoft.com/office/drawing/2014/main" id="{47368B14-CAE7-42C8-8159-3BE38BF05D0B}"/>
              </a:ext>
            </a:extLst>
          </p:cNvPr>
          <p:cNvSpPr/>
          <p:nvPr/>
        </p:nvSpPr>
        <p:spPr>
          <a:xfrm>
            <a:off x="10201249" y="5003800"/>
            <a:ext cx="1635384" cy="307777"/>
          </a:xfrm>
          <a:prstGeom prst="rect">
            <a:avLst/>
          </a:prstGeom>
        </p:spPr>
        <p:txBody>
          <a:bodyPr wrap="none">
            <a:spAutoFit/>
          </a:bodyPr>
          <a:lstStyle/>
          <a:p>
            <a:pPr lvl="0" algn="ctr"/>
            <a:r>
              <a:rPr lang="en-US" b="1" dirty="0">
                <a:solidFill>
                  <a:schemeClr val="accent3"/>
                </a:solidFill>
                <a:ea typeface="Arial" charset="0"/>
                <a:cs typeface="Arial" charset="0"/>
              </a:rPr>
              <a:t>Panel de </a:t>
            </a:r>
            <a:r>
              <a:rPr lang="en-US" b="1" dirty="0" err="1">
                <a:solidFill>
                  <a:schemeClr val="accent3"/>
                </a:solidFill>
                <a:ea typeface="Arial" charset="0"/>
                <a:cs typeface="Arial" charset="0"/>
              </a:rPr>
              <a:t>detalles</a:t>
            </a:r>
            <a:endParaRPr lang="en-US" b="1" dirty="0">
              <a:solidFill>
                <a:schemeClr val="accent3"/>
              </a:solidFill>
              <a:ea typeface="Arial" charset="0"/>
              <a:cs typeface="Arial" charset="0"/>
            </a:endParaRPr>
          </a:p>
        </p:txBody>
      </p:sp>
      <p:sp>
        <p:nvSpPr>
          <p:cNvPr id="5" name="Rectangle 4">
            <a:extLst>
              <a:ext uri="{FF2B5EF4-FFF2-40B4-BE49-F238E27FC236}">
                <a16:creationId xmlns:a16="http://schemas.microsoft.com/office/drawing/2014/main" id="{997125AE-8131-463A-8BDD-E541D2E62BB7}"/>
              </a:ext>
            </a:extLst>
          </p:cNvPr>
          <p:cNvSpPr/>
          <p:nvPr/>
        </p:nvSpPr>
        <p:spPr>
          <a:xfrm>
            <a:off x="250635" y="2003532"/>
            <a:ext cx="1740115" cy="738664"/>
          </a:xfrm>
          <a:prstGeom prst="rect">
            <a:avLst/>
          </a:prstGeom>
        </p:spPr>
        <p:txBody>
          <a:bodyPr wrap="square">
            <a:spAutoFit/>
          </a:bodyPr>
          <a:lstStyle/>
          <a:p>
            <a:pPr lvl="0" algn="ctr"/>
            <a:r>
              <a:rPr lang="en-US" b="1" dirty="0">
                <a:solidFill>
                  <a:schemeClr val="accent3"/>
                </a:solidFill>
                <a:ea typeface="Arial" charset="0"/>
                <a:cs typeface="Arial" charset="0"/>
              </a:rPr>
              <a:t>Panel de </a:t>
            </a:r>
            <a:r>
              <a:rPr lang="en-US" b="1" dirty="0" err="1">
                <a:solidFill>
                  <a:schemeClr val="accent3"/>
                </a:solidFill>
                <a:ea typeface="Arial" charset="0"/>
                <a:cs typeface="Arial" charset="0"/>
              </a:rPr>
              <a:t>selección</a:t>
            </a:r>
            <a:r>
              <a:rPr lang="en-US" b="1" dirty="0">
                <a:solidFill>
                  <a:schemeClr val="accent3"/>
                </a:solidFill>
                <a:ea typeface="Arial" charset="0"/>
                <a:cs typeface="Arial" charset="0"/>
              </a:rPr>
              <a:t> de </a:t>
            </a:r>
            <a:r>
              <a:rPr lang="en-US" b="1" dirty="0" err="1">
                <a:solidFill>
                  <a:schemeClr val="accent3"/>
                </a:solidFill>
                <a:ea typeface="Arial" charset="0"/>
                <a:cs typeface="Arial" charset="0"/>
              </a:rPr>
              <a:t>objetos</a:t>
            </a:r>
            <a:endParaRPr lang="en-US" b="1" dirty="0">
              <a:solidFill>
                <a:schemeClr val="accent3"/>
              </a:solidFill>
              <a:ea typeface="Arial" charset="0"/>
              <a:cs typeface="Arial" charset="0"/>
            </a:endParaRPr>
          </a:p>
        </p:txBody>
      </p:sp>
      <p:pic>
        <p:nvPicPr>
          <p:cNvPr id="6" name="Picture 5">
            <a:extLst>
              <a:ext uri="{FF2B5EF4-FFF2-40B4-BE49-F238E27FC236}">
                <a16:creationId xmlns:a16="http://schemas.microsoft.com/office/drawing/2014/main" id="{CF81E62A-3B60-4C9F-9557-D3CE5085C7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4702" y="1568982"/>
            <a:ext cx="7742595" cy="4140000"/>
          </a:xfrm>
          <a:prstGeom prst="rect">
            <a:avLst/>
          </a:prstGeom>
          <a:ln>
            <a:solidFill>
              <a:schemeClr val="tx1"/>
            </a:solidFill>
          </a:ln>
        </p:spPr>
      </p:pic>
      <p:cxnSp>
        <p:nvCxnSpPr>
          <p:cNvPr id="7" name="Curved Connector 10">
            <a:extLst>
              <a:ext uri="{FF2B5EF4-FFF2-40B4-BE49-F238E27FC236}">
                <a16:creationId xmlns:a16="http://schemas.microsoft.com/office/drawing/2014/main" id="{6CB7C74E-6415-4DAD-813D-367B9322246B}"/>
              </a:ext>
            </a:extLst>
          </p:cNvPr>
          <p:cNvCxnSpPr>
            <a:cxnSpLocks/>
            <a:stCxn id="4" idx="0"/>
            <a:endCxn id="6" idx="3"/>
          </p:cNvCxnSpPr>
          <p:nvPr/>
        </p:nvCxnSpPr>
        <p:spPr>
          <a:xfrm rot="16200000" flipV="1">
            <a:off x="9810710" y="3795569"/>
            <a:ext cx="1364818" cy="1051644"/>
          </a:xfrm>
          <a:prstGeom prst="curvedConnector2">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13">
            <a:extLst>
              <a:ext uri="{FF2B5EF4-FFF2-40B4-BE49-F238E27FC236}">
                <a16:creationId xmlns:a16="http://schemas.microsoft.com/office/drawing/2014/main" id="{9816ACC9-7EAC-491E-9935-13CFC7BB389C}"/>
              </a:ext>
            </a:extLst>
          </p:cNvPr>
          <p:cNvCxnSpPr>
            <a:cxnSpLocks/>
            <a:stCxn id="5" idx="2"/>
            <a:endCxn id="6" idx="1"/>
          </p:cNvCxnSpPr>
          <p:nvPr/>
        </p:nvCxnSpPr>
        <p:spPr>
          <a:xfrm rot="16200000" flipH="1">
            <a:off x="1224304" y="2638584"/>
            <a:ext cx="896786" cy="1104009"/>
          </a:xfrm>
          <a:prstGeom prst="curvedConnector2">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338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931D0-C1A8-4270-B4B1-1FE97FFC6396}"/>
              </a:ext>
            </a:extLst>
          </p:cNvPr>
          <p:cNvSpPr>
            <a:spLocks noGrp="1"/>
          </p:cNvSpPr>
          <p:nvPr>
            <p:ph type="title"/>
          </p:nvPr>
        </p:nvSpPr>
        <p:spPr/>
        <p:txBody>
          <a:bodyPr/>
          <a:lstStyle/>
          <a:p>
            <a:r>
              <a:rPr lang="es-ES" dirty="0"/>
              <a:t>Ejecución de comandos SQL</a:t>
            </a:r>
            <a:endParaRPr lang="en-GB" dirty="0"/>
          </a:p>
        </p:txBody>
      </p:sp>
      <p:sp>
        <p:nvSpPr>
          <p:cNvPr id="3" name="Slide Number Placeholder 2">
            <a:extLst>
              <a:ext uri="{FF2B5EF4-FFF2-40B4-BE49-F238E27FC236}">
                <a16:creationId xmlns:a16="http://schemas.microsoft.com/office/drawing/2014/main" id="{607D52AD-2174-4191-BA35-71D7B43294B2}"/>
              </a:ext>
            </a:extLst>
          </p:cNvPr>
          <p:cNvSpPr>
            <a:spLocks noGrp="1"/>
          </p:cNvSpPr>
          <p:nvPr>
            <p:ph type="sldNum" idx="12"/>
          </p:nvPr>
        </p:nvSpPr>
        <p:spPr/>
        <p:txBody>
          <a:bodyPr/>
          <a:lstStyle/>
          <a:p>
            <a:fld id="{DECF3546-AB72-4471-AFC4-A477D555DA7F}" type="slidenum">
              <a:rPr lang="en-GB" smtClean="0"/>
              <a:t>44</a:t>
            </a:fld>
            <a:endParaRPr lang="en-GB"/>
          </a:p>
        </p:txBody>
      </p:sp>
      <p:sp>
        <p:nvSpPr>
          <p:cNvPr id="4" name="Shape 174">
            <a:extLst>
              <a:ext uri="{FF2B5EF4-FFF2-40B4-BE49-F238E27FC236}">
                <a16:creationId xmlns:a16="http://schemas.microsoft.com/office/drawing/2014/main" id="{F465CBDD-9CE8-421F-942E-8FDD85D2CA7D}"/>
              </a:ext>
            </a:extLst>
          </p:cNvPr>
          <p:cNvSpPr/>
          <p:nvPr/>
        </p:nvSpPr>
        <p:spPr>
          <a:xfrm rot="5400000" flipV="1">
            <a:off x="3663156" y="3583050"/>
            <a:ext cx="0" cy="623888"/>
          </a:xfrm>
          <a:prstGeom prst="line">
            <a:avLst/>
          </a:prstGeom>
          <a:ln w="28575">
            <a:solidFill>
              <a:schemeClr val="accent1"/>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5" name="Rectangle 4">
            <a:extLst>
              <a:ext uri="{FF2B5EF4-FFF2-40B4-BE49-F238E27FC236}">
                <a16:creationId xmlns:a16="http://schemas.microsoft.com/office/drawing/2014/main" id="{4A849B92-3414-491C-A73A-8C6559C06DFE}"/>
              </a:ext>
            </a:extLst>
          </p:cNvPr>
          <p:cNvSpPr/>
          <p:nvPr/>
        </p:nvSpPr>
        <p:spPr>
          <a:xfrm>
            <a:off x="935829" y="2153648"/>
            <a:ext cx="1904689" cy="307777"/>
          </a:xfrm>
          <a:prstGeom prst="rect">
            <a:avLst/>
          </a:prstGeom>
        </p:spPr>
        <p:txBody>
          <a:bodyPr wrap="none">
            <a:spAutoFit/>
          </a:bodyPr>
          <a:lstStyle/>
          <a:p>
            <a:pPr lvl="0" algn="ctr"/>
            <a:r>
              <a:rPr lang="en-US" b="1" dirty="0">
                <a:solidFill>
                  <a:schemeClr val="accent3"/>
                </a:solidFill>
                <a:ea typeface="Arial" charset="0"/>
                <a:cs typeface="Arial" charset="0"/>
              </a:rPr>
              <a:t>Editor de </a:t>
            </a:r>
            <a:r>
              <a:rPr lang="en-US" b="1" dirty="0" err="1">
                <a:solidFill>
                  <a:schemeClr val="accent3"/>
                </a:solidFill>
                <a:ea typeface="Arial" charset="0"/>
                <a:cs typeface="Arial" charset="0"/>
              </a:rPr>
              <a:t>comandos</a:t>
            </a:r>
            <a:endParaRPr lang="en-US" b="1" dirty="0">
              <a:solidFill>
                <a:schemeClr val="accent3"/>
              </a:solidFill>
              <a:ea typeface="Arial" charset="0"/>
              <a:cs typeface="Arial" charset="0"/>
            </a:endParaRPr>
          </a:p>
        </p:txBody>
      </p:sp>
      <p:sp>
        <p:nvSpPr>
          <p:cNvPr id="6" name="Rectangle 5">
            <a:extLst>
              <a:ext uri="{FF2B5EF4-FFF2-40B4-BE49-F238E27FC236}">
                <a16:creationId xmlns:a16="http://schemas.microsoft.com/office/drawing/2014/main" id="{DF79CE5B-9261-47B0-B428-F93CF1BFC46E}"/>
              </a:ext>
            </a:extLst>
          </p:cNvPr>
          <p:cNvSpPr/>
          <p:nvPr/>
        </p:nvSpPr>
        <p:spPr>
          <a:xfrm>
            <a:off x="935829" y="5317859"/>
            <a:ext cx="1874231" cy="307777"/>
          </a:xfrm>
          <a:prstGeom prst="rect">
            <a:avLst/>
          </a:prstGeom>
        </p:spPr>
        <p:txBody>
          <a:bodyPr wrap="none">
            <a:spAutoFit/>
          </a:bodyPr>
          <a:lstStyle/>
          <a:p>
            <a:pPr lvl="0" algn="ctr"/>
            <a:r>
              <a:rPr lang="en-US" b="1" dirty="0">
                <a:solidFill>
                  <a:schemeClr val="accent3"/>
                </a:solidFill>
                <a:ea typeface="Arial" charset="0"/>
                <a:cs typeface="Arial" charset="0"/>
              </a:rPr>
              <a:t>Panel de </a:t>
            </a:r>
            <a:r>
              <a:rPr lang="en-US" b="1" dirty="0" err="1">
                <a:solidFill>
                  <a:schemeClr val="accent3"/>
                </a:solidFill>
                <a:ea typeface="Arial" charset="0"/>
                <a:cs typeface="Arial" charset="0"/>
              </a:rPr>
              <a:t>resultados</a:t>
            </a:r>
            <a:endParaRPr lang="en-US" b="1" dirty="0">
              <a:solidFill>
                <a:schemeClr val="accent3"/>
              </a:solidFill>
              <a:ea typeface="Arial" charset="0"/>
              <a:cs typeface="Arial" charset="0"/>
            </a:endParaRPr>
          </a:p>
        </p:txBody>
      </p:sp>
      <p:pic>
        <p:nvPicPr>
          <p:cNvPr id="7" name="Picture 6">
            <a:extLst>
              <a:ext uri="{FF2B5EF4-FFF2-40B4-BE49-F238E27FC236}">
                <a16:creationId xmlns:a16="http://schemas.microsoft.com/office/drawing/2014/main" id="{E24CBE1A-38B7-40D3-864E-D1B360AF54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7583" y="1715657"/>
            <a:ext cx="7069092" cy="4320000"/>
          </a:xfrm>
          <a:prstGeom prst="rect">
            <a:avLst/>
          </a:prstGeom>
          <a:ln>
            <a:solidFill>
              <a:schemeClr val="tx1"/>
            </a:solidFill>
          </a:ln>
        </p:spPr>
      </p:pic>
      <p:cxnSp>
        <p:nvCxnSpPr>
          <p:cNvPr id="8" name="Curved Connector 12">
            <a:extLst>
              <a:ext uri="{FF2B5EF4-FFF2-40B4-BE49-F238E27FC236}">
                <a16:creationId xmlns:a16="http://schemas.microsoft.com/office/drawing/2014/main" id="{9D324DA9-7F3C-4792-BADD-6997A94FB495}"/>
              </a:ext>
            </a:extLst>
          </p:cNvPr>
          <p:cNvCxnSpPr>
            <a:cxnSpLocks/>
            <a:stCxn id="5" idx="3"/>
          </p:cNvCxnSpPr>
          <p:nvPr/>
        </p:nvCxnSpPr>
        <p:spPr>
          <a:xfrm>
            <a:off x="2840518" y="2307537"/>
            <a:ext cx="1134582" cy="738554"/>
          </a:xfrm>
          <a:prstGeom prst="curvedConnector3">
            <a:avLst>
              <a:gd name="adj1" fmla="val 50000"/>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15">
            <a:extLst>
              <a:ext uri="{FF2B5EF4-FFF2-40B4-BE49-F238E27FC236}">
                <a16:creationId xmlns:a16="http://schemas.microsoft.com/office/drawing/2014/main" id="{6B99B767-879B-44B8-8198-F4C7FCFCF342}"/>
              </a:ext>
            </a:extLst>
          </p:cNvPr>
          <p:cNvCxnSpPr>
            <a:cxnSpLocks/>
            <a:stCxn id="6" idx="3"/>
          </p:cNvCxnSpPr>
          <p:nvPr/>
        </p:nvCxnSpPr>
        <p:spPr>
          <a:xfrm flipV="1">
            <a:off x="2810060" y="4733194"/>
            <a:ext cx="1165040" cy="738554"/>
          </a:xfrm>
          <a:prstGeom prst="curvedConnector3">
            <a:avLst>
              <a:gd name="adj1" fmla="val 50000"/>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8F85113-33A4-4822-AD41-316F4740EE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5829" y="2930792"/>
            <a:ext cx="1879600" cy="1917700"/>
          </a:xfrm>
          <a:prstGeom prst="rect">
            <a:avLst/>
          </a:prstGeom>
          <a:ln>
            <a:solidFill>
              <a:srgbClr val="000000"/>
            </a:solidFill>
          </a:ln>
        </p:spPr>
      </p:pic>
    </p:spTree>
    <p:extLst>
      <p:ext uri="{BB962C8B-B14F-4D97-AF65-F5344CB8AC3E}">
        <p14:creationId xmlns:p14="http://schemas.microsoft.com/office/powerpoint/2010/main" val="2683179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1CD10-BE98-4427-AD51-DE4EA3A99E87}"/>
              </a:ext>
            </a:extLst>
          </p:cNvPr>
          <p:cNvSpPr>
            <a:spLocks noGrp="1"/>
          </p:cNvSpPr>
          <p:nvPr>
            <p:ph type="title"/>
          </p:nvPr>
        </p:nvSpPr>
        <p:spPr/>
        <p:txBody>
          <a:bodyPr/>
          <a:lstStyle/>
          <a:p>
            <a:r>
              <a:rPr lang="es-ES" dirty="0"/>
              <a:t>Otras utilidades disponibles</a:t>
            </a:r>
            <a:endParaRPr lang="en-GB" dirty="0"/>
          </a:p>
        </p:txBody>
      </p:sp>
      <p:sp>
        <p:nvSpPr>
          <p:cNvPr id="3" name="Slide Number Placeholder 2">
            <a:extLst>
              <a:ext uri="{FF2B5EF4-FFF2-40B4-BE49-F238E27FC236}">
                <a16:creationId xmlns:a16="http://schemas.microsoft.com/office/drawing/2014/main" id="{3B77D8DB-E351-45A3-B5D1-FE4E4E6209AE}"/>
              </a:ext>
            </a:extLst>
          </p:cNvPr>
          <p:cNvSpPr>
            <a:spLocks noGrp="1"/>
          </p:cNvSpPr>
          <p:nvPr>
            <p:ph type="sldNum" idx="12"/>
          </p:nvPr>
        </p:nvSpPr>
        <p:spPr/>
        <p:txBody>
          <a:bodyPr/>
          <a:lstStyle/>
          <a:p>
            <a:fld id="{DECF3546-AB72-4471-AFC4-A477D555DA7F}" type="slidenum">
              <a:rPr lang="en-GB" smtClean="0"/>
              <a:t>45</a:t>
            </a:fld>
            <a:endParaRPr lang="en-GB"/>
          </a:p>
        </p:txBody>
      </p:sp>
      <p:pic>
        <p:nvPicPr>
          <p:cNvPr id="7" name="Picture 6">
            <a:extLst>
              <a:ext uri="{FF2B5EF4-FFF2-40B4-BE49-F238E27FC236}">
                <a16:creationId xmlns:a16="http://schemas.microsoft.com/office/drawing/2014/main" id="{49C05667-D6AD-4F32-9E4D-B5DDE6A4CB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48226" y="1718223"/>
            <a:ext cx="6295547" cy="4419600"/>
          </a:xfrm>
          <a:prstGeom prst="rect">
            <a:avLst/>
          </a:prstGeom>
          <a:ln>
            <a:solidFill>
              <a:srgbClr val="000000"/>
            </a:solidFill>
          </a:ln>
        </p:spPr>
      </p:pic>
    </p:spTree>
    <p:extLst>
      <p:ext uri="{BB962C8B-B14F-4D97-AF65-F5344CB8AC3E}">
        <p14:creationId xmlns:p14="http://schemas.microsoft.com/office/powerpoint/2010/main" val="3164913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dirty="0"/>
              <a:t>PRÁCTICA: </a:t>
            </a:r>
          </a:p>
          <a:p>
            <a:pPr marL="33866" indent="0">
              <a:buNone/>
            </a:pPr>
            <a:r>
              <a:rPr lang="es-ES" i="1" dirty="0"/>
              <a:t>USO DE SQL WORKSHOP</a:t>
            </a:r>
            <a:endParaRPr lang="en-GB"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46</a:t>
            </a:fld>
            <a:endParaRPr lang="en-GB"/>
          </a:p>
        </p:txBody>
      </p:sp>
    </p:spTree>
    <p:extLst>
      <p:ext uri="{BB962C8B-B14F-4D97-AF65-F5344CB8AC3E}">
        <p14:creationId xmlns:p14="http://schemas.microsoft.com/office/powerpoint/2010/main" val="3396218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CB672-D83F-4953-8E91-EEF35F5FFF2B}"/>
              </a:ext>
            </a:extLst>
          </p:cNvPr>
          <p:cNvSpPr>
            <a:spLocks noGrp="1"/>
          </p:cNvSpPr>
          <p:nvPr>
            <p:ph type="title"/>
          </p:nvPr>
        </p:nvSpPr>
        <p:spPr/>
        <p:txBody>
          <a:bodyPr/>
          <a:lstStyle/>
          <a:p>
            <a:r>
              <a:rPr lang="es-ES" dirty="0"/>
              <a:t>Quick SQL</a:t>
            </a:r>
            <a:endParaRPr lang="en-GB" dirty="0"/>
          </a:p>
        </p:txBody>
      </p:sp>
      <p:sp>
        <p:nvSpPr>
          <p:cNvPr id="3" name="Text Placeholder 2">
            <a:extLst>
              <a:ext uri="{FF2B5EF4-FFF2-40B4-BE49-F238E27FC236}">
                <a16:creationId xmlns:a16="http://schemas.microsoft.com/office/drawing/2014/main" id="{87976AA0-9864-4FBA-92A7-5F8E84E60870}"/>
              </a:ext>
            </a:extLst>
          </p:cNvPr>
          <p:cNvSpPr>
            <a:spLocks noGrp="1"/>
          </p:cNvSpPr>
          <p:nvPr>
            <p:ph type="body" idx="1"/>
          </p:nvPr>
        </p:nvSpPr>
        <p:spPr>
          <a:xfrm>
            <a:off x="609598" y="1690777"/>
            <a:ext cx="10944000" cy="900000"/>
          </a:xfrm>
        </p:spPr>
        <p:txBody>
          <a:bodyPr/>
          <a:lstStyle/>
          <a:p>
            <a:pPr marL="152396" indent="0">
              <a:buNone/>
            </a:pPr>
            <a:r>
              <a:rPr lang="es-ES" dirty="0"/>
              <a:t>Se trata de una herramienta que proporciona una fórmula muy rápida para crear el código SQL requerido para un modelo de datos relacional a partir de un texto </a:t>
            </a:r>
            <a:r>
              <a:rPr lang="es-ES" dirty="0" err="1"/>
              <a:t>indentado</a:t>
            </a:r>
            <a:endParaRPr lang="en-GB" dirty="0"/>
          </a:p>
        </p:txBody>
      </p:sp>
      <p:sp>
        <p:nvSpPr>
          <p:cNvPr id="4" name="Slide Number Placeholder 3">
            <a:extLst>
              <a:ext uri="{FF2B5EF4-FFF2-40B4-BE49-F238E27FC236}">
                <a16:creationId xmlns:a16="http://schemas.microsoft.com/office/drawing/2014/main" id="{C52EC3A9-AFFF-4F4E-8101-CBDDB8F485FD}"/>
              </a:ext>
            </a:extLst>
          </p:cNvPr>
          <p:cNvSpPr>
            <a:spLocks noGrp="1"/>
          </p:cNvSpPr>
          <p:nvPr>
            <p:ph type="sldNum" idx="12"/>
          </p:nvPr>
        </p:nvSpPr>
        <p:spPr/>
        <p:txBody>
          <a:bodyPr/>
          <a:lstStyle/>
          <a:p>
            <a:fld id="{DECF3546-AB72-4471-AFC4-A477D555DA7F}" type="slidenum">
              <a:rPr lang="en-GB" smtClean="0"/>
              <a:t>47</a:t>
            </a:fld>
            <a:endParaRPr lang="en-GB"/>
          </a:p>
        </p:txBody>
      </p:sp>
      <p:pic>
        <p:nvPicPr>
          <p:cNvPr id="5" name="Picture 4">
            <a:extLst>
              <a:ext uri="{FF2B5EF4-FFF2-40B4-BE49-F238E27FC236}">
                <a16:creationId xmlns:a16="http://schemas.microsoft.com/office/drawing/2014/main" id="{C104809F-A96C-417F-906B-839F8DBA74C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49150" y="2590777"/>
            <a:ext cx="6664896" cy="2232000"/>
          </a:xfrm>
          <a:prstGeom prst="rect">
            <a:avLst/>
          </a:prstGeom>
          <a:ln>
            <a:solidFill>
              <a:srgbClr val="000000"/>
            </a:solidFill>
          </a:ln>
        </p:spPr>
      </p:pic>
      <p:pic>
        <p:nvPicPr>
          <p:cNvPr id="6" name="Picture 5">
            <a:extLst>
              <a:ext uri="{FF2B5EF4-FFF2-40B4-BE49-F238E27FC236}">
                <a16:creationId xmlns:a16="http://schemas.microsoft.com/office/drawing/2014/main" id="{A7B10CD4-E6A4-41DD-B67F-C241DADF64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58326" y="4918974"/>
            <a:ext cx="7675347" cy="1260000"/>
          </a:xfrm>
          <a:prstGeom prst="rect">
            <a:avLst/>
          </a:prstGeom>
          <a:ln>
            <a:solidFill>
              <a:srgbClr val="000000"/>
            </a:solidFill>
          </a:ln>
        </p:spPr>
      </p:pic>
      <p:sp>
        <p:nvSpPr>
          <p:cNvPr id="7" name="Rectangle 6">
            <a:extLst>
              <a:ext uri="{FF2B5EF4-FFF2-40B4-BE49-F238E27FC236}">
                <a16:creationId xmlns:a16="http://schemas.microsoft.com/office/drawing/2014/main" id="{0BB1E8EE-00E9-4F9D-A0A4-9E712E89E271}"/>
              </a:ext>
            </a:extLst>
          </p:cNvPr>
          <p:cNvSpPr/>
          <p:nvPr/>
        </p:nvSpPr>
        <p:spPr>
          <a:xfrm>
            <a:off x="386391" y="3414389"/>
            <a:ext cx="1640962" cy="584775"/>
          </a:xfrm>
          <a:prstGeom prst="rect">
            <a:avLst/>
          </a:prstGeom>
        </p:spPr>
        <p:txBody>
          <a:bodyPr wrap="none">
            <a:spAutoFit/>
          </a:bodyPr>
          <a:lstStyle/>
          <a:p>
            <a:pPr lvl="0"/>
            <a:r>
              <a:rPr lang="en-US" sz="1600" b="1" dirty="0">
                <a:solidFill>
                  <a:schemeClr val="bg2"/>
                </a:solidFill>
                <a:latin typeface="Barlow Light"/>
              </a:rPr>
              <a:t>SQL Workshop &gt; </a:t>
            </a:r>
          </a:p>
          <a:p>
            <a:pPr lvl="0"/>
            <a:r>
              <a:rPr lang="en-US" sz="1600" b="1" dirty="0">
                <a:solidFill>
                  <a:schemeClr val="bg2"/>
                </a:solidFill>
                <a:latin typeface="Barlow Light"/>
              </a:rPr>
              <a:t>Utilities</a:t>
            </a:r>
          </a:p>
        </p:txBody>
      </p:sp>
      <p:sp>
        <p:nvSpPr>
          <p:cNvPr id="8" name="Rectangle 7">
            <a:extLst>
              <a:ext uri="{FF2B5EF4-FFF2-40B4-BE49-F238E27FC236}">
                <a16:creationId xmlns:a16="http://schemas.microsoft.com/office/drawing/2014/main" id="{EA1CD548-89FE-4482-B775-2080559CC06A}"/>
              </a:ext>
            </a:extLst>
          </p:cNvPr>
          <p:cNvSpPr/>
          <p:nvPr/>
        </p:nvSpPr>
        <p:spPr>
          <a:xfrm>
            <a:off x="176046" y="5256586"/>
            <a:ext cx="1633781" cy="584775"/>
          </a:xfrm>
          <a:prstGeom prst="rect">
            <a:avLst/>
          </a:prstGeom>
        </p:spPr>
        <p:txBody>
          <a:bodyPr wrap="none">
            <a:spAutoFit/>
          </a:bodyPr>
          <a:lstStyle/>
          <a:p>
            <a:pPr lvl="0"/>
            <a:r>
              <a:rPr lang="en-US" sz="1600" b="1" dirty="0">
                <a:solidFill>
                  <a:schemeClr val="bg2"/>
                </a:solidFill>
                <a:latin typeface="Barlow Light"/>
              </a:rPr>
              <a:t>SQL Workshop &gt; </a:t>
            </a:r>
          </a:p>
          <a:p>
            <a:pPr lvl="0"/>
            <a:r>
              <a:rPr lang="en-US" sz="1600" b="1" dirty="0">
                <a:solidFill>
                  <a:schemeClr val="bg2"/>
                </a:solidFill>
                <a:latin typeface="Barlow Light"/>
              </a:rPr>
              <a:t>SQL Scripts</a:t>
            </a:r>
          </a:p>
        </p:txBody>
      </p:sp>
      <p:cxnSp>
        <p:nvCxnSpPr>
          <p:cNvPr id="10" name="Straight Arrow Connector 9">
            <a:extLst>
              <a:ext uri="{FF2B5EF4-FFF2-40B4-BE49-F238E27FC236}">
                <a16:creationId xmlns:a16="http://schemas.microsoft.com/office/drawing/2014/main" id="{160B94F8-0592-488C-AA5E-BD964EE1F642}"/>
              </a:ext>
            </a:extLst>
          </p:cNvPr>
          <p:cNvCxnSpPr>
            <a:cxnSpLocks/>
            <a:stCxn id="7" idx="3"/>
            <a:endCxn id="5" idx="1"/>
          </p:cNvCxnSpPr>
          <p:nvPr/>
        </p:nvCxnSpPr>
        <p:spPr>
          <a:xfrm>
            <a:off x="2027353" y="3706777"/>
            <a:ext cx="72179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5FBD4F-D97B-4FAF-A0D5-4A1EC21252FC}"/>
              </a:ext>
            </a:extLst>
          </p:cNvPr>
          <p:cNvCxnSpPr>
            <a:stCxn id="8" idx="3"/>
            <a:endCxn id="6" idx="1"/>
          </p:cNvCxnSpPr>
          <p:nvPr/>
        </p:nvCxnSpPr>
        <p:spPr>
          <a:xfrm>
            <a:off x="1809827" y="5548974"/>
            <a:ext cx="44849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351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9CA1-4799-4B6F-810A-51423FF522CE}"/>
              </a:ext>
            </a:extLst>
          </p:cNvPr>
          <p:cNvSpPr>
            <a:spLocks noGrp="1"/>
          </p:cNvSpPr>
          <p:nvPr>
            <p:ph type="title"/>
          </p:nvPr>
        </p:nvSpPr>
        <p:spPr/>
        <p:txBody>
          <a:bodyPr/>
          <a:lstStyle/>
          <a:p>
            <a:r>
              <a:rPr lang="es-ES" dirty="0"/>
              <a:t>Ejemplo de uso de Quick SQL</a:t>
            </a:r>
            <a:endParaRPr lang="en-GB" dirty="0"/>
          </a:p>
        </p:txBody>
      </p:sp>
      <p:sp>
        <p:nvSpPr>
          <p:cNvPr id="4" name="Slide Number Placeholder 3">
            <a:extLst>
              <a:ext uri="{FF2B5EF4-FFF2-40B4-BE49-F238E27FC236}">
                <a16:creationId xmlns:a16="http://schemas.microsoft.com/office/drawing/2014/main" id="{335524DF-6EFA-43B4-B41F-DB8A3040D0F0}"/>
              </a:ext>
            </a:extLst>
          </p:cNvPr>
          <p:cNvSpPr>
            <a:spLocks noGrp="1"/>
          </p:cNvSpPr>
          <p:nvPr>
            <p:ph type="sldNum" idx="12"/>
          </p:nvPr>
        </p:nvSpPr>
        <p:spPr/>
        <p:txBody>
          <a:bodyPr/>
          <a:lstStyle/>
          <a:p>
            <a:fld id="{DECF3546-AB72-4471-AFC4-A477D555DA7F}" type="slidenum">
              <a:rPr lang="en-GB" smtClean="0"/>
              <a:t>48</a:t>
            </a:fld>
            <a:endParaRPr lang="en-GB"/>
          </a:p>
        </p:txBody>
      </p:sp>
      <p:pic>
        <p:nvPicPr>
          <p:cNvPr id="9" name="Picture 8">
            <a:extLst>
              <a:ext uri="{FF2B5EF4-FFF2-40B4-BE49-F238E27FC236}">
                <a16:creationId xmlns:a16="http://schemas.microsoft.com/office/drawing/2014/main" id="{DBECE2C3-041F-42BC-A4AC-9AFDCE178923}"/>
              </a:ext>
            </a:extLst>
          </p:cNvPr>
          <p:cNvPicPr>
            <a:picLocks noChangeAspect="1"/>
          </p:cNvPicPr>
          <p:nvPr/>
        </p:nvPicPr>
        <p:blipFill>
          <a:blip r:embed="rId2"/>
          <a:stretch>
            <a:fillRect/>
          </a:stretch>
        </p:blipFill>
        <p:spPr>
          <a:xfrm>
            <a:off x="613000" y="1594580"/>
            <a:ext cx="9163050" cy="3028950"/>
          </a:xfrm>
          <a:prstGeom prst="rect">
            <a:avLst/>
          </a:prstGeom>
        </p:spPr>
      </p:pic>
      <p:pic>
        <p:nvPicPr>
          <p:cNvPr id="10" name="Picture 9">
            <a:extLst>
              <a:ext uri="{FF2B5EF4-FFF2-40B4-BE49-F238E27FC236}">
                <a16:creationId xmlns:a16="http://schemas.microsoft.com/office/drawing/2014/main" id="{5A2B92F7-5744-4721-89D4-3687230ED582}"/>
              </a:ext>
            </a:extLst>
          </p:cNvPr>
          <p:cNvPicPr>
            <a:picLocks noChangeAspect="1"/>
          </p:cNvPicPr>
          <p:nvPr/>
        </p:nvPicPr>
        <p:blipFill rotWithShape="1">
          <a:blip r:embed="rId3"/>
          <a:srcRect r="1121" b="34808"/>
          <a:stretch/>
        </p:blipFill>
        <p:spPr>
          <a:xfrm>
            <a:off x="5278428" y="3250585"/>
            <a:ext cx="6558204" cy="2745890"/>
          </a:xfrm>
          <a:prstGeom prst="rect">
            <a:avLst/>
          </a:prstGeom>
        </p:spPr>
      </p:pic>
    </p:spTree>
    <p:extLst>
      <p:ext uri="{BB962C8B-B14F-4D97-AF65-F5344CB8AC3E}">
        <p14:creationId xmlns:p14="http://schemas.microsoft.com/office/powerpoint/2010/main" val="2956029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dirty="0"/>
              <a:t>PRÁCTICA: </a:t>
            </a:r>
          </a:p>
          <a:p>
            <a:pPr marL="33866" indent="0">
              <a:buNone/>
            </a:pPr>
            <a:r>
              <a:rPr lang="es-ES" i="1" dirty="0"/>
              <a:t>USO DE QUICK SQL</a:t>
            </a:r>
            <a:endParaRPr lang="en-GB"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49</a:t>
            </a:fld>
            <a:endParaRPr lang="en-GB"/>
          </a:p>
        </p:txBody>
      </p:sp>
    </p:spTree>
    <p:extLst>
      <p:ext uri="{BB962C8B-B14F-4D97-AF65-F5344CB8AC3E}">
        <p14:creationId xmlns:p14="http://schemas.microsoft.com/office/powerpoint/2010/main" val="2393893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7EC6B2-5C32-490D-AB91-A54A01616D98}"/>
              </a:ext>
            </a:extLst>
          </p:cNvPr>
          <p:cNvSpPr>
            <a:spLocks noGrp="1"/>
          </p:cNvSpPr>
          <p:nvPr>
            <p:ph type="body" idx="1"/>
          </p:nvPr>
        </p:nvSpPr>
        <p:spPr/>
        <p:txBody>
          <a:bodyPr/>
          <a:lstStyle/>
          <a:p>
            <a:r>
              <a:rPr lang="es-ES" sz="5400" dirty="0"/>
              <a:t>Características Generales</a:t>
            </a:r>
            <a:endParaRPr lang="en-GB" sz="5400" dirty="0"/>
          </a:p>
        </p:txBody>
      </p:sp>
      <p:sp>
        <p:nvSpPr>
          <p:cNvPr id="4" name="Slide Number Placeholder 3">
            <a:extLst>
              <a:ext uri="{FF2B5EF4-FFF2-40B4-BE49-F238E27FC236}">
                <a16:creationId xmlns:a16="http://schemas.microsoft.com/office/drawing/2014/main" id="{CBF96576-05D0-4698-AACF-A8DA7DA81D99}"/>
              </a:ext>
            </a:extLst>
          </p:cNvPr>
          <p:cNvSpPr>
            <a:spLocks noGrp="1"/>
          </p:cNvSpPr>
          <p:nvPr>
            <p:ph type="sldNum" idx="12"/>
          </p:nvPr>
        </p:nvSpPr>
        <p:spPr/>
        <p:txBody>
          <a:bodyPr/>
          <a:lstStyle/>
          <a:p>
            <a:fld id="{DECF3546-AB72-4471-AFC4-A477D555DA7F}" type="slidenum">
              <a:rPr lang="en-GB" smtClean="0"/>
              <a:t>5</a:t>
            </a:fld>
            <a:endParaRPr lang="en-GB" dirty="0"/>
          </a:p>
        </p:txBody>
      </p:sp>
      <p:sp>
        <p:nvSpPr>
          <p:cNvPr id="3" name="Subtitle 2">
            <a:extLst>
              <a:ext uri="{FF2B5EF4-FFF2-40B4-BE49-F238E27FC236}">
                <a16:creationId xmlns:a16="http://schemas.microsoft.com/office/drawing/2014/main" id="{2EFFF997-1CC2-46AF-A507-E2B3D5E028C7}"/>
              </a:ext>
            </a:extLst>
          </p:cNvPr>
          <p:cNvSpPr>
            <a:spLocks noGrp="1"/>
          </p:cNvSpPr>
          <p:nvPr>
            <p:ph type="subTitle" idx="13"/>
          </p:nvPr>
        </p:nvSpPr>
        <p:spPr>
          <a:xfrm>
            <a:off x="1315060" y="4112115"/>
            <a:ext cx="10197001" cy="511600"/>
          </a:xfrm>
        </p:spPr>
        <p:txBody>
          <a:bodyPr/>
          <a:lstStyle/>
          <a:p>
            <a:r>
              <a:rPr lang="es-ES" sz="2800" dirty="0"/>
              <a:t>Visión General de Oracle APEX y descripción de su arquitectura</a:t>
            </a:r>
            <a:endParaRPr lang="en-GB" sz="2800" dirty="0"/>
          </a:p>
        </p:txBody>
      </p:sp>
    </p:spTree>
    <p:extLst>
      <p:ext uri="{BB962C8B-B14F-4D97-AF65-F5344CB8AC3E}">
        <p14:creationId xmlns:p14="http://schemas.microsoft.com/office/powerpoint/2010/main" val="1850309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781F62-7D81-49B6-B0A1-CC986ECFE475}"/>
              </a:ext>
            </a:extLst>
          </p:cNvPr>
          <p:cNvSpPr>
            <a:spLocks noGrp="1"/>
          </p:cNvSpPr>
          <p:nvPr>
            <p:ph type="body" idx="1"/>
          </p:nvPr>
        </p:nvSpPr>
        <p:spPr/>
        <p:txBody>
          <a:bodyPr/>
          <a:lstStyle/>
          <a:p>
            <a:r>
              <a:rPr lang="es-ES" dirty="0"/>
              <a:t>Entendiendo el IDE de Oracle APEX</a:t>
            </a:r>
            <a:endParaRPr lang="en-GB" dirty="0"/>
          </a:p>
        </p:txBody>
      </p:sp>
      <p:sp>
        <p:nvSpPr>
          <p:cNvPr id="3" name="Subtitle 2">
            <a:extLst>
              <a:ext uri="{FF2B5EF4-FFF2-40B4-BE49-F238E27FC236}">
                <a16:creationId xmlns:a16="http://schemas.microsoft.com/office/drawing/2014/main" id="{2C0C2DE6-D223-4B6A-B641-A6DE97BE0D50}"/>
              </a:ext>
            </a:extLst>
          </p:cNvPr>
          <p:cNvSpPr>
            <a:spLocks noGrp="1"/>
          </p:cNvSpPr>
          <p:nvPr>
            <p:ph type="subTitle" idx="13"/>
          </p:nvPr>
        </p:nvSpPr>
        <p:spPr>
          <a:xfrm>
            <a:off x="1315060" y="4119793"/>
            <a:ext cx="10146633" cy="655408"/>
          </a:xfrm>
        </p:spPr>
        <p:txBody>
          <a:bodyPr/>
          <a:lstStyle/>
          <a:p>
            <a:pPr marL="0" indent="0"/>
            <a:r>
              <a:rPr lang="es-ES" sz="2800" dirty="0"/>
              <a:t>Elementos de App </a:t>
            </a:r>
            <a:r>
              <a:rPr lang="es-ES" sz="2800" dirty="0" err="1"/>
              <a:t>Builder</a:t>
            </a:r>
            <a:endParaRPr lang="en-GB" sz="2800" dirty="0"/>
          </a:p>
        </p:txBody>
      </p:sp>
      <p:sp>
        <p:nvSpPr>
          <p:cNvPr id="4" name="Slide Number Placeholder 3">
            <a:extLst>
              <a:ext uri="{FF2B5EF4-FFF2-40B4-BE49-F238E27FC236}">
                <a16:creationId xmlns:a16="http://schemas.microsoft.com/office/drawing/2014/main" id="{3E6B6023-66EC-413B-9FDD-37013DCB1AC6}"/>
              </a:ext>
            </a:extLst>
          </p:cNvPr>
          <p:cNvSpPr>
            <a:spLocks noGrp="1"/>
          </p:cNvSpPr>
          <p:nvPr>
            <p:ph type="sldNum" idx="12"/>
          </p:nvPr>
        </p:nvSpPr>
        <p:spPr/>
        <p:txBody>
          <a:bodyPr/>
          <a:lstStyle/>
          <a:p>
            <a:fld id="{DECF3546-AB72-4471-AFC4-A477D555DA7F}" type="slidenum">
              <a:rPr lang="en-GB" smtClean="0"/>
              <a:t>50</a:t>
            </a:fld>
            <a:endParaRPr lang="en-GB" dirty="0"/>
          </a:p>
        </p:txBody>
      </p:sp>
    </p:spTree>
    <p:extLst>
      <p:ext uri="{BB962C8B-B14F-4D97-AF65-F5344CB8AC3E}">
        <p14:creationId xmlns:p14="http://schemas.microsoft.com/office/powerpoint/2010/main" val="3260455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0D47-BB3F-4600-AEFE-1CCA33E83AD6}"/>
              </a:ext>
            </a:extLst>
          </p:cNvPr>
          <p:cNvSpPr>
            <a:spLocks noGrp="1"/>
          </p:cNvSpPr>
          <p:nvPr>
            <p:ph type="title"/>
          </p:nvPr>
        </p:nvSpPr>
        <p:spPr/>
        <p:txBody>
          <a:bodyPr/>
          <a:lstStyle/>
          <a:p>
            <a:r>
              <a:rPr lang="es-ES" dirty="0"/>
              <a:t>Conceptos del App </a:t>
            </a:r>
            <a:r>
              <a:rPr lang="es-ES" dirty="0" err="1"/>
              <a:t>Builder</a:t>
            </a:r>
            <a:endParaRPr lang="en-GB" dirty="0"/>
          </a:p>
        </p:txBody>
      </p:sp>
      <p:sp>
        <p:nvSpPr>
          <p:cNvPr id="3" name="Slide Number Placeholder 2">
            <a:extLst>
              <a:ext uri="{FF2B5EF4-FFF2-40B4-BE49-F238E27FC236}">
                <a16:creationId xmlns:a16="http://schemas.microsoft.com/office/drawing/2014/main" id="{12554379-FA7A-4BF7-8283-A8659069E909}"/>
              </a:ext>
            </a:extLst>
          </p:cNvPr>
          <p:cNvSpPr>
            <a:spLocks noGrp="1"/>
          </p:cNvSpPr>
          <p:nvPr>
            <p:ph type="sldNum" idx="12"/>
          </p:nvPr>
        </p:nvSpPr>
        <p:spPr/>
        <p:txBody>
          <a:bodyPr/>
          <a:lstStyle/>
          <a:p>
            <a:fld id="{DECF3546-AB72-4471-AFC4-A477D555DA7F}" type="slidenum">
              <a:rPr lang="en-GB" smtClean="0"/>
              <a:t>51</a:t>
            </a:fld>
            <a:endParaRPr lang="en-GB"/>
          </a:p>
        </p:txBody>
      </p:sp>
      <p:pic>
        <p:nvPicPr>
          <p:cNvPr id="4" name="Picture 3" descr="apex-home.png">
            <a:extLst>
              <a:ext uri="{FF2B5EF4-FFF2-40B4-BE49-F238E27FC236}">
                <a16:creationId xmlns:a16="http://schemas.microsoft.com/office/drawing/2014/main" id="{EF5617C4-AA3E-4C29-BD6B-5A21619CCE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2539" y="1879117"/>
            <a:ext cx="1950720" cy="1463040"/>
          </a:xfrm>
          <a:prstGeom prst="rect">
            <a:avLst/>
          </a:prstGeom>
        </p:spPr>
      </p:pic>
      <p:pic>
        <p:nvPicPr>
          <p:cNvPr id="5" name="Picture 4" descr="application-form.png">
            <a:extLst>
              <a:ext uri="{FF2B5EF4-FFF2-40B4-BE49-F238E27FC236}">
                <a16:creationId xmlns:a16="http://schemas.microsoft.com/office/drawing/2014/main" id="{021C98D1-B312-46D3-B593-1ADE373B91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42730" y="1879117"/>
            <a:ext cx="1950720" cy="1463040"/>
          </a:xfrm>
          <a:prstGeom prst="rect">
            <a:avLst/>
          </a:prstGeom>
        </p:spPr>
      </p:pic>
      <p:pic>
        <p:nvPicPr>
          <p:cNvPr id="6" name="Picture 5" descr="browser-based-apps-512.png">
            <a:extLst>
              <a:ext uri="{FF2B5EF4-FFF2-40B4-BE49-F238E27FC236}">
                <a16:creationId xmlns:a16="http://schemas.microsoft.com/office/drawing/2014/main" id="{521A4515-1D64-41A3-AB2D-5A7B550CE8E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12921" y="1635277"/>
            <a:ext cx="2209800" cy="1950720"/>
          </a:xfrm>
          <a:prstGeom prst="rect">
            <a:avLst/>
          </a:prstGeom>
        </p:spPr>
      </p:pic>
      <p:pic>
        <p:nvPicPr>
          <p:cNvPr id="7" name="Picture 6" descr="browser.png">
            <a:extLst>
              <a:ext uri="{FF2B5EF4-FFF2-40B4-BE49-F238E27FC236}">
                <a16:creationId xmlns:a16="http://schemas.microsoft.com/office/drawing/2014/main" id="{8233A71E-4E9A-450E-BC16-D800E637633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19199" y="4146625"/>
            <a:ext cx="2057400" cy="1600200"/>
          </a:xfrm>
          <a:prstGeom prst="rect">
            <a:avLst/>
          </a:prstGeom>
        </p:spPr>
      </p:pic>
      <p:pic>
        <p:nvPicPr>
          <p:cNvPr id="8" name="Picture 7" descr="apex-https-512.png">
            <a:extLst>
              <a:ext uri="{FF2B5EF4-FFF2-40B4-BE49-F238E27FC236}">
                <a16:creationId xmlns:a16="http://schemas.microsoft.com/office/drawing/2014/main" id="{1B0EF28A-6823-4CD8-B8BC-694060B3DF5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703096" y="3933265"/>
            <a:ext cx="2209800" cy="2026920"/>
          </a:xfrm>
          <a:prstGeom prst="rect">
            <a:avLst/>
          </a:prstGeom>
        </p:spPr>
      </p:pic>
      <p:pic>
        <p:nvPicPr>
          <p:cNvPr id="9" name="Picture 8" descr="apex-page-designer.png">
            <a:extLst>
              <a:ext uri="{FF2B5EF4-FFF2-40B4-BE49-F238E27FC236}">
                <a16:creationId xmlns:a16="http://schemas.microsoft.com/office/drawing/2014/main" id="{560C7A66-EC90-46B5-B5F1-B9E3D1BA2FB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02090" y="4191000"/>
            <a:ext cx="2032000" cy="1524000"/>
          </a:xfrm>
          <a:prstGeom prst="rect">
            <a:avLst/>
          </a:prstGeom>
        </p:spPr>
      </p:pic>
      <p:sp>
        <p:nvSpPr>
          <p:cNvPr id="10" name="TextBox 9">
            <a:extLst>
              <a:ext uri="{FF2B5EF4-FFF2-40B4-BE49-F238E27FC236}">
                <a16:creationId xmlns:a16="http://schemas.microsoft.com/office/drawing/2014/main" id="{FB13EAA4-9F86-43BB-AF55-1AAE1CC77DE5}"/>
              </a:ext>
            </a:extLst>
          </p:cNvPr>
          <p:cNvSpPr txBox="1"/>
          <p:nvPr/>
        </p:nvSpPr>
        <p:spPr>
          <a:xfrm>
            <a:off x="814238" y="3571933"/>
            <a:ext cx="2867322" cy="304800"/>
          </a:xfrm>
          <a:prstGeom prst="rect">
            <a:avLst/>
          </a:prstGeom>
          <a:noFill/>
        </p:spPr>
        <p:txBody>
          <a:bodyPr wrap="none" lIns="0" tIns="0" rIns="0" bIns="0" rtlCol="0">
            <a:noAutofit/>
          </a:bodyPr>
          <a:lstStyle/>
          <a:p>
            <a:pPr>
              <a:lnSpc>
                <a:spcPct val="90000"/>
              </a:lnSpc>
            </a:pPr>
            <a:r>
              <a:rPr lang="en-US" sz="1600" b="1" dirty="0" err="1">
                <a:solidFill>
                  <a:schemeClr val="bg2"/>
                </a:solidFill>
                <a:latin typeface="Barlow Light"/>
                <a:cs typeface="Arial" panose="020B0604020202020204" pitchFamily="34" charset="0"/>
              </a:rPr>
              <a:t>Aplicación</a:t>
            </a:r>
            <a:r>
              <a:rPr lang="en-US" sz="1600" b="1" dirty="0">
                <a:solidFill>
                  <a:schemeClr val="bg2"/>
                </a:solidFill>
                <a:latin typeface="Barlow Light"/>
                <a:cs typeface="Arial" panose="020B0604020202020204" pitchFamily="34" charset="0"/>
              </a:rPr>
              <a:t> Application Express</a:t>
            </a:r>
          </a:p>
        </p:txBody>
      </p:sp>
      <p:sp>
        <p:nvSpPr>
          <p:cNvPr id="11" name="TextBox 10">
            <a:extLst>
              <a:ext uri="{FF2B5EF4-FFF2-40B4-BE49-F238E27FC236}">
                <a16:creationId xmlns:a16="http://schemas.microsoft.com/office/drawing/2014/main" id="{7FE0F8A2-C28C-4568-8739-7EBF2709E53F}"/>
              </a:ext>
            </a:extLst>
          </p:cNvPr>
          <p:cNvSpPr txBox="1"/>
          <p:nvPr/>
        </p:nvSpPr>
        <p:spPr>
          <a:xfrm>
            <a:off x="5031075" y="3566427"/>
            <a:ext cx="1807694" cy="276152"/>
          </a:xfrm>
          <a:prstGeom prst="rect">
            <a:avLst/>
          </a:prstGeom>
          <a:noFill/>
        </p:spPr>
        <p:txBody>
          <a:bodyPr wrap="none" lIns="0" tIns="0" rIns="0" bIns="0" rtlCol="0">
            <a:noAutofit/>
          </a:bodyPr>
          <a:lstStyle/>
          <a:p>
            <a:pPr>
              <a:lnSpc>
                <a:spcPct val="90000"/>
              </a:lnSpc>
            </a:pPr>
            <a:r>
              <a:rPr lang="en-US" b="1" dirty="0" err="1">
                <a:solidFill>
                  <a:schemeClr val="bg2"/>
                </a:solidFill>
                <a:latin typeface="Arial" panose="020B0604020202020204" pitchFamily="34" charset="0"/>
                <a:cs typeface="Arial" panose="020B0604020202020204" pitchFamily="34" charset="0"/>
              </a:rPr>
              <a:t>Página</a:t>
            </a:r>
            <a:r>
              <a:rPr lang="en-US" b="1" dirty="0">
                <a:solidFill>
                  <a:schemeClr val="bg2"/>
                </a:solidFill>
                <a:latin typeface="Arial" panose="020B0604020202020204" pitchFamily="34" charset="0"/>
                <a:cs typeface="Arial" panose="020B0604020202020204" pitchFamily="34" charset="0"/>
              </a:rPr>
              <a:t> </a:t>
            </a:r>
            <a:r>
              <a:rPr lang="en-US" sz="1600" b="1" dirty="0">
                <a:solidFill>
                  <a:schemeClr val="bg2"/>
                </a:solidFill>
                <a:latin typeface="Barlow Light"/>
                <a:cs typeface="Arial" panose="020B0604020202020204" pitchFamily="34" charset="0"/>
              </a:rPr>
              <a:t>de</a:t>
            </a:r>
            <a:r>
              <a:rPr lang="en-US" b="1" dirty="0">
                <a:solidFill>
                  <a:schemeClr val="bg2"/>
                </a:solidFill>
                <a:latin typeface="Arial" panose="020B0604020202020204" pitchFamily="34" charset="0"/>
                <a:cs typeface="Arial" panose="020B0604020202020204" pitchFamily="34" charset="0"/>
              </a:rPr>
              <a:t> </a:t>
            </a:r>
            <a:r>
              <a:rPr lang="en-US" b="1" dirty="0" err="1">
                <a:solidFill>
                  <a:schemeClr val="bg2"/>
                </a:solidFill>
                <a:latin typeface="Arial" panose="020B0604020202020204" pitchFamily="34" charset="0"/>
                <a:cs typeface="Arial" panose="020B0604020202020204" pitchFamily="34" charset="0"/>
              </a:rPr>
              <a:t>aplicación</a:t>
            </a:r>
            <a:endParaRPr lang="en-US" b="1" dirty="0">
              <a:solidFill>
                <a:schemeClr val="bg2"/>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DA7D172-81DA-42A7-8B3B-FB066D13F787}"/>
              </a:ext>
            </a:extLst>
          </p:cNvPr>
          <p:cNvSpPr txBox="1"/>
          <p:nvPr/>
        </p:nvSpPr>
        <p:spPr>
          <a:xfrm>
            <a:off x="8882799" y="3585997"/>
            <a:ext cx="1670044" cy="247503"/>
          </a:xfrm>
          <a:prstGeom prst="rect">
            <a:avLst/>
          </a:prstGeom>
          <a:noFill/>
        </p:spPr>
        <p:txBody>
          <a:bodyPr wrap="none" lIns="0" tIns="0" rIns="0" bIns="0" rtlCol="0">
            <a:noAutofit/>
          </a:bodyPr>
          <a:lstStyle/>
          <a:p>
            <a:pPr algn="ctr">
              <a:lnSpc>
                <a:spcPct val="90000"/>
              </a:lnSpc>
            </a:pPr>
            <a:r>
              <a:rPr lang="en-US" b="1" dirty="0">
                <a:solidFill>
                  <a:schemeClr val="bg2"/>
                </a:solidFill>
                <a:latin typeface="Arial" panose="020B0604020202020204" pitchFamily="34" charset="0"/>
                <a:cs typeface="Arial" panose="020B0604020202020204" pitchFamily="34" charset="0"/>
              </a:rPr>
              <a:t>UI de </a:t>
            </a:r>
            <a:r>
              <a:rPr lang="en-US" b="1" dirty="0" err="1">
                <a:solidFill>
                  <a:schemeClr val="bg2"/>
                </a:solidFill>
                <a:latin typeface="Arial" panose="020B0604020202020204" pitchFamily="34" charset="0"/>
                <a:cs typeface="Arial" panose="020B0604020202020204" pitchFamily="34" charset="0"/>
              </a:rPr>
              <a:t>aplicación</a:t>
            </a:r>
            <a:endParaRPr lang="en-US" b="1" dirty="0">
              <a:solidFill>
                <a:schemeClr val="bg2"/>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2089D78-6F31-4A0F-8B09-6AB96264CBE2}"/>
              </a:ext>
            </a:extLst>
          </p:cNvPr>
          <p:cNvSpPr txBox="1"/>
          <p:nvPr/>
        </p:nvSpPr>
        <p:spPr>
          <a:xfrm>
            <a:off x="1525445" y="5877533"/>
            <a:ext cx="1444907" cy="260290"/>
          </a:xfrm>
          <a:prstGeom prst="rect">
            <a:avLst/>
          </a:prstGeom>
          <a:noFill/>
        </p:spPr>
        <p:txBody>
          <a:bodyPr wrap="none" lIns="0" tIns="0" rIns="0" bIns="0" rtlCol="0">
            <a:noAutofit/>
          </a:bodyPr>
          <a:lstStyle/>
          <a:p>
            <a:pPr>
              <a:lnSpc>
                <a:spcPct val="90000"/>
              </a:lnSpc>
            </a:pPr>
            <a:r>
              <a:rPr lang="en-US" sz="1600" b="1" dirty="0">
                <a:solidFill>
                  <a:schemeClr val="bg2"/>
                </a:solidFill>
                <a:latin typeface="Barlow Light"/>
                <a:cs typeface="Arial" panose="020B0604020202020204" pitchFamily="34" charset="0"/>
              </a:rPr>
              <a:t>Estado de </a:t>
            </a:r>
            <a:r>
              <a:rPr lang="en-US" sz="1600" b="1" dirty="0" err="1">
                <a:solidFill>
                  <a:schemeClr val="bg2"/>
                </a:solidFill>
                <a:latin typeface="Barlow Light"/>
                <a:cs typeface="Arial" panose="020B0604020202020204" pitchFamily="34" charset="0"/>
              </a:rPr>
              <a:t>sesión</a:t>
            </a:r>
            <a:endParaRPr lang="en-US" sz="1600" b="1" dirty="0">
              <a:solidFill>
                <a:schemeClr val="bg2"/>
              </a:solidFill>
              <a:latin typeface="Barlow Light"/>
              <a:cs typeface="Arial" panose="020B0604020202020204" pitchFamily="34" charset="0"/>
            </a:endParaRPr>
          </a:p>
        </p:txBody>
      </p:sp>
      <p:sp>
        <p:nvSpPr>
          <p:cNvPr id="14" name="TextBox 13">
            <a:extLst>
              <a:ext uri="{FF2B5EF4-FFF2-40B4-BE49-F238E27FC236}">
                <a16:creationId xmlns:a16="http://schemas.microsoft.com/office/drawing/2014/main" id="{1D4EFB49-FE3A-4BAE-9944-FF241151C802}"/>
              </a:ext>
            </a:extLst>
          </p:cNvPr>
          <p:cNvSpPr txBox="1"/>
          <p:nvPr/>
        </p:nvSpPr>
        <p:spPr>
          <a:xfrm>
            <a:off x="4401814" y="5877533"/>
            <a:ext cx="3388372" cy="304800"/>
          </a:xfrm>
          <a:prstGeom prst="rect">
            <a:avLst/>
          </a:prstGeom>
          <a:noFill/>
        </p:spPr>
        <p:txBody>
          <a:bodyPr wrap="none" lIns="0" tIns="0" rIns="0" bIns="0" rtlCol="0">
            <a:noAutofit/>
          </a:bodyPr>
          <a:lstStyle/>
          <a:p>
            <a:pPr>
              <a:lnSpc>
                <a:spcPct val="90000"/>
              </a:lnSpc>
            </a:pPr>
            <a:r>
              <a:rPr lang="en-US" sz="1600" b="1" dirty="0" err="1">
                <a:solidFill>
                  <a:schemeClr val="bg2"/>
                </a:solidFill>
                <a:latin typeface="Barlow Light"/>
                <a:cs typeface="Arial" panose="020B0604020202020204" pitchFamily="34" charset="0"/>
              </a:rPr>
              <a:t>Procesador</a:t>
            </a:r>
            <a:r>
              <a:rPr lang="en-US" sz="1600" b="1" dirty="0">
                <a:solidFill>
                  <a:schemeClr val="bg2"/>
                </a:solidFill>
                <a:latin typeface="Barlow Light"/>
                <a:cs typeface="Arial" panose="020B0604020202020204" pitchFamily="34" charset="0"/>
              </a:rPr>
              <a:t> de </a:t>
            </a:r>
            <a:r>
              <a:rPr lang="en-US" sz="1600" b="1" dirty="0" err="1">
                <a:solidFill>
                  <a:schemeClr val="bg2"/>
                </a:solidFill>
                <a:latin typeface="Barlow Light"/>
                <a:cs typeface="Arial" panose="020B0604020202020204" pitchFamily="34" charset="0"/>
              </a:rPr>
              <a:t>páginas</a:t>
            </a:r>
            <a:r>
              <a:rPr lang="en-US" sz="1600" b="1" dirty="0">
                <a:solidFill>
                  <a:schemeClr val="bg2"/>
                </a:solidFill>
                <a:latin typeface="Barlow Light"/>
                <a:cs typeface="Arial" panose="020B0604020202020204" pitchFamily="34" charset="0"/>
              </a:rPr>
              <a:t> y </a:t>
            </a:r>
            <a:r>
              <a:rPr lang="en-US" sz="1600" b="1" dirty="0" err="1">
                <a:solidFill>
                  <a:schemeClr val="bg2"/>
                </a:solidFill>
                <a:latin typeface="Barlow Light"/>
                <a:cs typeface="Arial" panose="020B0604020202020204" pitchFamily="34" charset="0"/>
              </a:rPr>
              <a:t>Renderizado</a:t>
            </a:r>
            <a:endParaRPr lang="en-US" sz="1600" b="1" dirty="0">
              <a:solidFill>
                <a:schemeClr val="bg2"/>
              </a:solidFill>
              <a:latin typeface="Barlow Light"/>
              <a:cs typeface="Arial" panose="020B0604020202020204" pitchFamily="34" charset="0"/>
            </a:endParaRPr>
          </a:p>
        </p:txBody>
      </p:sp>
      <p:sp>
        <p:nvSpPr>
          <p:cNvPr id="15" name="TextBox 14">
            <a:extLst>
              <a:ext uri="{FF2B5EF4-FFF2-40B4-BE49-F238E27FC236}">
                <a16:creationId xmlns:a16="http://schemas.microsoft.com/office/drawing/2014/main" id="{26CE1185-0E2A-4BB2-90CF-FDBD86C48A04}"/>
              </a:ext>
            </a:extLst>
          </p:cNvPr>
          <p:cNvSpPr txBox="1"/>
          <p:nvPr/>
        </p:nvSpPr>
        <p:spPr>
          <a:xfrm>
            <a:off x="8703096" y="5878701"/>
            <a:ext cx="2209800" cy="375207"/>
          </a:xfrm>
          <a:prstGeom prst="rect">
            <a:avLst/>
          </a:prstGeom>
          <a:noFill/>
        </p:spPr>
        <p:txBody>
          <a:bodyPr wrap="none" lIns="0" tIns="0" rIns="0" bIns="0" rtlCol="0">
            <a:noAutofit/>
          </a:bodyPr>
          <a:lstStyle/>
          <a:p>
            <a:pPr>
              <a:lnSpc>
                <a:spcPct val="90000"/>
              </a:lnSpc>
            </a:pPr>
            <a:r>
              <a:rPr lang="en-US" sz="1600" b="1" dirty="0" err="1">
                <a:solidFill>
                  <a:schemeClr val="bg2"/>
                </a:solidFill>
                <a:latin typeface="Barlow Light"/>
                <a:cs typeface="Arial" panose="020B0604020202020204" pitchFamily="34" charset="0"/>
              </a:rPr>
              <a:t>Sintaxis</a:t>
            </a:r>
            <a:r>
              <a:rPr lang="en-US" sz="1600" b="1" dirty="0">
                <a:solidFill>
                  <a:schemeClr val="bg2"/>
                </a:solidFill>
                <a:latin typeface="Barlow Light"/>
                <a:cs typeface="Arial" panose="020B0604020202020204" pitchFamily="34" charset="0"/>
              </a:rPr>
              <a:t> de URL de la app</a:t>
            </a:r>
          </a:p>
        </p:txBody>
      </p:sp>
    </p:spTree>
    <p:extLst>
      <p:ext uri="{BB962C8B-B14F-4D97-AF65-F5344CB8AC3E}">
        <p14:creationId xmlns:p14="http://schemas.microsoft.com/office/powerpoint/2010/main" val="27793529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8197-0008-455D-A0C5-187BD38D9D6C}"/>
              </a:ext>
            </a:extLst>
          </p:cNvPr>
          <p:cNvSpPr>
            <a:spLocks noGrp="1"/>
          </p:cNvSpPr>
          <p:nvPr>
            <p:ph type="title"/>
          </p:nvPr>
        </p:nvSpPr>
        <p:spPr/>
        <p:txBody>
          <a:bodyPr/>
          <a:lstStyle/>
          <a:p>
            <a:r>
              <a:rPr lang="es-ES" dirty="0"/>
              <a:t>Página principal de App </a:t>
            </a:r>
            <a:r>
              <a:rPr lang="es-ES" dirty="0" err="1"/>
              <a:t>Builder</a:t>
            </a:r>
            <a:endParaRPr lang="en-GB" dirty="0"/>
          </a:p>
        </p:txBody>
      </p:sp>
      <p:sp>
        <p:nvSpPr>
          <p:cNvPr id="3" name="Slide Number Placeholder 2">
            <a:extLst>
              <a:ext uri="{FF2B5EF4-FFF2-40B4-BE49-F238E27FC236}">
                <a16:creationId xmlns:a16="http://schemas.microsoft.com/office/drawing/2014/main" id="{A02A689F-6C0F-4633-9AA5-E014BA51A312}"/>
              </a:ext>
            </a:extLst>
          </p:cNvPr>
          <p:cNvSpPr>
            <a:spLocks noGrp="1"/>
          </p:cNvSpPr>
          <p:nvPr>
            <p:ph type="sldNum" idx="12"/>
          </p:nvPr>
        </p:nvSpPr>
        <p:spPr/>
        <p:txBody>
          <a:bodyPr/>
          <a:lstStyle/>
          <a:p>
            <a:fld id="{DECF3546-AB72-4471-AFC4-A477D555DA7F}" type="slidenum">
              <a:rPr lang="en-GB" smtClean="0"/>
              <a:t>52</a:t>
            </a:fld>
            <a:endParaRPr lang="en-GB"/>
          </a:p>
        </p:txBody>
      </p:sp>
      <p:pic>
        <p:nvPicPr>
          <p:cNvPr id="7" name="Picture 6">
            <a:extLst>
              <a:ext uri="{FF2B5EF4-FFF2-40B4-BE49-F238E27FC236}">
                <a16:creationId xmlns:a16="http://schemas.microsoft.com/office/drawing/2014/main" id="{F8F51478-3C5C-4161-88ED-0964D59294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1568982"/>
            <a:ext cx="8208000" cy="2160000"/>
          </a:xfrm>
          <a:prstGeom prst="rect">
            <a:avLst/>
          </a:prstGeom>
          <a:ln>
            <a:solidFill>
              <a:schemeClr val="tx1"/>
            </a:solidFill>
          </a:ln>
        </p:spPr>
      </p:pic>
      <p:pic>
        <p:nvPicPr>
          <p:cNvPr id="8" name="Picture 7">
            <a:extLst>
              <a:ext uri="{FF2B5EF4-FFF2-40B4-BE49-F238E27FC236}">
                <a16:creationId xmlns:a16="http://schemas.microsoft.com/office/drawing/2014/main" id="{B84E11AC-7D6C-4B8C-A32F-AB3549BEBD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49237" y="3257823"/>
            <a:ext cx="7421540" cy="2880000"/>
          </a:xfrm>
          <a:prstGeom prst="rect">
            <a:avLst/>
          </a:prstGeom>
          <a:ln>
            <a:solidFill>
              <a:schemeClr val="tx1"/>
            </a:solidFill>
          </a:ln>
        </p:spPr>
      </p:pic>
      <p:cxnSp>
        <p:nvCxnSpPr>
          <p:cNvPr id="12" name="Connector: Elbow 11">
            <a:extLst>
              <a:ext uri="{FF2B5EF4-FFF2-40B4-BE49-F238E27FC236}">
                <a16:creationId xmlns:a16="http://schemas.microsoft.com/office/drawing/2014/main" id="{A6936FE9-71F1-4503-A52C-BA9E81485B2C}"/>
              </a:ext>
            </a:extLst>
          </p:cNvPr>
          <p:cNvCxnSpPr/>
          <p:nvPr/>
        </p:nvCxnSpPr>
        <p:spPr>
          <a:xfrm rot="16200000" flipH="1">
            <a:off x="1451223" y="3660564"/>
            <a:ext cx="1800000" cy="1260000"/>
          </a:xfrm>
          <a:prstGeom prst="bentConnector3">
            <a:avLst>
              <a:gd name="adj1" fmla="val 99618"/>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612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dirty="0"/>
              <a:t>PRÁCTICA: </a:t>
            </a:r>
          </a:p>
          <a:p>
            <a:pPr marL="33866" indent="0">
              <a:buNone/>
            </a:pPr>
            <a:r>
              <a:rPr lang="es-ES" i="1" dirty="0"/>
              <a:t>CREACIÓN DE UNA APP</a:t>
            </a:r>
            <a:endParaRPr lang="en-GB"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53</a:t>
            </a:fld>
            <a:endParaRPr lang="en-GB"/>
          </a:p>
        </p:txBody>
      </p:sp>
    </p:spTree>
    <p:extLst>
      <p:ext uri="{BB962C8B-B14F-4D97-AF65-F5344CB8AC3E}">
        <p14:creationId xmlns:p14="http://schemas.microsoft.com/office/powerpoint/2010/main" val="15886172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BECA6-209D-47F8-A543-401DB9ECE1B4}"/>
              </a:ext>
            </a:extLst>
          </p:cNvPr>
          <p:cNvSpPr>
            <a:spLocks noGrp="1"/>
          </p:cNvSpPr>
          <p:nvPr>
            <p:ph type="title"/>
          </p:nvPr>
        </p:nvSpPr>
        <p:spPr/>
        <p:txBody>
          <a:bodyPr/>
          <a:lstStyle/>
          <a:p>
            <a:r>
              <a:rPr lang="es-ES" dirty="0"/>
              <a:t>Aplicación Web de Base de Datos</a:t>
            </a:r>
            <a:endParaRPr lang="en-GB" dirty="0"/>
          </a:p>
        </p:txBody>
      </p:sp>
      <p:sp>
        <p:nvSpPr>
          <p:cNvPr id="3" name="Slide Number Placeholder 2">
            <a:extLst>
              <a:ext uri="{FF2B5EF4-FFF2-40B4-BE49-F238E27FC236}">
                <a16:creationId xmlns:a16="http://schemas.microsoft.com/office/drawing/2014/main" id="{658BACAA-EBA2-4166-A913-DFEBA1E8755A}"/>
              </a:ext>
            </a:extLst>
          </p:cNvPr>
          <p:cNvSpPr>
            <a:spLocks noGrp="1"/>
          </p:cNvSpPr>
          <p:nvPr>
            <p:ph type="sldNum" idx="12"/>
          </p:nvPr>
        </p:nvSpPr>
        <p:spPr/>
        <p:txBody>
          <a:bodyPr/>
          <a:lstStyle/>
          <a:p>
            <a:fld id="{DECF3546-AB72-4471-AFC4-A477D555DA7F}" type="slidenum">
              <a:rPr lang="en-GB" smtClean="0"/>
              <a:t>54</a:t>
            </a:fld>
            <a:endParaRPr lang="en-GB"/>
          </a:p>
        </p:txBody>
      </p:sp>
      <p:pic>
        <p:nvPicPr>
          <p:cNvPr id="4" name="Picture 3">
            <a:extLst>
              <a:ext uri="{FF2B5EF4-FFF2-40B4-BE49-F238E27FC236}">
                <a16:creationId xmlns:a16="http://schemas.microsoft.com/office/drawing/2014/main" id="{AF9C8BE9-E5EC-4F3A-B59C-A3DE9864C4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8783" y="1568982"/>
            <a:ext cx="9014434" cy="4500000"/>
          </a:xfrm>
          <a:prstGeom prst="rect">
            <a:avLst/>
          </a:prstGeom>
          <a:solidFill>
            <a:schemeClr val="accent1"/>
          </a:solidFill>
          <a:ln>
            <a:solidFill>
              <a:schemeClr val="tx1"/>
            </a:solidFill>
          </a:ln>
        </p:spPr>
      </p:pic>
    </p:spTree>
    <p:extLst>
      <p:ext uri="{BB962C8B-B14F-4D97-AF65-F5344CB8AC3E}">
        <p14:creationId xmlns:p14="http://schemas.microsoft.com/office/powerpoint/2010/main" val="2836794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CDE58-EFB7-4EEE-824B-CB0FA64F535F}"/>
              </a:ext>
            </a:extLst>
          </p:cNvPr>
          <p:cNvSpPr>
            <a:spLocks noGrp="1"/>
          </p:cNvSpPr>
          <p:nvPr>
            <p:ph type="title"/>
          </p:nvPr>
        </p:nvSpPr>
        <p:spPr/>
        <p:txBody>
          <a:bodyPr/>
          <a:lstStyle/>
          <a:p>
            <a:r>
              <a:rPr lang="es-ES" sz="3200" dirty="0"/>
              <a:t>Entendiendo los componentes de página de una Aplicación</a:t>
            </a:r>
            <a:endParaRPr lang="en-GB" sz="3200" dirty="0"/>
          </a:p>
        </p:txBody>
      </p:sp>
      <p:sp>
        <p:nvSpPr>
          <p:cNvPr id="4" name="Slide Number Placeholder 3">
            <a:extLst>
              <a:ext uri="{FF2B5EF4-FFF2-40B4-BE49-F238E27FC236}">
                <a16:creationId xmlns:a16="http://schemas.microsoft.com/office/drawing/2014/main" id="{B3238DFE-8B9C-4F11-9738-504079C8FF1C}"/>
              </a:ext>
            </a:extLst>
          </p:cNvPr>
          <p:cNvSpPr>
            <a:spLocks noGrp="1"/>
          </p:cNvSpPr>
          <p:nvPr>
            <p:ph type="sldNum" idx="12"/>
          </p:nvPr>
        </p:nvSpPr>
        <p:spPr>
          <a:xfrm>
            <a:off x="11532032" y="6182200"/>
            <a:ext cx="609200" cy="624800"/>
          </a:xfrm>
        </p:spPr>
        <p:txBody>
          <a:bodyPr/>
          <a:lstStyle/>
          <a:p>
            <a:fld id="{DECF3546-AB72-4471-AFC4-A477D555DA7F}" type="slidenum">
              <a:rPr lang="en-GB" smtClean="0"/>
              <a:t>55</a:t>
            </a:fld>
            <a:endParaRPr lang="en-GB" dirty="0"/>
          </a:p>
        </p:txBody>
      </p:sp>
      <p:pic>
        <p:nvPicPr>
          <p:cNvPr id="5" name="Picture 4">
            <a:extLst>
              <a:ext uri="{FF2B5EF4-FFF2-40B4-BE49-F238E27FC236}">
                <a16:creationId xmlns:a16="http://schemas.microsoft.com/office/drawing/2014/main" id="{3B027A8F-F3E0-48D7-B258-3AA08A4721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22111" y="1594580"/>
            <a:ext cx="8518978" cy="4653820"/>
          </a:xfrm>
          <a:prstGeom prst="rect">
            <a:avLst/>
          </a:prstGeom>
          <a:ln>
            <a:solidFill>
              <a:srgbClr val="000000"/>
            </a:solidFill>
          </a:ln>
        </p:spPr>
      </p:pic>
      <p:sp>
        <p:nvSpPr>
          <p:cNvPr id="7" name="Content Placeholder 7">
            <a:extLst>
              <a:ext uri="{FF2B5EF4-FFF2-40B4-BE49-F238E27FC236}">
                <a16:creationId xmlns:a16="http://schemas.microsoft.com/office/drawing/2014/main" id="{19ACE793-2329-4B92-9835-3C7FCCD008B3}"/>
              </a:ext>
            </a:extLst>
          </p:cNvPr>
          <p:cNvSpPr txBox="1">
            <a:spLocks/>
          </p:cNvSpPr>
          <p:nvPr/>
        </p:nvSpPr>
        <p:spPr>
          <a:xfrm>
            <a:off x="221539" y="4096658"/>
            <a:ext cx="1284581" cy="48679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err="1">
                <a:solidFill>
                  <a:schemeClr val="accent1"/>
                </a:solidFill>
              </a:rPr>
              <a:t>Menú</a:t>
            </a:r>
            <a:r>
              <a:rPr lang="en-US" sz="1800" b="1" dirty="0">
                <a:solidFill>
                  <a:schemeClr val="accent1"/>
                </a:solidFill>
              </a:rPr>
              <a:t> de </a:t>
            </a:r>
            <a:r>
              <a:rPr lang="en-US" sz="1800" b="1" dirty="0" err="1">
                <a:solidFill>
                  <a:schemeClr val="accent1"/>
                </a:solidFill>
              </a:rPr>
              <a:t>Navegación</a:t>
            </a:r>
            <a:endParaRPr lang="en-US" sz="2800" b="1" dirty="0">
              <a:solidFill>
                <a:schemeClr val="accent1"/>
              </a:solidFill>
            </a:endParaRPr>
          </a:p>
        </p:txBody>
      </p:sp>
      <p:cxnSp>
        <p:nvCxnSpPr>
          <p:cNvPr id="9" name="Curved Connector 53">
            <a:extLst>
              <a:ext uri="{FF2B5EF4-FFF2-40B4-BE49-F238E27FC236}">
                <a16:creationId xmlns:a16="http://schemas.microsoft.com/office/drawing/2014/main" id="{3FCE15D9-5475-4489-8A7F-70BB1C354677}"/>
              </a:ext>
            </a:extLst>
          </p:cNvPr>
          <p:cNvCxnSpPr>
            <a:cxnSpLocks/>
            <a:stCxn id="11" idx="1"/>
          </p:cNvCxnSpPr>
          <p:nvPr/>
        </p:nvCxnSpPr>
        <p:spPr>
          <a:xfrm rot="10800000">
            <a:off x="10341089" y="2291659"/>
            <a:ext cx="311272" cy="143139"/>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0" name="Content Placeholder 7">
            <a:extLst>
              <a:ext uri="{FF2B5EF4-FFF2-40B4-BE49-F238E27FC236}">
                <a16:creationId xmlns:a16="http://schemas.microsoft.com/office/drawing/2014/main" id="{ACF404BE-9998-4E03-B382-E9E44E763418}"/>
              </a:ext>
            </a:extLst>
          </p:cNvPr>
          <p:cNvSpPr txBox="1">
            <a:spLocks/>
          </p:cNvSpPr>
          <p:nvPr/>
        </p:nvSpPr>
        <p:spPr>
          <a:xfrm>
            <a:off x="10759027" y="1473354"/>
            <a:ext cx="1322675" cy="591155"/>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a:solidFill>
                  <a:schemeClr val="accent1"/>
                </a:solidFill>
              </a:rPr>
              <a:t>Barra de </a:t>
            </a:r>
            <a:r>
              <a:rPr lang="en-US" sz="1800" b="1" dirty="0" err="1">
                <a:solidFill>
                  <a:schemeClr val="accent1"/>
                </a:solidFill>
              </a:rPr>
              <a:t>Navegación</a:t>
            </a:r>
            <a:endParaRPr lang="en-US" sz="2000" b="1" dirty="0">
              <a:solidFill>
                <a:schemeClr val="accent1"/>
              </a:solidFill>
            </a:endParaRPr>
          </a:p>
        </p:txBody>
      </p:sp>
      <p:sp>
        <p:nvSpPr>
          <p:cNvPr id="11" name="Content Placeholder 7">
            <a:extLst>
              <a:ext uri="{FF2B5EF4-FFF2-40B4-BE49-F238E27FC236}">
                <a16:creationId xmlns:a16="http://schemas.microsoft.com/office/drawing/2014/main" id="{868D6E7B-D9E7-46C4-8B2C-57F3DF297EB7}"/>
              </a:ext>
            </a:extLst>
          </p:cNvPr>
          <p:cNvSpPr txBox="1">
            <a:spLocks/>
          </p:cNvSpPr>
          <p:nvPr/>
        </p:nvSpPr>
        <p:spPr>
          <a:xfrm>
            <a:off x="10652361" y="2291658"/>
            <a:ext cx="1322675" cy="286277"/>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a:solidFill>
                  <a:schemeClr val="accent1"/>
                </a:solidFill>
              </a:rPr>
              <a:t>Button</a:t>
            </a:r>
          </a:p>
          <a:p>
            <a:pPr lvl="1">
              <a:buClr>
                <a:schemeClr val="accent1"/>
              </a:buClr>
              <a:buFont typeface="Arial"/>
              <a:buChar char="•"/>
            </a:pPr>
            <a:endParaRPr lang="en-US" sz="2000" b="1" dirty="0">
              <a:solidFill>
                <a:schemeClr val="accent1"/>
              </a:solidFill>
            </a:endParaRPr>
          </a:p>
          <a:p>
            <a:pPr lvl="2">
              <a:buClr>
                <a:srgbClr val="FF0000"/>
              </a:buClr>
            </a:pPr>
            <a:endParaRPr lang="en-US" sz="1600" b="1" dirty="0">
              <a:solidFill>
                <a:schemeClr val="accent1"/>
              </a:solidFill>
            </a:endParaRPr>
          </a:p>
          <a:p>
            <a:pPr lvl="1">
              <a:buClr>
                <a:srgbClr val="FF0000"/>
              </a:buClr>
              <a:buFont typeface="Arial" panose="020B0604020202020204" pitchFamily="34" charset="0"/>
              <a:buChar char="•"/>
            </a:pPr>
            <a:endParaRPr lang="en-US" sz="2000" b="1" dirty="0">
              <a:solidFill>
                <a:schemeClr val="accent1"/>
              </a:solidFill>
            </a:endParaRPr>
          </a:p>
        </p:txBody>
      </p:sp>
      <p:cxnSp>
        <p:nvCxnSpPr>
          <p:cNvPr id="12" name="Curved Connector 72">
            <a:extLst>
              <a:ext uri="{FF2B5EF4-FFF2-40B4-BE49-F238E27FC236}">
                <a16:creationId xmlns:a16="http://schemas.microsoft.com/office/drawing/2014/main" id="{06B1D5A7-8791-464E-9E6A-28445501E8F7}"/>
              </a:ext>
            </a:extLst>
          </p:cNvPr>
          <p:cNvCxnSpPr>
            <a:cxnSpLocks/>
            <a:stCxn id="16" idx="3"/>
          </p:cNvCxnSpPr>
          <p:nvPr/>
        </p:nvCxnSpPr>
        <p:spPr>
          <a:xfrm>
            <a:off x="3156313" y="5242388"/>
            <a:ext cx="1388793" cy="361329"/>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4" name="Curved Connector 77">
            <a:extLst>
              <a:ext uri="{FF2B5EF4-FFF2-40B4-BE49-F238E27FC236}">
                <a16:creationId xmlns:a16="http://schemas.microsoft.com/office/drawing/2014/main" id="{2E304EC8-5E1D-4520-8820-D15E54E06ECE}"/>
              </a:ext>
            </a:extLst>
          </p:cNvPr>
          <p:cNvCxnSpPr>
            <a:cxnSpLocks/>
            <a:stCxn id="17" idx="1"/>
          </p:cNvCxnSpPr>
          <p:nvPr/>
        </p:nvCxnSpPr>
        <p:spPr>
          <a:xfrm rot="10800000" flipV="1">
            <a:off x="9278472" y="5214527"/>
            <a:ext cx="1257179" cy="344797"/>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5" name="Curved Connector 79">
            <a:extLst>
              <a:ext uri="{FF2B5EF4-FFF2-40B4-BE49-F238E27FC236}">
                <a16:creationId xmlns:a16="http://schemas.microsoft.com/office/drawing/2014/main" id="{F80BDE1A-5223-46B7-B8E5-853724287974}"/>
              </a:ext>
            </a:extLst>
          </p:cNvPr>
          <p:cNvCxnSpPr>
            <a:cxnSpLocks/>
            <a:stCxn id="18" idx="1"/>
          </p:cNvCxnSpPr>
          <p:nvPr/>
        </p:nvCxnSpPr>
        <p:spPr>
          <a:xfrm rot="10800000">
            <a:off x="9063319" y="4381794"/>
            <a:ext cx="1512003" cy="344798"/>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6" name="Content Placeholder 7">
            <a:extLst>
              <a:ext uri="{FF2B5EF4-FFF2-40B4-BE49-F238E27FC236}">
                <a16:creationId xmlns:a16="http://schemas.microsoft.com/office/drawing/2014/main" id="{8BA8F438-EAAE-41D2-B726-88D4223D7245}"/>
              </a:ext>
            </a:extLst>
          </p:cNvPr>
          <p:cNvSpPr txBox="1">
            <a:spLocks/>
          </p:cNvSpPr>
          <p:nvPr/>
        </p:nvSpPr>
        <p:spPr>
          <a:xfrm>
            <a:off x="2385148" y="5120281"/>
            <a:ext cx="771165" cy="24421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err="1">
                <a:solidFill>
                  <a:schemeClr val="accent1"/>
                </a:solidFill>
              </a:rPr>
              <a:t>Botón</a:t>
            </a:r>
            <a:endParaRPr lang="en-US" sz="1800" b="1" dirty="0">
              <a:solidFill>
                <a:schemeClr val="accent1"/>
              </a:solidFill>
            </a:endParaRPr>
          </a:p>
          <a:p>
            <a:pPr lvl="1">
              <a:buClr>
                <a:schemeClr val="accent1"/>
              </a:buClr>
              <a:buFont typeface="Arial"/>
              <a:buChar char="•"/>
            </a:pPr>
            <a:endParaRPr lang="en-US" sz="2000" b="1" dirty="0">
              <a:solidFill>
                <a:schemeClr val="bg2"/>
              </a:solidFill>
            </a:endParaRPr>
          </a:p>
          <a:p>
            <a:pPr lvl="2">
              <a:buClr>
                <a:srgbClr val="FF0000"/>
              </a:buClr>
            </a:pPr>
            <a:endParaRPr lang="en-US" sz="1600" b="1" dirty="0">
              <a:solidFill>
                <a:schemeClr val="bg2"/>
              </a:solidFill>
            </a:endParaRPr>
          </a:p>
          <a:p>
            <a:pPr lvl="1">
              <a:buClr>
                <a:srgbClr val="FF0000"/>
              </a:buClr>
              <a:buFont typeface="Arial" panose="020B0604020202020204" pitchFamily="34" charset="0"/>
              <a:buChar char="•"/>
            </a:pPr>
            <a:endParaRPr lang="en-US" sz="2000" b="1" dirty="0">
              <a:solidFill>
                <a:schemeClr val="bg2"/>
              </a:solidFill>
            </a:endParaRPr>
          </a:p>
        </p:txBody>
      </p:sp>
      <p:sp>
        <p:nvSpPr>
          <p:cNvPr id="17" name="Content Placeholder 7">
            <a:extLst>
              <a:ext uri="{FF2B5EF4-FFF2-40B4-BE49-F238E27FC236}">
                <a16:creationId xmlns:a16="http://schemas.microsoft.com/office/drawing/2014/main" id="{C3493117-D499-4806-8EA4-61AB75ECFDDB}"/>
              </a:ext>
            </a:extLst>
          </p:cNvPr>
          <p:cNvSpPr txBox="1">
            <a:spLocks/>
          </p:cNvSpPr>
          <p:nvPr/>
        </p:nvSpPr>
        <p:spPr>
          <a:xfrm>
            <a:off x="10535650" y="5071389"/>
            <a:ext cx="795629" cy="286277"/>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err="1">
                <a:solidFill>
                  <a:schemeClr val="accent1"/>
                </a:solidFill>
              </a:rPr>
              <a:t>Botón</a:t>
            </a:r>
            <a:endParaRPr lang="en-US" sz="1800" b="1" dirty="0">
              <a:solidFill>
                <a:schemeClr val="accent1"/>
              </a:solidFill>
            </a:endParaRPr>
          </a:p>
          <a:p>
            <a:pPr lvl="1">
              <a:buClr>
                <a:schemeClr val="accent1"/>
              </a:buClr>
              <a:buFont typeface="Arial"/>
              <a:buChar char="•"/>
            </a:pPr>
            <a:endParaRPr lang="en-US" sz="2000" b="1" dirty="0">
              <a:solidFill>
                <a:schemeClr val="accent1"/>
              </a:solidFill>
            </a:endParaRPr>
          </a:p>
          <a:p>
            <a:pPr>
              <a:buClr>
                <a:srgbClr val="FF0000"/>
              </a:buClr>
            </a:pPr>
            <a:endParaRPr lang="en-US" sz="2400" b="1" dirty="0">
              <a:solidFill>
                <a:schemeClr val="accent1"/>
              </a:solidFill>
            </a:endParaRPr>
          </a:p>
          <a:p>
            <a:pPr lvl="1">
              <a:buClr>
                <a:srgbClr val="FF0000"/>
              </a:buClr>
              <a:buFont typeface="Arial" panose="020B0604020202020204" pitchFamily="34" charset="0"/>
              <a:buChar char="•"/>
            </a:pPr>
            <a:endParaRPr lang="en-US" sz="2000" b="1" dirty="0">
              <a:solidFill>
                <a:schemeClr val="accent1"/>
              </a:solidFill>
            </a:endParaRPr>
          </a:p>
        </p:txBody>
      </p:sp>
      <p:sp>
        <p:nvSpPr>
          <p:cNvPr id="18" name="Content Placeholder 7">
            <a:extLst>
              <a:ext uri="{FF2B5EF4-FFF2-40B4-BE49-F238E27FC236}">
                <a16:creationId xmlns:a16="http://schemas.microsoft.com/office/drawing/2014/main" id="{8F45C89E-C262-4241-82BA-F21A6CEEB0D1}"/>
              </a:ext>
            </a:extLst>
          </p:cNvPr>
          <p:cNvSpPr txBox="1">
            <a:spLocks/>
          </p:cNvSpPr>
          <p:nvPr/>
        </p:nvSpPr>
        <p:spPr>
          <a:xfrm>
            <a:off x="10575321" y="4583453"/>
            <a:ext cx="593945" cy="286277"/>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a:solidFill>
                  <a:schemeClr val="accent1"/>
                </a:solidFill>
              </a:rPr>
              <a:t>Item</a:t>
            </a:r>
            <a:endParaRPr lang="en-US" sz="1600" b="1" dirty="0">
              <a:solidFill>
                <a:schemeClr val="accent1"/>
              </a:solidFill>
            </a:endParaRPr>
          </a:p>
          <a:p>
            <a:pPr lvl="1">
              <a:buClr>
                <a:srgbClr val="FF0000"/>
              </a:buClr>
              <a:buFont typeface="Arial" panose="020B0604020202020204" pitchFamily="34" charset="0"/>
              <a:buChar char="•"/>
            </a:pPr>
            <a:endParaRPr lang="en-US" sz="2000" b="1" dirty="0">
              <a:solidFill>
                <a:schemeClr val="accent1"/>
              </a:solidFill>
            </a:endParaRPr>
          </a:p>
        </p:txBody>
      </p:sp>
      <p:sp>
        <p:nvSpPr>
          <p:cNvPr id="19" name="Content Placeholder 7">
            <a:extLst>
              <a:ext uri="{FF2B5EF4-FFF2-40B4-BE49-F238E27FC236}">
                <a16:creationId xmlns:a16="http://schemas.microsoft.com/office/drawing/2014/main" id="{6D68AB42-0E16-4FDC-AB8D-C5099DA30993}"/>
              </a:ext>
            </a:extLst>
          </p:cNvPr>
          <p:cNvSpPr txBox="1">
            <a:spLocks/>
          </p:cNvSpPr>
          <p:nvPr/>
        </p:nvSpPr>
        <p:spPr>
          <a:xfrm>
            <a:off x="10535650" y="5624946"/>
            <a:ext cx="1546052" cy="60242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a:solidFill>
                  <a:schemeClr val="accent1"/>
                </a:solidFill>
              </a:rPr>
              <a:t>Barra de </a:t>
            </a:r>
            <a:r>
              <a:rPr lang="en-US" sz="1800" b="1" dirty="0" err="1">
                <a:solidFill>
                  <a:schemeClr val="accent1"/>
                </a:solidFill>
              </a:rPr>
              <a:t>desarrollador</a:t>
            </a:r>
            <a:endParaRPr lang="en-US" sz="2000" b="1" dirty="0">
              <a:solidFill>
                <a:schemeClr val="accent1"/>
              </a:solidFill>
            </a:endParaRPr>
          </a:p>
        </p:txBody>
      </p:sp>
      <p:cxnSp>
        <p:nvCxnSpPr>
          <p:cNvPr id="20" name="Curved Connector 90">
            <a:extLst>
              <a:ext uri="{FF2B5EF4-FFF2-40B4-BE49-F238E27FC236}">
                <a16:creationId xmlns:a16="http://schemas.microsoft.com/office/drawing/2014/main" id="{DAC094EF-2F83-42EA-B497-72AEB87DF3CC}"/>
              </a:ext>
            </a:extLst>
          </p:cNvPr>
          <p:cNvCxnSpPr>
            <a:cxnSpLocks/>
            <a:stCxn id="23" idx="1"/>
          </p:cNvCxnSpPr>
          <p:nvPr/>
        </p:nvCxnSpPr>
        <p:spPr>
          <a:xfrm rot="10800000" flipV="1">
            <a:off x="8202707" y="3583767"/>
            <a:ext cx="2454373" cy="271554"/>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1" name="Curved Connector 92">
            <a:extLst>
              <a:ext uri="{FF2B5EF4-FFF2-40B4-BE49-F238E27FC236}">
                <a16:creationId xmlns:a16="http://schemas.microsoft.com/office/drawing/2014/main" id="{37171FEA-7C37-4796-8542-83F229C17C51}"/>
              </a:ext>
            </a:extLst>
          </p:cNvPr>
          <p:cNvCxnSpPr>
            <a:cxnSpLocks/>
            <a:stCxn id="22" idx="1"/>
          </p:cNvCxnSpPr>
          <p:nvPr/>
        </p:nvCxnSpPr>
        <p:spPr>
          <a:xfrm rot="10800000">
            <a:off x="9816354" y="2855634"/>
            <a:ext cx="802633" cy="210236"/>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2" name="Content Placeholder 7">
            <a:extLst>
              <a:ext uri="{FF2B5EF4-FFF2-40B4-BE49-F238E27FC236}">
                <a16:creationId xmlns:a16="http://schemas.microsoft.com/office/drawing/2014/main" id="{ECA3C579-FDD2-44D9-BE91-352B3225E898}"/>
              </a:ext>
            </a:extLst>
          </p:cNvPr>
          <p:cNvSpPr txBox="1">
            <a:spLocks/>
          </p:cNvSpPr>
          <p:nvPr/>
        </p:nvSpPr>
        <p:spPr>
          <a:xfrm>
            <a:off x="10618986" y="2922731"/>
            <a:ext cx="1322675" cy="286277"/>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err="1">
                <a:solidFill>
                  <a:schemeClr val="accent1"/>
                </a:solidFill>
              </a:rPr>
              <a:t>Región</a:t>
            </a:r>
            <a:endParaRPr lang="en-US" sz="1800" b="1" dirty="0">
              <a:solidFill>
                <a:schemeClr val="accent1"/>
              </a:solidFill>
            </a:endParaRPr>
          </a:p>
          <a:p>
            <a:pPr lvl="1">
              <a:buClr>
                <a:schemeClr val="accent1"/>
              </a:buClr>
              <a:buFont typeface="Arial"/>
              <a:buChar char="•"/>
            </a:pPr>
            <a:endParaRPr lang="en-US" sz="2000" b="1" dirty="0">
              <a:solidFill>
                <a:schemeClr val="accent1"/>
              </a:solidFill>
            </a:endParaRPr>
          </a:p>
          <a:p>
            <a:pPr lvl="2">
              <a:buClr>
                <a:srgbClr val="FF0000"/>
              </a:buClr>
            </a:pPr>
            <a:endParaRPr lang="en-US" sz="1600" b="1" dirty="0">
              <a:solidFill>
                <a:schemeClr val="accent1"/>
              </a:solidFill>
            </a:endParaRPr>
          </a:p>
          <a:p>
            <a:pPr lvl="1">
              <a:buClr>
                <a:srgbClr val="FF0000"/>
              </a:buClr>
              <a:buFont typeface="Arial" panose="020B0604020202020204" pitchFamily="34" charset="0"/>
              <a:buChar char="•"/>
            </a:pPr>
            <a:endParaRPr lang="en-US" sz="2000" b="1" dirty="0">
              <a:solidFill>
                <a:schemeClr val="accent1"/>
              </a:solidFill>
            </a:endParaRPr>
          </a:p>
        </p:txBody>
      </p:sp>
      <p:sp>
        <p:nvSpPr>
          <p:cNvPr id="23" name="Content Placeholder 7">
            <a:extLst>
              <a:ext uri="{FF2B5EF4-FFF2-40B4-BE49-F238E27FC236}">
                <a16:creationId xmlns:a16="http://schemas.microsoft.com/office/drawing/2014/main" id="{1986D87F-22E4-40C2-BE26-701DE1C5CA50}"/>
              </a:ext>
            </a:extLst>
          </p:cNvPr>
          <p:cNvSpPr txBox="1">
            <a:spLocks/>
          </p:cNvSpPr>
          <p:nvPr/>
        </p:nvSpPr>
        <p:spPr>
          <a:xfrm>
            <a:off x="10657079" y="3440628"/>
            <a:ext cx="1322675" cy="286277"/>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err="1">
                <a:solidFill>
                  <a:schemeClr val="accent1"/>
                </a:solidFill>
              </a:rPr>
              <a:t>Región</a:t>
            </a:r>
            <a:endParaRPr lang="en-US" sz="1800" b="1" dirty="0">
              <a:solidFill>
                <a:schemeClr val="accent1"/>
              </a:solidFill>
            </a:endParaRPr>
          </a:p>
          <a:p>
            <a:pPr lvl="1">
              <a:buClr>
                <a:schemeClr val="accent1"/>
              </a:buClr>
              <a:buFont typeface="Arial"/>
              <a:buChar char="•"/>
            </a:pPr>
            <a:endParaRPr lang="en-US" sz="2000" b="1" dirty="0">
              <a:solidFill>
                <a:schemeClr val="accent1"/>
              </a:solidFill>
            </a:endParaRPr>
          </a:p>
          <a:p>
            <a:pPr lvl="2">
              <a:buClr>
                <a:srgbClr val="FF0000"/>
              </a:buClr>
            </a:pPr>
            <a:endParaRPr lang="en-US" sz="1600" b="1" dirty="0">
              <a:solidFill>
                <a:schemeClr val="accent1"/>
              </a:solidFill>
            </a:endParaRPr>
          </a:p>
          <a:p>
            <a:pPr lvl="1">
              <a:buClr>
                <a:srgbClr val="FF0000"/>
              </a:buClr>
              <a:buFont typeface="Arial" panose="020B0604020202020204" pitchFamily="34" charset="0"/>
              <a:buChar char="•"/>
            </a:pPr>
            <a:endParaRPr lang="en-US" sz="2000" b="1" dirty="0">
              <a:solidFill>
                <a:schemeClr val="accent1"/>
              </a:solidFill>
            </a:endParaRPr>
          </a:p>
        </p:txBody>
      </p:sp>
      <p:cxnSp>
        <p:nvCxnSpPr>
          <p:cNvPr id="24" name="Curved Connector 97">
            <a:extLst>
              <a:ext uri="{FF2B5EF4-FFF2-40B4-BE49-F238E27FC236}">
                <a16:creationId xmlns:a16="http://schemas.microsoft.com/office/drawing/2014/main" id="{8CF0B782-80D0-4539-BC8C-8F69B7885C81}"/>
              </a:ext>
            </a:extLst>
          </p:cNvPr>
          <p:cNvCxnSpPr>
            <a:cxnSpLocks/>
            <a:stCxn id="25" idx="1"/>
          </p:cNvCxnSpPr>
          <p:nvPr/>
        </p:nvCxnSpPr>
        <p:spPr>
          <a:xfrm rot="10800000">
            <a:off x="5818511" y="5624949"/>
            <a:ext cx="676862" cy="109283"/>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5" name="Content Placeholder 7">
            <a:extLst>
              <a:ext uri="{FF2B5EF4-FFF2-40B4-BE49-F238E27FC236}">
                <a16:creationId xmlns:a16="http://schemas.microsoft.com/office/drawing/2014/main" id="{684428AD-180E-443B-B0E7-BAF39FC576C0}"/>
              </a:ext>
            </a:extLst>
          </p:cNvPr>
          <p:cNvSpPr txBox="1">
            <a:spLocks/>
          </p:cNvSpPr>
          <p:nvPr/>
        </p:nvSpPr>
        <p:spPr>
          <a:xfrm>
            <a:off x="6495373" y="5644418"/>
            <a:ext cx="766040" cy="17962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err="1">
                <a:solidFill>
                  <a:schemeClr val="accent1"/>
                </a:solidFill>
              </a:rPr>
              <a:t>Botón</a:t>
            </a:r>
            <a:endParaRPr lang="en-US" sz="1800" b="1" dirty="0">
              <a:solidFill>
                <a:schemeClr val="accent1"/>
              </a:solidFill>
            </a:endParaRPr>
          </a:p>
          <a:p>
            <a:pPr lvl="1">
              <a:buClr>
                <a:schemeClr val="accent1"/>
              </a:buClr>
              <a:buFont typeface="Arial"/>
              <a:buChar char="•"/>
            </a:pPr>
            <a:endParaRPr lang="en-US" sz="2000" b="1" dirty="0">
              <a:solidFill>
                <a:schemeClr val="bg2"/>
              </a:solidFill>
            </a:endParaRPr>
          </a:p>
          <a:p>
            <a:pPr lvl="2">
              <a:buClr>
                <a:srgbClr val="FF0000"/>
              </a:buClr>
            </a:pPr>
            <a:endParaRPr lang="en-US" sz="1600" b="1" dirty="0">
              <a:solidFill>
                <a:schemeClr val="bg2"/>
              </a:solidFill>
            </a:endParaRPr>
          </a:p>
          <a:p>
            <a:pPr lvl="1">
              <a:buClr>
                <a:srgbClr val="FF0000"/>
              </a:buClr>
              <a:buFont typeface="Arial" panose="020B0604020202020204" pitchFamily="34" charset="0"/>
              <a:buChar char="•"/>
            </a:pPr>
            <a:endParaRPr lang="en-US" sz="2000" b="1" dirty="0">
              <a:solidFill>
                <a:schemeClr val="bg2"/>
              </a:solidFill>
            </a:endParaRPr>
          </a:p>
        </p:txBody>
      </p:sp>
      <p:cxnSp>
        <p:nvCxnSpPr>
          <p:cNvPr id="62" name="Straight Arrow Connector 61">
            <a:extLst>
              <a:ext uri="{FF2B5EF4-FFF2-40B4-BE49-F238E27FC236}">
                <a16:creationId xmlns:a16="http://schemas.microsoft.com/office/drawing/2014/main" id="{D590E7C1-C763-4725-B4FB-4BEB7F3769F7}"/>
              </a:ext>
            </a:extLst>
          </p:cNvPr>
          <p:cNvCxnSpPr>
            <a:stCxn id="10" idx="1"/>
          </p:cNvCxnSpPr>
          <p:nvPr/>
        </p:nvCxnSpPr>
        <p:spPr>
          <a:xfrm flipH="1">
            <a:off x="10275223" y="1768932"/>
            <a:ext cx="483804" cy="120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836C2BE1-492F-41F3-8D1E-A83317275AC9}"/>
              </a:ext>
            </a:extLst>
          </p:cNvPr>
          <p:cNvCxnSpPr>
            <a:cxnSpLocks/>
            <a:stCxn id="7" idx="0"/>
          </p:cNvCxnSpPr>
          <p:nvPr/>
        </p:nvCxnSpPr>
        <p:spPr>
          <a:xfrm rot="5400000" flipH="1" flipV="1">
            <a:off x="763215" y="3192439"/>
            <a:ext cx="1004835" cy="803605"/>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BD33EA7-4130-446F-AD9D-1BA6F25C0998}"/>
              </a:ext>
            </a:extLst>
          </p:cNvPr>
          <p:cNvCxnSpPr>
            <a:stCxn id="19" idx="1"/>
          </p:cNvCxnSpPr>
          <p:nvPr/>
        </p:nvCxnSpPr>
        <p:spPr>
          <a:xfrm flipH="1">
            <a:off x="9426388" y="5926159"/>
            <a:ext cx="1109262" cy="1384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498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8C06E-635C-4CD1-94D0-E2137D0BDA07}"/>
              </a:ext>
            </a:extLst>
          </p:cNvPr>
          <p:cNvSpPr>
            <a:spLocks noGrp="1"/>
          </p:cNvSpPr>
          <p:nvPr>
            <p:ph type="title"/>
          </p:nvPr>
        </p:nvSpPr>
        <p:spPr/>
        <p:txBody>
          <a:bodyPr/>
          <a:lstStyle/>
          <a:p>
            <a:r>
              <a:rPr lang="es-ES" dirty="0"/>
              <a:t>Creación de una Web App Mobile</a:t>
            </a:r>
            <a:endParaRPr lang="en-GB" dirty="0"/>
          </a:p>
        </p:txBody>
      </p:sp>
      <p:sp>
        <p:nvSpPr>
          <p:cNvPr id="3" name="Text Placeholder 2">
            <a:extLst>
              <a:ext uri="{FF2B5EF4-FFF2-40B4-BE49-F238E27FC236}">
                <a16:creationId xmlns:a16="http://schemas.microsoft.com/office/drawing/2014/main" id="{FC512D11-D11B-4C62-80E3-AD643E92E183}"/>
              </a:ext>
            </a:extLst>
          </p:cNvPr>
          <p:cNvSpPr>
            <a:spLocks noGrp="1"/>
          </p:cNvSpPr>
          <p:nvPr>
            <p:ph type="body" idx="1"/>
          </p:nvPr>
        </p:nvSpPr>
        <p:spPr/>
        <p:txBody>
          <a:bodyPr anchor="ctr"/>
          <a:lstStyle/>
          <a:p>
            <a:r>
              <a:rPr lang="es-ES" dirty="0"/>
              <a:t>Las aplicaciones móviles construidas con Oracle APEX son aplicaciones basadas en el navegador, que se ejecutan en el navegador del dispositivo móvil</a:t>
            </a:r>
          </a:p>
          <a:p>
            <a:r>
              <a:rPr lang="es-ES" dirty="0"/>
              <a:t>Podemos construir apps con patrones de diseño específicos para este tipo de dispositivos que permitan experimentar una experiencia de uso óptima en pantallas pequeñas</a:t>
            </a:r>
          </a:p>
          <a:p>
            <a:r>
              <a:rPr lang="es-ES" dirty="0"/>
              <a:t>Universal </a:t>
            </a:r>
            <a:r>
              <a:rPr lang="es-ES" dirty="0" err="1"/>
              <a:t>Theme</a:t>
            </a:r>
            <a:r>
              <a:rPr lang="es-ES" dirty="0"/>
              <a:t> está optimizado para trabajar en dispositivos móviles, y permite construir aplicaciones web modernas y </a:t>
            </a:r>
            <a:r>
              <a:rPr lang="es-ES" dirty="0" err="1"/>
              <a:t>responsive</a:t>
            </a:r>
            <a:endParaRPr lang="es-ES" dirty="0"/>
          </a:p>
          <a:p>
            <a:r>
              <a:rPr lang="es-ES" dirty="0"/>
              <a:t>Pasos para crear una Web app móvil utilizando Oracle APEX:</a:t>
            </a:r>
          </a:p>
          <a:p>
            <a:pPr marL="1219181" lvl="1" indent="-457200">
              <a:buFont typeface="+mj-lt"/>
              <a:buAutoNum type="arabicPeriod"/>
            </a:pPr>
            <a:r>
              <a:rPr lang="es-ES" dirty="0"/>
              <a:t>Crear una nueva aplicación utilizando el asistente</a:t>
            </a:r>
          </a:p>
          <a:p>
            <a:pPr marL="1219181" lvl="1" indent="-457200">
              <a:buFont typeface="+mj-lt"/>
              <a:buAutoNum type="arabicPeriod"/>
            </a:pPr>
            <a:r>
              <a:rPr lang="es-ES" dirty="0"/>
              <a:t>Añadir páginas a nuestra app</a:t>
            </a:r>
          </a:p>
          <a:p>
            <a:endParaRPr lang="en-GB" dirty="0"/>
          </a:p>
        </p:txBody>
      </p:sp>
      <p:sp>
        <p:nvSpPr>
          <p:cNvPr id="4" name="Slide Number Placeholder 3">
            <a:extLst>
              <a:ext uri="{FF2B5EF4-FFF2-40B4-BE49-F238E27FC236}">
                <a16:creationId xmlns:a16="http://schemas.microsoft.com/office/drawing/2014/main" id="{527B82EE-F7B3-4920-9C60-0E816704521D}"/>
              </a:ext>
            </a:extLst>
          </p:cNvPr>
          <p:cNvSpPr>
            <a:spLocks noGrp="1"/>
          </p:cNvSpPr>
          <p:nvPr>
            <p:ph type="sldNum" idx="12"/>
          </p:nvPr>
        </p:nvSpPr>
        <p:spPr/>
        <p:txBody>
          <a:bodyPr/>
          <a:lstStyle/>
          <a:p>
            <a:fld id="{DECF3546-AB72-4471-AFC4-A477D555DA7F}" type="slidenum">
              <a:rPr lang="en-GB" smtClean="0"/>
              <a:t>56</a:t>
            </a:fld>
            <a:endParaRPr lang="en-GB"/>
          </a:p>
        </p:txBody>
      </p:sp>
    </p:spTree>
    <p:extLst>
      <p:ext uri="{BB962C8B-B14F-4D97-AF65-F5344CB8AC3E}">
        <p14:creationId xmlns:p14="http://schemas.microsoft.com/office/powerpoint/2010/main" val="4226473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B8125-B852-49AD-A550-C80DAEF80710}"/>
              </a:ext>
            </a:extLst>
          </p:cNvPr>
          <p:cNvSpPr>
            <a:spLocks noGrp="1"/>
          </p:cNvSpPr>
          <p:nvPr>
            <p:ph type="title"/>
          </p:nvPr>
        </p:nvSpPr>
        <p:spPr/>
        <p:txBody>
          <a:bodyPr/>
          <a:lstStyle/>
          <a:p>
            <a:r>
              <a:rPr lang="es-ES" sz="3600" dirty="0"/>
              <a:t>Tipos de informes optimizados para Mobile Web Apps</a:t>
            </a:r>
            <a:endParaRPr lang="en-GB" sz="3600" dirty="0"/>
          </a:p>
        </p:txBody>
      </p:sp>
      <p:sp>
        <p:nvSpPr>
          <p:cNvPr id="3" name="Slide Number Placeholder 2">
            <a:extLst>
              <a:ext uri="{FF2B5EF4-FFF2-40B4-BE49-F238E27FC236}">
                <a16:creationId xmlns:a16="http://schemas.microsoft.com/office/drawing/2014/main" id="{3C75B037-7BF6-4072-8B6F-7AC8A99B11A6}"/>
              </a:ext>
            </a:extLst>
          </p:cNvPr>
          <p:cNvSpPr>
            <a:spLocks noGrp="1"/>
          </p:cNvSpPr>
          <p:nvPr>
            <p:ph type="sldNum" idx="12"/>
          </p:nvPr>
        </p:nvSpPr>
        <p:spPr/>
        <p:txBody>
          <a:bodyPr/>
          <a:lstStyle/>
          <a:p>
            <a:fld id="{DECF3546-AB72-4471-AFC4-A477D555DA7F}" type="slidenum">
              <a:rPr lang="en-GB" smtClean="0"/>
              <a:t>57</a:t>
            </a:fld>
            <a:endParaRPr lang="en-GB"/>
          </a:p>
        </p:txBody>
      </p:sp>
      <p:pic>
        <p:nvPicPr>
          <p:cNvPr id="4" name="Picture 3">
            <a:extLst>
              <a:ext uri="{FF2B5EF4-FFF2-40B4-BE49-F238E27FC236}">
                <a16:creationId xmlns:a16="http://schemas.microsoft.com/office/drawing/2014/main" id="{7EBE5526-AB17-4DF6-8CDE-4AA15E0B668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85052" y="1568153"/>
            <a:ext cx="3621894" cy="2858242"/>
          </a:xfrm>
          <a:prstGeom prst="rect">
            <a:avLst/>
          </a:prstGeom>
          <a:ln>
            <a:solidFill>
              <a:srgbClr val="000000"/>
            </a:solidFill>
          </a:ln>
        </p:spPr>
      </p:pic>
      <p:pic>
        <p:nvPicPr>
          <p:cNvPr id="5" name="Picture 4">
            <a:extLst>
              <a:ext uri="{FF2B5EF4-FFF2-40B4-BE49-F238E27FC236}">
                <a16:creationId xmlns:a16="http://schemas.microsoft.com/office/drawing/2014/main" id="{98B20DC3-694A-4903-973E-38ACCA6822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967" y="1564485"/>
            <a:ext cx="2833481" cy="4263629"/>
          </a:xfrm>
          <a:prstGeom prst="rect">
            <a:avLst/>
          </a:prstGeom>
          <a:ln>
            <a:solidFill>
              <a:srgbClr val="000000"/>
            </a:solidFill>
          </a:ln>
        </p:spPr>
      </p:pic>
      <p:pic>
        <p:nvPicPr>
          <p:cNvPr id="6" name="Picture 5">
            <a:extLst>
              <a:ext uri="{FF2B5EF4-FFF2-40B4-BE49-F238E27FC236}">
                <a16:creationId xmlns:a16="http://schemas.microsoft.com/office/drawing/2014/main" id="{67012649-B43E-4175-B56E-5D068C8C442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98552" y="1568982"/>
            <a:ext cx="2833481" cy="4254635"/>
          </a:xfrm>
          <a:prstGeom prst="rect">
            <a:avLst/>
          </a:prstGeom>
          <a:ln>
            <a:solidFill>
              <a:srgbClr val="000000"/>
            </a:solidFill>
          </a:ln>
        </p:spPr>
      </p:pic>
      <p:sp>
        <p:nvSpPr>
          <p:cNvPr id="7" name="TextBox 6">
            <a:extLst>
              <a:ext uri="{FF2B5EF4-FFF2-40B4-BE49-F238E27FC236}">
                <a16:creationId xmlns:a16="http://schemas.microsoft.com/office/drawing/2014/main" id="{C1BA8145-CE35-4713-923E-FFB8FD4A60A0}"/>
              </a:ext>
            </a:extLst>
          </p:cNvPr>
          <p:cNvSpPr txBox="1"/>
          <p:nvPr/>
        </p:nvSpPr>
        <p:spPr>
          <a:xfrm>
            <a:off x="5429791" y="4435254"/>
            <a:ext cx="1332416" cy="461665"/>
          </a:xfrm>
          <a:prstGeom prst="rect">
            <a:avLst/>
          </a:prstGeom>
          <a:noFill/>
        </p:spPr>
        <p:txBody>
          <a:bodyPr wrap="none" rtlCol="0">
            <a:spAutoFit/>
          </a:bodyPr>
          <a:lstStyle/>
          <a:p>
            <a:r>
              <a:rPr lang="es-ES" sz="2400" b="1" dirty="0" err="1">
                <a:solidFill>
                  <a:schemeClr val="bg2"/>
                </a:solidFill>
                <a:latin typeface="Barlow Light"/>
              </a:rPr>
              <a:t>List</a:t>
            </a:r>
            <a:r>
              <a:rPr lang="es-ES" sz="2400" b="1" dirty="0">
                <a:solidFill>
                  <a:schemeClr val="bg2"/>
                </a:solidFill>
                <a:latin typeface="Barlow Light"/>
              </a:rPr>
              <a:t> View</a:t>
            </a:r>
            <a:endParaRPr lang="en-GB" sz="2400" b="1" dirty="0">
              <a:solidFill>
                <a:schemeClr val="bg2"/>
              </a:solidFill>
              <a:latin typeface="Barlow Light"/>
            </a:endParaRPr>
          </a:p>
        </p:txBody>
      </p:sp>
      <p:sp>
        <p:nvSpPr>
          <p:cNvPr id="8" name="TextBox 7">
            <a:extLst>
              <a:ext uri="{FF2B5EF4-FFF2-40B4-BE49-F238E27FC236}">
                <a16:creationId xmlns:a16="http://schemas.microsoft.com/office/drawing/2014/main" id="{7DC8A4E6-BCFF-45CD-9452-6197DCC82DF8}"/>
              </a:ext>
            </a:extLst>
          </p:cNvPr>
          <p:cNvSpPr txBox="1"/>
          <p:nvPr/>
        </p:nvSpPr>
        <p:spPr>
          <a:xfrm>
            <a:off x="3641620" y="5361952"/>
            <a:ext cx="3041217" cy="461665"/>
          </a:xfrm>
          <a:prstGeom prst="rect">
            <a:avLst/>
          </a:prstGeom>
          <a:noFill/>
        </p:spPr>
        <p:txBody>
          <a:bodyPr wrap="none" rtlCol="0">
            <a:spAutoFit/>
          </a:bodyPr>
          <a:lstStyle/>
          <a:p>
            <a:r>
              <a:rPr lang="es-ES" sz="2400" b="1" dirty="0" err="1">
                <a:solidFill>
                  <a:schemeClr val="bg2"/>
                </a:solidFill>
                <a:latin typeface="Barlow Light"/>
              </a:rPr>
              <a:t>Column</a:t>
            </a:r>
            <a:r>
              <a:rPr lang="es-ES" sz="2400" b="1" dirty="0">
                <a:solidFill>
                  <a:schemeClr val="bg2"/>
                </a:solidFill>
                <a:latin typeface="Barlow Light"/>
              </a:rPr>
              <a:t> </a:t>
            </a:r>
            <a:r>
              <a:rPr lang="es-ES" sz="2400" b="1" dirty="0" err="1">
                <a:solidFill>
                  <a:schemeClr val="bg2"/>
                </a:solidFill>
                <a:latin typeface="Barlow Light"/>
              </a:rPr>
              <a:t>Toogle</a:t>
            </a:r>
            <a:r>
              <a:rPr lang="es-ES" sz="2400" b="1" dirty="0">
                <a:solidFill>
                  <a:schemeClr val="bg2"/>
                </a:solidFill>
                <a:latin typeface="Barlow Light"/>
              </a:rPr>
              <a:t> </a:t>
            </a:r>
            <a:r>
              <a:rPr lang="es-ES" sz="2400" b="1" dirty="0" err="1">
                <a:solidFill>
                  <a:schemeClr val="bg2"/>
                </a:solidFill>
                <a:latin typeface="Barlow Light"/>
              </a:rPr>
              <a:t>Report</a:t>
            </a:r>
            <a:endParaRPr lang="en-GB" sz="2400" b="1" dirty="0">
              <a:solidFill>
                <a:schemeClr val="bg2"/>
              </a:solidFill>
              <a:latin typeface="Barlow Light"/>
            </a:endParaRPr>
          </a:p>
        </p:txBody>
      </p:sp>
      <p:sp>
        <p:nvSpPr>
          <p:cNvPr id="9" name="TextBox 8">
            <a:extLst>
              <a:ext uri="{FF2B5EF4-FFF2-40B4-BE49-F238E27FC236}">
                <a16:creationId xmlns:a16="http://schemas.microsoft.com/office/drawing/2014/main" id="{00FBCF47-55F4-489E-BD7C-B759108EA0B9}"/>
              </a:ext>
            </a:extLst>
          </p:cNvPr>
          <p:cNvSpPr txBox="1"/>
          <p:nvPr/>
        </p:nvSpPr>
        <p:spPr>
          <a:xfrm>
            <a:off x="6525467" y="4900287"/>
            <a:ext cx="2024913" cy="461665"/>
          </a:xfrm>
          <a:prstGeom prst="rect">
            <a:avLst/>
          </a:prstGeom>
          <a:noFill/>
        </p:spPr>
        <p:txBody>
          <a:bodyPr wrap="none" rtlCol="0">
            <a:spAutoFit/>
          </a:bodyPr>
          <a:lstStyle/>
          <a:p>
            <a:r>
              <a:rPr lang="es-ES" sz="2400" b="1" dirty="0" err="1">
                <a:solidFill>
                  <a:schemeClr val="bg2"/>
                </a:solidFill>
                <a:latin typeface="Barlow Light"/>
              </a:rPr>
              <a:t>Reflow</a:t>
            </a:r>
            <a:r>
              <a:rPr lang="es-ES" sz="2400" b="1" dirty="0">
                <a:solidFill>
                  <a:schemeClr val="bg2"/>
                </a:solidFill>
                <a:latin typeface="Barlow Light"/>
              </a:rPr>
              <a:t> </a:t>
            </a:r>
            <a:r>
              <a:rPr lang="es-ES" sz="2400" b="1" dirty="0" err="1">
                <a:solidFill>
                  <a:schemeClr val="bg2"/>
                </a:solidFill>
                <a:latin typeface="Barlow Light"/>
              </a:rPr>
              <a:t>Report</a:t>
            </a:r>
            <a:endParaRPr lang="en-GB" sz="2400" b="1" dirty="0">
              <a:solidFill>
                <a:schemeClr val="bg2"/>
              </a:solidFill>
              <a:latin typeface="Barlow Light"/>
            </a:endParaRPr>
          </a:p>
        </p:txBody>
      </p:sp>
    </p:spTree>
    <p:extLst>
      <p:ext uri="{BB962C8B-B14F-4D97-AF65-F5344CB8AC3E}">
        <p14:creationId xmlns:p14="http://schemas.microsoft.com/office/powerpoint/2010/main" val="23402495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D2C0C-CADA-41CA-9AD9-00747E71E0F6}"/>
              </a:ext>
            </a:extLst>
          </p:cNvPr>
          <p:cNvSpPr>
            <a:spLocks noGrp="1"/>
          </p:cNvSpPr>
          <p:nvPr>
            <p:ph type="title"/>
          </p:nvPr>
        </p:nvSpPr>
        <p:spPr/>
        <p:txBody>
          <a:bodyPr/>
          <a:lstStyle/>
          <a:p>
            <a:r>
              <a:rPr lang="es-ES" dirty="0"/>
              <a:t>Tipos de páginas</a:t>
            </a:r>
            <a:endParaRPr lang="en-GB" dirty="0"/>
          </a:p>
        </p:txBody>
      </p:sp>
      <p:sp>
        <p:nvSpPr>
          <p:cNvPr id="3" name="Slide Number Placeholder 2">
            <a:extLst>
              <a:ext uri="{FF2B5EF4-FFF2-40B4-BE49-F238E27FC236}">
                <a16:creationId xmlns:a16="http://schemas.microsoft.com/office/drawing/2014/main" id="{A5EE3B48-6E8A-408F-A385-DFE385F4501B}"/>
              </a:ext>
            </a:extLst>
          </p:cNvPr>
          <p:cNvSpPr>
            <a:spLocks noGrp="1"/>
          </p:cNvSpPr>
          <p:nvPr>
            <p:ph type="sldNum" idx="12"/>
          </p:nvPr>
        </p:nvSpPr>
        <p:spPr/>
        <p:txBody>
          <a:bodyPr/>
          <a:lstStyle/>
          <a:p>
            <a:fld id="{DECF3546-AB72-4471-AFC4-A477D555DA7F}" type="slidenum">
              <a:rPr lang="en-GB" smtClean="0"/>
              <a:t>58</a:t>
            </a:fld>
            <a:endParaRPr lang="en-GB"/>
          </a:p>
        </p:txBody>
      </p:sp>
      <p:pic>
        <p:nvPicPr>
          <p:cNvPr id="4" name="Picture 3">
            <a:extLst>
              <a:ext uri="{FF2B5EF4-FFF2-40B4-BE49-F238E27FC236}">
                <a16:creationId xmlns:a16="http://schemas.microsoft.com/office/drawing/2014/main" id="{FC2C41E4-EEB8-4969-97DC-C2BF42F7F8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584" y="1582358"/>
            <a:ext cx="5396802" cy="2946310"/>
          </a:xfrm>
          <a:prstGeom prst="rect">
            <a:avLst/>
          </a:prstGeom>
          <a:ln>
            <a:solidFill>
              <a:srgbClr val="000000"/>
            </a:solidFill>
          </a:ln>
        </p:spPr>
      </p:pic>
      <p:pic>
        <p:nvPicPr>
          <p:cNvPr id="5" name="Picture 4">
            <a:extLst>
              <a:ext uri="{FF2B5EF4-FFF2-40B4-BE49-F238E27FC236}">
                <a16:creationId xmlns:a16="http://schemas.microsoft.com/office/drawing/2014/main" id="{02A88955-EFF5-4E94-8E93-A0BEEB1F19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33211" y="1582359"/>
            <a:ext cx="5298822" cy="2946309"/>
          </a:xfrm>
          <a:prstGeom prst="rect">
            <a:avLst/>
          </a:prstGeom>
        </p:spPr>
      </p:pic>
      <p:pic>
        <p:nvPicPr>
          <p:cNvPr id="6" name="Picture 5">
            <a:extLst>
              <a:ext uri="{FF2B5EF4-FFF2-40B4-BE49-F238E27FC236}">
                <a16:creationId xmlns:a16="http://schemas.microsoft.com/office/drawing/2014/main" id="{D77986F2-6415-4AE5-BDE7-845995C98D1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9608" y="3191514"/>
            <a:ext cx="4052783" cy="2946309"/>
          </a:xfrm>
          <a:prstGeom prst="rect">
            <a:avLst/>
          </a:prstGeom>
          <a:ln>
            <a:solidFill>
              <a:srgbClr val="000000"/>
            </a:solidFill>
          </a:ln>
        </p:spPr>
      </p:pic>
    </p:spTree>
    <p:extLst>
      <p:ext uri="{BB962C8B-B14F-4D97-AF65-F5344CB8AC3E}">
        <p14:creationId xmlns:p14="http://schemas.microsoft.com/office/powerpoint/2010/main" val="3006612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7FBB-1143-4EDE-A368-8CD18AB741E2}"/>
              </a:ext>
            </a:extLst>
          </p:cNvPr>
          <p:cNvSpPr>
            <a:spLocks noGrp="1"/>
          </p:cNvSpPr>
          <p:nvPr>
            <p:ph type="title"/>
          </p:nvPr>
        </p:nvSpPr>
        <p:spPr/>
        <p:txBody>
          <a:bodyPr/>
          <a:lstStyle/>
          <a:p>
            <a:r>
              <a:rPr lang="es-ES" dirty="0"/>
              <a:t>¿Qué es Page </a:t>
            </a:r>
            <a:r>
              <a:rPr lang="es-ES" dirty="0" err="1"/>
              <a:t>Designer</a:t>
            </a:r>
            <a:r>
              <a:rPr lang="es-ES" dirty="0"/>
              <a:t>?</a:t>
            </a:r>
            <a:endParaRPr lang="en-GB" dirty="0"/>
          </a:p>
        </p:txBody>
      </p:sp>
      <p:sp>
        <p:nvSpPr>
          <p:cNvPr id="3" name="Slide Number Placeholder 2">
            <a:extLst>
              <a:ext uri="{FF2B5EF4-FFF2-40B4-BE49-F238E27FC236}">
                <a16:creationId xmlns:a16="http://schemas.microsoft.com/office/drawing/2014/main" id="{60E78480-1318-43AF-877F-AE6BA8A006C3}"/>
              </a:ext>
            </a:extLst>
          </p:cNvPr>
          <p:cNvSpPr>
            <a:spLocks noGrp="1"/>
          </p:cNvSpPr>
          <p:nvPr>
            <p:ph type="sldNum" idx="12"/>
          </p:nvPr>
        </p:nvSpPr>
        <p:spPr/>
        <p:txBody>
          <a:bodyPr/>
          <a:lstStyle/>
          <a:p>
            <a:fld id="{DECF3546-AB72-4471-AFC4-A477D555DA7F}" type="slidenum">
              <a:rPr lang="en-GB" smtClean="0"/>
              <a:t>59</a:t>
            </a:fld>
            <a:endParaRPr lang="en-GB"/>
          </a:p>
        </p:txBody>
      </p:sp>
      <p:pic>
        <p:nvPicPr>
          <p:cNvPr id="4" name="Picture 3">
            <a:extLst>
              <a:ext uri="{FF2B5EF4-FFF2-40B4-BE49-F238E27FC236}">
                <a16:creationId xmlns:a16="http://schemas.microsoft.com/office/drawing/2014/main" id="{F1799D9C-63D2-41F5-A402-5E838BE75E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877" y="1682333"/>
            <a:ext cx="8590243" cy="4500000"/>
          </a:xfrm>
          <a:prstGeom prst="rect">
            <a:avLst/>
          </a:prstGeom>
          <a:ln>
            <a:solidFill>
              <a:schemeClr val="tx1"/>
            </a:solidFill>
          </a:ln>
        </p:spPr>
      </p:pic>
      <p:sp>
        <p:nvSpPr>
          <p:cNvPr id="5" name="Rectangle 4">
            <a:extLst>
              <a:ext uri="{FF2B5EF4-FFF2-40B4-BE49-F238E27FC236}">
                <a16:creationId xmlns:a16="http://schemas.microsoft.com/office/drawing/2014/main" id="{FC8BEEEE-40B9-411B-8D4D-B1E784879592}"/>
              </a:ext>
            </a:extLst>
          </p:cNvPr>
          <p:cNvSpPr/>
          <p:nvPr/>
        </p:nvSpPr>
        <p:spPr>
          <a:xfrm>
            <a:off x="379412" y="3750509"/>
            <a:ext cx="1741488" cy="36364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accent1"/>
                </a:solidFill>
                <a:latin typeface="Raleway SemiBold"/>
              </a:rPr>
              <a:t>Panel </a:t>
            </a:r>
            <a:r>
              <a:rPr lang="en-US" sz="1600" b="1" dirty="0" err="1">
                <a:solidFill>
                  <a:schemeClr val="accent1"/>
                </a:solidFill>
                <a:latin typeface="Raleway SemiBold"/>
              </a:rPr>
              <a:t>Izquierdo</a:t>
            </a:r>
            <a:endParaRPr lang="en-US" sz="1600" b="1" dirty="0">
              <a:solidFill>
                <a:schemeClr val="accent1"/>
              </a:solidFill>
              <a:latin typeface="Raleway SemiBold"/>
            </a:endParaRPr>
          </a:p>
        </p:txBody>
      </p:sp>
      <p:sp>
        <p:nvSpPr>
          <p:cNvPr id="10" name="Rectangle 9">
            <a:extLst>
              <a:ext uri="{FF2B5EF4-FFF2-40B4-BE49-F238E27FC236}">
                <a16:creationId xmlns:a16="http://schemas.microsoft.com/office/drawing/2014/main" id="{33B19A5D-CDC0-46B8-9AB0-099FDA054B09}"/>
              </a:ext>
            </a:extLst>
          </p:cNvPr>
          <p:cNvSpPr/>
          <p:nvPr/>
        </p:nvSpPr>
        <p:spPr>
          <a:xfrm>
            <a:off x="10391120" y="1008123"/>
            <a:ext cx="1529380" cy="535531"/>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90000"/>
              </a:lnSpc>
            </a:pPr>
            <a:r>
              <a:rPr lang="en-US" sz="1600" b="1" dirty="0">
                <a:solidFill>
                  <a:schemeClr val="accent1"/>
                </a:solidFill>
                <a:latin typeface="Raleway SemiBold"/>
              </a:rPr>
              <a:t>Barra de </a:t>
            </a:r>
            <a:r>
              <a:rPr lang="en-US" sz="1600" b="1" dirty="0" err="1">
                <a:solidFill>
                  <a:schemeClr val="accent1"/>
                </a:solidFill>
                <a:latin typeface="Raleway SemiBold"/>
              </a:rPr>
              <a:t>Herramientas</a:t>
            </a:r>
            <a:endParaRPr lang="en-US" sz="1600" b="1" dirty="0">
              <a:solidFill>
                <a:schemeClr val="accent1"/>
              </a:solidFill>
              <a:latin typeface="Raleway SemiBold"/>
            </a:endParaRPr>
          </a:p>
        </p:txBody>
      </p:sp>
      <p:sp>
        <p:nvSpPr>
          <p:cNvPr id="12" name="Rectangle 11">
            <a:extLst>
              <a:ext uri="{FF2B5EF4-FFF2-40B4-BE49-F238E27FC236}">
                <a16:creationId xmlns:a16="http://schemas.microsoft.com/office/drawing/2014/main" id="{A9E8AFD7-B4E1-44AE-84FD-AB65209BB5E7}"/>
              </a:ext>
            </a:extLst>
          </p:cNvPr>
          <p:cNvSpPr/>
          <p:nvPr/>
        </p:nvSpPr>
        <p:spPr>
          <a:xfrm>
            <a:off x="9840912" y="3750509"/>
            <a:ext cx="1741488" cy="36364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accent1"/>
                </a:solidFill>
                <a:latin typeface="Raleway SemiBold"/>
              </a:rPr>
              <a:t>Panel Derecho</a:t>
            </a:r>
          </a:p>
        </p:txBody>
      </p:sp>
      <p:sp>
        <p:nvSpPr>
          <p:cNvPr id="13" name="Rectangle 12">
            <a:extLst>
              <a:ext uri="{FF2B5EF4-FFF2-40B4-BE49-F238E27FC236}">
                <a16:creationId xmlns:a16="http://schemas.microsoft.com/office/drawing/2014/main" id="{844A3867-470E-4AD2-9E48-F8504AE85944}"/>
              </a:ext>
            </a:extLst>
          </p:cNvPr>
          <p:cNvSpPr/>
          <p:nvPr/>
        </p:nvSpPr>
        <p:spPr>
          <a:xfrm>
            <a:off x="5225254" y="3429000"/>
            <a:ext cx="1741488" cy="36364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accent1"/>
                </a:solidFill>
                <a:latin typeface="Raleway SemiBold"/>
              </a:rPr>
              <a:t>Panel Central</a:t>
            </a:r>
          </a:p>
        </p:txBody>
      </p:sp>
      <p:sp>
        <p:nvSpPr>
          <p:cNvPr id="14" name="Rectangle 13">
            <a:extLst>
              <a:ext uri="{FF2B5EF4-FFF2-40B4-BE49-F238E27FC236}">
                <a16:creationId xmlns:a16="http://schemas.microsoft.com/office/drawing/2014/main" id="{FC7AC3DE-CAB9-4988-9137-8432B6F8859C}"/>
              </a:ext>
            </a:extLst>
          </p:cNvPr>
          <p:cNvSpPr/>
          <p:nvPr/>
        </p:nvSpPr>
        <p:spPr>
          <a:xfrm>
            <a:off x="5225255" y="5015781"/>
            <a:ext cx="1741488" cy="36364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err="1">
                <a:solidFill>
                  <a:schemeClr val="accent1"/>
                </a:solidFill>
                <a:latin typeface="Raleway SemiBold"/>
              </a:rPr>
              <a:t>Galería</a:t>
            </a:r>
            <a:endParaRPr lang="en-US" sz="1600" b="1" dirty="0">
              <a:solidFill>
                <a:schemeClr val="accent1"/>
              </a:solidFill>
              <a:latin typeface="Raleway SemiBold"/>
            </a:endParaRPr>
          </a:p>
        </p:txBody>
      </p:sp>
      <p:cxnSp>
        <p:nvCxnSpPr>
          <p:cNvPr id="21" name="Straight Arrow Connector 20">
            <a:extLst>
              <a:ext uri="{FF2B5EF4-FFF2-40B4-BE49-F238E27FC236}">
                <a16:creationId xmlns:a16="http://schemas.microsoft.com/office/drawing/2014/main" id="{8BE960E7-009C-4221-AB7C-FDC7E1B287EB}"/>
              </a:ext>
            </a:extLst>
          </p:cNvPr>
          <p:cNvCxnSpPr>
            <a:cxnSpLocks/>
            <a:stCxn id="10" idx="1"/>
          </p:cNvCxnSpPr>
          <p:nvPr/>
        </p:nvCxnSpPr>
        <p:spPr>
          <a:xfrm flipH="1">
            <a:off x="9740494" y="1275889"/>
            <a:ext cx="650626" cy="3811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322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7"/>
            <a:ext cx="10515600" cy="792163"/>
          </a:xfrm>
        </p:spPr>
        <p:txBody>
          <a:bodyPr>
            <a:normAutofit/>
          </a:bodyPr>
          <a:lstStyle/>
          <a:p>
            <a:r>
              <a:rPr lang="es-ES" b="1" dirty="0"/>
              <a:t>¿Qué es Oracle </a:t>
            </a:r>
            <a:r>
              <a:rPr lang="es-ES" b="1" dirty="0" err="1"/>
              <a:t>Application</a:t>
            </a:r>
            <a:r>
              <a:rPr lang="es-ES" b="1" dirty="0"/>
              <a:t> Express?</a:t>
            </a:r>
            <a:endParaRPr lang="en-GB" b="1" dirty="0"/>
          </a:p>
        </p:txBody>
      </p:sp>
      <p:sp>
        <p:nvSpPr>
          <p:cNvPr id="3" name="Slide Number Placeholder 2">
            <a:extLst>
              <a:ext uri="{FF2B5EF4-FFF2-40B4-BE49-F238E27FC236}">
                <a16:creationId xmlns:a16="http://schemas.microsoft.com/office/drawing/2014/main" id="{706CED73-3848-4BD5-AFFE-B484B7E94540}"/>
              </a:ext>
            </a:extLst>
          </p:cNvPr>
          <p:cNvSpPr>
            <a:spLocks noGrp="1"/>
          </p:cNvSpPr>
          <p:nvPr>
            <p:ph type="sldNum" idx="12"/>
          </p:nvPr>
        </p:nvSpPr>
        <p:spPr/>
        <p:txBody>
          <a:bodyPr/>
          <a:lstStyle/>
          <a:p>
            <a:fld id="{DECF3546-AB72-4471-AFC4-A477D555DA7F}" type="slidenum">
              <a:rPr lang="en-GB" smtClean="0"/>
              <a:t>6</a:t>
            </a:fld>
            <a:endParaRPr lang="en-GB"/>
          </a:p>
        </p:txBody>
      </p:sp>
      <p:pic>
        <p:nvPicPr>
          <p:cNvPr id="5" name="Picture 4" descr="browser-based-apps-51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499" y="1756153"/>
            <a:ext cx="2997200" cy="2997200"/>
          </a:xfrm>
          <a:prstGeom prst="rect">
            <a:avLst/>
          </a:prstGeom>
        </p:spPr>
      </p:pic>
      <p:pic>
        <p:nvPicPr>
          <p:cNvPr id="6" name="Picture 5" descr="visualize-maintain-data-51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0432" y="1754643"/>
            <a:ext cx="2998710" cy="2998710"/>
          </a:xfrm>
          <a:prstGeom prst="rect">
            <a:avLst/>
          </a:prstGeom>
        </p:spPr>
      </p:pic>
      <p:pic>
        <p:nvPicPr>
          <p:cNvPr id="7" name="Picture 6" descr="sql-dev-51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6875" y="1756153"/>
            <a:ext cx="2997200" cy="2997200"/>
          </a:xfrm>
          <a:prstGeom prst="rect">
            <a:avLst/>
          </a:prstGeom>
        </p:spPr>
      </p:pic>
      <p:sp>
        <p:nvSpPr>
          <p:cNvPr id="8" name="Rectangle 7"/>
          <p:cNvSpPr/>
          <p:nvPr/>
        </p:nvSpPr>
        <p:spPr>
          <a:xfrm>
            <a:off x="825499" y="4857673"/>
            <a:ext cx="2997200" cy="830997"/>
          </a:xfrm>
          <a:prstGeom prst="rect">
            <a:avLst/>
          </a:prstGeom>
        </p:spPr>
        <p:txBody>
          <a:bodyPr wrap="square">
            <a:spAutoFit/>
          </a:bodyPr>
          <a:lstStyle/>
          <a:p>
            <a:pPr algn="ctr"/>
            <a:r>
              <a:rPr lang="en-US" sz="2400" dirty="0" err="1">
                <a:solidFill>
                  <a:srgbClr val="000000"/>
                </a:solidFill>
                <a:latin typeface="Barlow Light"/>
              </a:rPr>
              <a:t>Desarrollo</a:t>
            </a:r>
            <a:r>
              <a:rPr lang="en-US" sz="2400" dirty="0">
                <a:solidFill>
                  <a:srgbClr val="000000"/>
                </a:solidFill>
                <a:latin typeface="Barlow Light"/>
              </a:rPr>
              <a:t> de apps </a:t>
            </a:r>
            <a:r>
              <a:rPr lang="en-US" sz="2400" dirty="0" err="1">
                <a:solidFill>
                  <a:srgbClr val="000000"/>
                </a:solidFill>
                <a:latin typeface="Barlow Light"/>
              </a:rPr>
              <a:t>móviles</a:t>
            </a:r>
            <a:r>
              <a:rPr lang="en-US" sz="2400" dirty="0">
                <a:solidFill>
                  <a:srgbClr val="000000"/>
                </a:solidFill>
                <a:latin typeface="Barlow Light"/>
              </a:rPr>
              <a:t> y de </a:t>
            </a:r>
            <a:r>
              <a:rPr lang="en-US" sz="2400" dirty="0" err="1">
                <a:solidFill>
                  <a:srgbClr val="000000"/>
                </a:solidFill>
                <a:latin typeface="Barlow Light"/>
              </a:rPr>
              <a:t>escritorio</a:t>
            </a:r>
            <a:endParaRPr lang="en-US" sz="2400" dirty="0">
              <a:solidFill>
                <a:srgbClr val="000000"/>
              </a:solidFill>
              <a:latin typeface="Barlow Light"/>
            </a:endParaRPr>
          </a:p>
        </p:txBody>
      </p:sp>
      <p:sp>
        <p:nvSpPr>
          <p:cNvPr id="9" name="Rectangle 8"/>
          <p:cNvSpPr/>
          <p:nvPr/>
        </p:nvSpPr>
        <p:spPr>
          <a:xfrm>
            <a:off x="4443848" y="4857673"/>
            <a:ext cx="2998709" cy="1200329"/>
          </a:xfrm>
          <a:prstGeom prst="rect">
            <a:avLst/>
          </a:prstGeom>
        </p:spPr>
        <p:txBody>
          <a:bodyPr wrap="square">
            <a:spAutoFit/>
          </a:bodyPr>
          <a:lstStyle/>
          <a:p>
            <a:pPr algn="ctr"/>
            <a:r>
              <a:rPr lang="en-US" sz="2400" dirty="0" err="1">
                <a:solidFill>
                  <a:srgbClr val="000000"/>
                </a:solidFill>
                <a:latin typeface="Barlow Light"/>
              </a:rPr>
              <a:t>Visualice</a:t>
            </a:r>
            <a:r>
              <a:rPr lang="en-US" sz="2400" dirty="0">
                <a:solidFill>
                  <a:srgbClr val="000000"/>
                </a:solidFill>
                <a:latin typeface="Barlow Light"/>
              </a:rPr>
              <a:t> y </a:t>
            </a:r>
            <a:r>
              <a:rPr lang="en-US" sz="2400" dirty="0" err="1">
                <a:solidFill>
                  <a:srgbClr val="000000"/>
                </a:solidFill>
                <a:latin typeface="Barlow Light"/>
              </a:rPr>
              <a:t>mantenga</a:t>
            </a:r>
            <a:r>
              <a:rPr lang="en-US" sz="2400" dirty="0">
                <a:solidFill>
                  <a:srgbClr val="000000"/>
                </a:solidFill>
                <a:latin typeface="Barlow Light"/>
              </a:rPr>
              <a:t> la </a:t>
            </a:r>
            <a:r>
              <a:rPr lang="en-US" sz="2400" dirty="0" err="1">
                <a:solidFill>
                  <a:srgbClr val="000000"/>
                </a:solidFill>
                <a:latin typeface="Barlow Light"/>
              </a:rPr>
              <a:t>información</a:t>
            </a:r>
            <a:r>
              <a:rPr lang="en-US" sz="2400" dirty="0">
                <a:solidFill>
                  <a:srgbClr val="000000"/>
                </a:solidFill>
                <a:latin typeface="Barlow Light"/>
              </a:rPr>
              <a:t> de base de </a:t>
            </a:r>
            <a:r>
              <a:rPr lang="en-US" sz="2400" dirty="0" err="1">
                <a:solidFill>
                  <a:srgbClr val="000000"/>
                </a:solidFill>
                <a:latin typeface="Barlow Light"/>
              </a:rPr>
              <a:t>datos</a:t>
            </a:r>
            <a:endParaRPr lang="en-US" sz="2400" dirty="0">
              <a:solidFill>
                <a:srgbClr val="000000"/>
              </a:solidFill>
              <a:latin typeface="Barlow Light"/>
            </a:endParaRPr>
          </a:p>
        </p:txBody>
      </p:sp>
      <p:sp>
        <p:nvSpPr>
          <p:cNvPr id="11" name="Title 1"/>
          <p:cNvSpPr txBox="1">
            <a:spLocks/>
          </p:cNvSpPr>
          <p:nvPr/>
        </p:nvSpPr>
        <p:spPr>
          <a:xfrm>
            <a:off x="533400" y="1066800"/>
            <a:ext cx="10515600" cy="586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400" dirty="0">
                <a:latin typeface="Barlow Light"/>
              </a:rPr>
              <a:t>Entorno de desarrollo de aplicaciones web centrado en Bases de Datos</a:t>
            </a:r>
            <a:endParaRPr lang="en-GB" dirty="0">
              <a:latin typeface="Barlow Light"/>
            </a:endParaRPr>
          </a:p>
        </p:txBody>
      </p:sp>
      <p:sp>
        <p:nvSpPr>
          <p:cNvPr id="12" name="Rectangle 11"/>
          <p:cNvSpPr/>
          <p:nvPr/>
        </p:nvSpPr>
        <p:spPr>
          <a:xfrm>
            <a:off x="8050291" y="4857673"/>
            <a:ext cx="2998709" cy="830997"/>
          </a:xfrm>
          <a:prstGeom prst="rect">
            <a:avLst/>
          </a:prstGeom>
        </p:spPr>
        <p:txBody>
          <a:bodyPr wrap="square">
            <a:spAutoFit/>
          </a:bodyPr>
          <a:lstStyle/>
          <a:p>
            <a:pPr algn="ctr"/>
            <a:r>
              <a:rPr lang="en-US" sz="2400" dirty="0" err="1">
                <a:solidFill>
                  <a:srgbClr val="000000"/>
                </a:solidFill>
                <a:latin typeface="Barlow Light"/>
              </a:rPr>
              <a:t>Capitalice</a:t>
            </a:r>
            <a:r>
              <a:rPr lang="en-US" sz="2400" dirty="0">
                <a:solidFill>
                  <a:srgbClr val="000000"/>
                </a:solidFill>
                <a:latin typeface="Barlow Light"/>
              </a:rPr>
              <a:t> </a:t>
            </a:r>
            <a:r>
              <a:rPr lang="en-US" sz="2400" dirty="0" err="1">
                <a:solidFill>
                  <a:srgbClr val="000000"/>
                </a:solidFill>
                <a:latin typeface="Barlow Light"/>
              </a:rPr>
              <a:t>sus</a:t>
            </a:r>
            <a:r>
              <a:rPr lang="en-US" sz="2400" dirty="0">
                <a:solidFill>
                  <a:srgbClr val="000000"/>
                </a:solidFill>
                <a:latin typeface="Barlow Light"/>
              </a:rPr>
              <a:t> </a:t>
            </a:r>
            <a:r>
              <a:rPr lang="en-US" sz="2400" dirty="0" err="1">
                <a:solidFill>
                  <a:srgbClr val="000000"/>
                </a:solidFill>
                <a:latin typeface="Barlow Light"/>
              </a:rPr>
              <a:t>recursos</a:t>
            </a:r>
            <a:r>
              <a:rPr lang="en-US" sz="2400" dirty="0">
                <a:solidFill>
                  <a:srgbClr val="000000"/>
                </a:solidFill>
                <a:latin typeface="Barlow Light"/>
              </a:rPr>
              <a:t>  y </a:t>
            </a:r>
            <a:r>
              <a:rPr lang="en-US" sz="2400" dirty="0" err="1">
                <a:solidFill>
                  <a:srgbClr val="000000"/>
                </a:solidFill>
                <a:latin typeface="Barlow Light"/>
              </a:rPr>
              <a:t>capacidades</a:t>
            </a:r>
            <a:r>
              <a:rPr lang="en-US" sz="2400" dirty="0">
                <a:solidFill>
                  <a:srgbClr val="000000"/>
                </a:solidFill>
                <a:latin typeface="Barlow Light"/>
              </a:rPr>
              <a:t> SQL</a:t>
            </a:r>
          </a:p>
        </p:txBody>
      </p:sp>
    </p:spTree>
    <p:extLst>
      <p:ext uri="{BB962C8B-B14F-4D97-AF65-F5344CB8AC3E}">
        <p14:creationId xmlns:p14="http://schemas.microsoft.com/office/powerpoint/2010/main" val="3818201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3990-4BF8-4792-9FF3-F7617B3BB844}"/>
              </a:ext>
            </a:extLst>
          </p:cNvPr>
          <p:cNvSpPr>
            <a:spLocks noGrp="1"/>
          </p:cNvSpPr>
          <p:nvPr>
            <p:ph type="title"/>
          </p:nvPr>
        </p:nvSpPr>
        <p:spPr/>
        <p:txBody>
          <a:bodyPr/>
          <a:lstStyle/>
          <a:p>
            <a:r>
              <a:rPr lang="es-ES" sz="3600" dirty="0"/>
              <a:t>Elementos de Page </a:t>
            </a:r>
            <a:r>
              <a:rPr lang="es-ES" sz="3600" dirty="0" err="1"/>
              <a:t>Designer</a:t>
            </a:r>
            <a:r>
              <a:rPr lang="es-ES" sz="3600" dirty="0"/>
              <a:t>: Barra de Herramientas</a:t>
            </a:r>
            <a:endParaRPr lang="en-GB" sz="3600" dirty="0"/>
          </a:p>
        </p:txBody>
      </p:sp>
      <p:sp>
        <p:nvSpPr>
          <p:cNvPr id="3" name="Slide Number Placeholder 2">
            <a:extLst>
              <a:ext uri="{FF2B5EF4-FFF2-40B4-BE49-F238E27FC236}">
                <a16:creationId xmlns:a16="http://schemas.microsoft.com/office/drawing/2014/main" id="{842A3CDB-4E4D-45A4-94F9-DC1151F1AFBE}"/>
              </a:ext>
            </a:extLst>
          </p:cNvPr>
          <p:cNvSpPr>
            <a:spLocks noGrp="1"/>
          </p:cNvSpPr>
          <p:nvPr>
            <p:ph type="sldNum" idx="12"/>
          </p:nvPr>
        </p:nvSpPr>
        <p:spPr/>
        <p:txBody>
          <a:bodyPr/>
          <a:lstStyle/>
          <a:p>
            <a:fld id="{DECF3546-AB72-4471-AFC4-A477D555DA7F}" type="slidenum">
              <a:rPr lang="en-GB" smtClean="0"/>
              <a:t>60</a:t>
            </a:fld>
            <a:endParaRPr lang="en-GB"/>
          </a:p>
        </p:txBody>
      </p:sp>
      <p:pic>
        <p:nvPicPr>
          <p:cNvPr id="4" name="Picture 3">
            <a:extLst>
              <a:ext uri="{FF2B5EF4-FFF2-40B4-BE49-F238E27FC236}">
                <a16:creationId xmlns:a16="http://schemas.microsoft.com/office/drawing/2014/main" id="{4034A4AC-04AA-4BC8-96F1-F8B1174F7A4E}"/>
              </a:ext>
            </a:extLst>
          </p:cNvPr>
          <p:cNvPicPr>
            <a:picLocks noChangeAspect="1"/>
          </p:cNvPicPr>
          <p:nvPr/>
        </p:nvPicPr>
        <p:blipFill>
          <a:blip r:embed="rId3"/>
          <a:stretch>
            <a:fillRect/>
          </a:stretch>
        </p:blipFill>
        <p:spPr>
          <a:xfrm>
            <a:off x="1701579" y="5373807"/>
            <a:ext cx="8788839" cy="624799"/>
          </a:xfrm>
          <a:prstGeom prst="rect">
            <a:avLst/>
          </a:prstGeom>
          <a:ln>
            <a:solidFill>
              <a:schemeClr val="bg1">
                <a:lumMod val="75000"/>
              </a:schemeClr>
            </a:solidFill>
          </a:ln>
        </p:spPr>
      </p:pic>
      <p:sp>
        <p:nvSpPr>
          <p:cNvPr id="5" name="Rectangle 4">
            <a:extLst>
              <a:ext uri="{FF2B5EF4-FFF2-40B4-BE49-F238E27FC236}">
                <a16:creationId xmlns:a16="http://schemas.microsoft.com/office/drawing/2014/main" id="{1DC99FF4-950B-447D-8740-B3D16B99AA1E}"/>
              </a:ext>
            </a:extLst>
          </p:cNvPr>
          <p:cNvSpPr/>
          <p:nvPr/>
        </p:nvSpPr>
        <p:spPr>
          <a:xfrm>
            <a:off x="1790480" y="5444424"/>
            <a:ext cx="2108421" cy="48632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5C5E9DB-4F91-490F-96F2-E770C31A8DE8}"/>
              </a:ext>
            </a:extLst>
          </p:cNvPr>
          <p:cNvSpPr/>
          <p:nvPr/>
        </p:nvSpPr>
        <p:spPr>
          <a:xfrm>
            <a:off x="4076699" y="5444424"/>
            <a:ext cx="533401" cy="4863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5C87A3B6-3E72-4D61-A590-205AC56A09E9}"/>
              </a:ext>
            </a:extLst>
          </p:cNvPr>
          <p:cNvSpPr/>
          <p:nvPr/>
        </p:nvSpPr>
        <p:spPr>
          <a:xfrm>
            <a:off x="4698999" y="5444423"/>
            <a:ext cx="533401" cy="4863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EC1561D3-C242-43DD-98E3-A915B9125B96}"/>
              </a:ext>
            </a:extLst>
          </p:cNvPr>
          <p:cNvSpPr/>
          <p:nvPr/>
        </p:nvSpPr>
        <p:spPr>
          <a:xfrm>
            <a:off x="5321299" y="5444423"/>
            <a:ext cx="533401" cy="4863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B5E986A5-970C-4741-B562-E9981D2361AF}"/>
              </a:ext>
            </a:extLst>
          </p:cNvPr>
          <p:cNvSpPr/>
          <p:nvPr/>
        </p:nvSpPr>
        <p:spPr>
          <a:xfrm>
            <a:off x="6095999" y="5443045"/>
            <a:ext cx="533401" cy="4863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09939F9-03F3-4B2F-A848-B69E1287FE7D}"/>
              </a:ext>
            </a:extLst>
          </p:cNvPr>
          <p:cNvSpPr/>
          <p:nvPr/>
        </p:nvSpPr>
        <p:spPr>
          <a:xfrm>
            <a:off x="6807198" y="5443045"/>
            <a:ext cx="533401" cy="4863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E69D305-EDA6-4460-B015-AE9091C1BBDD}"/>
              </a:ext>
            </a:extLst>
          </p:cNvPr>
          <p:cNvSpPr/>
          <p:nvPr/>
        </p:nvSpPr>
        <p:spPr>
          <a:xfrm>
            <a:off x="7639158" y="5454367"/>
            <a:ext cx="533401" cy="4863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03031381-A185-429E-94D8-DEE117F2ED39}"/>
              </a:ext>
            </a:extLst>
          </p:cNvPr>
          <p:cNvSpPr/>
          <p:nvPr/>
        </p:nvSpPr>
        <p:spPr>
          <a:xfrm>
            <a:off x="9398000" y="5443045"/>
            <a:ext cx="1016325" cy="4863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48E70915-E80F-4961-B145-44A6ED882A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40722" y="1409591"/>
            <a:ext cx="2491678" cy="2999033"/>
          </a:xfrm>
          <a:prstGeom prst="rect">
            <a:avLst/>
          </a:prstGeom>
          <a:ln>
            <a:solidFill>
              <a:schemeClr val="bg1">
                <a:lumMod val="75000"/>
              </a:schemeClr>
            </a:solidFill>
          </a:ln>
        </p:spPr>
      </p:pic>
      <p:pic>
        <p:nvPicPr>
          <p:cNvPr id="15" name="Picture 14">
            <a:extLst>
              <a:ext uri="{FF2B5EF4-FFF2-40B4-BE49-F238E27FC236}">
                <a16:creationId xmlns:a16="http://schemas.microsoft.com/office/drawing/2014/main" id="{6420D062-80F5-4DE8-BF52-26A620E747C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39158" y="1394424"/>
            <a:ext cx="1447252" cy="3486946"/>
          </a:xfrm>
          <a:prstGeom prst="rect">
            <a:avLst/>
          </a:prstGeom>
          <a:ln>
            <a:solidFill>
              <a:schemeClr val="bg1">
                <a:lumMod val="75000"/>
              </a:schemeClr>
            </a:solidFill>
          </a:ln>
        </p:spPr>
      </p:pic>
      <p:pic>
        <p:nvPicPr>
          <p:cNvPr id="16" name="Picture 15">
            <a:extLst>
              <a:ext uri="{FF2B5EF4-FFF2-40B4-BE49-F238E27FC236}">
                <a16:creationId xmlns:a16="http://schemas.microsoft.com/office/drawing/2014/main" id="{12774ED3-9970-41C3-978F-C584F191F30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40347" y="3866284"/>
            <a:ext cx="1397000" cy="1015086"/>
          </a:xfrm>
          <a:prstGeom prst="rect">
            <a:avLst/>
          </a:prstGeom>
          <a:ln>
            <a:solidFill>
              <a:schemeClr val="bg1">
                <a:lumMod val="75000"/>
              </a:schemeClr>
            </a:solidFill>
          </a:ln>
        </p:spPr>
      </p:pic>
      <p:sp>
        <p:nvSpPr>
          <p:cNvPr id="17" name="TextBox 16">
            <a:extLst>
              <a:ext uri="{FF2B5EF4-FFF2-40B4-BE49-F238E27FC236}">
                <a16:creationId xmlns:a16="http://schemas.microsoft.com/office/drawing/2014/main" id="{5A1C570C-54F3-4BA2-A00B-9932CC5FB775}"/>
              </a:ext>
            </a:extLst>
          </p:cNvPr>
          <p:cNvSpPr txBox="1"/>
          <p:nvPr/>
        </p:nvSpPr>
        <p:spPr>
          <a:xfrm>
            <a:off x="267375" y="4755632"/>
            <a:ext cx="1963999" cy="338554"/>
          </a:xfrm>
          <a:prstGeom prst="rect">
            <a:avLst/>
          </a:prstGeom>
          <a:noFill/>
        </p:spPr>
        <p:txBody>
          <a:bodyPr wrap="none" rtlCol="0">
            <a:spAutoFit/>
          </a:bodyPr>
          <a:lstStyle/>
          <a:p>
            <a:r>
              <a:rPr lang="es-ES" sz="1600" b="1" dirty="0">
                <a:solidFill>
                  <a:schemeClr val="accent1"/>
                </a:solidFill>
                <a:latin typeface="Raleway SemiBold"/>
              </a:rPr>
              <a:t>Selector de página</a:t>
            </a:r>
            <a:endParaRPr lang="en-GB" sz="1600" b="1" dirty="0">
              <a:solidFill>
                <a:schemeClr val="accent1"/>
              </a:solidFill>
              <a:latin typeface="Raleway SemiBold"/>
            </a:endParaRPr>
          </a:p>
        </p:txBody>
      </p:sp>
      <p:sp>
        <p:nvSpPr>
          <p:cNvPr id="18" name="TextBox 17">
            <a:extLst>
              <a:ext uri="{FF2B5EF4-FFF2-40B4-BE49-F238E27FC236}">
                <a16:creationId xmlns:a16="http://schemas.microsoft.com/office/drawing/2014/main" id="{051A1056-05E3-41F4-8E24-AC0EC92DC869}"/>
              </a:ext>
            </a:extLst>
          </p:cNvPr>
          <p:cNvSpPr txBox="1"/>
          <p:nvPr/>
        </p:nvSpPr>
        <p:spPr>
          <a:xfrm>
            <a:off x="2292586" y="4750199"/>
            <a:ext cx="1944763" cy="338554"/>
          </a:xfrm>
          <a:prstGeom prst="rect">
            <a:avLst/>
          </a:prstGeom>
          <a:noFill/>
        </p:spPr>
        <p:txBody>
          <a:bodyPr wrap="none" rtlCol="0">
            <a:spAutoFit/>
          </a:bodyPr>
          <a:lstStyle/>
          <a:p>
            <a:r>
              <a:rPr lang="es-ES" sz="1600" b="1" dirty="0">
                <a:solidFill>
                  <a:schemeClr val="accent1"/>
                </a:solidFill>
                <a:latin typeface="Raleway SemiBold"/>
              </a:rPr>
              <a:t>Bloqueo de página</a:t>
            </a:r>
            <a:endParaRPr lang="en-GB" sz="1600" b="1" dirty="0">
              <a:solidFill>
                <a:schemeClr val="accent1"/>
              </a:solidFill>
              <a:latin typeface="Raleway SemiBold"/>
            </a:endParaRPr>
          </a:p>
        </p:txBody>
      </p:sp>
      <p:sp>
        <p:nvSpPr>
          <p:cNvPr id="19" name="TextBox 18">
            <a:extLst>
              <a:ext uri="{FF2B5EF4-FFF2-40B4-BE49-F238E27FC236}">
                <a16:creationId xmlns:a16="http://schemas.microsoft.com/office/drawing/2014/main" id="{D8CA8D1C-720E-4E80-AD83-625CFF4FB27D}"/>
              </a:ext>
            </a:extLst>
          </p:cNvPr>
          <p:cNvSpPr txBox="1"/>
          <p:nvPr/>
        </p:nvSpPr>
        <p:spPr>
          <a:xfrm>
            <a:off x="4076699" y="4542816"/>
            <a:ext cx="1066318" cy="338554"/>
          </a:xfrm>
          <a:prstGeom prst="rect">
            <a:avLst/>
          </a:prstGeom>
          <a:noFill/>
        </p:spPr>
        <p:txBody>
          <a:bodyPr wrap="none" rtlCol="0">
            <a:spAutoFit/>
          </a:bodyPr>
          <a:lstStyle/>
          <a:p>
            <a:r>
              <a:rPr lang="es-ES" sz="1600" b="1" dirty="0">
                <a:solidFill>
                  <a:schemeClr val="accent1"/>
                </a:solidFill>
                <a:latin typeface="Raleway SemiBold"/>
              </a:rPr>
              <a:t>Deshacer</a:t>
            </a:r>
            <a:endParaRPr lang="en-GB" sz="1600" b="1" dirty="0">
              <a:solidFill>
                <a:schemeClr val="accent1"/>
              </a:solidFill>
              <a:latin typeface="Raleway SemiBold"/>
            </a:endParaRPr>
          </a:p>
        </p:txBody>
      </p:sp>
      <p:sp>
        <p:nvSpPr>
          <p:cNvPr id="20" name="TextBox 19">
            <a:extLst>
              <a:ext uri="{FF2B5EF4-FFF2-40B4-BE49-F238E27FC236}">
                <a16:creationId xmlns:a16="http://schemas.microsoft.com/office/drawing/2014/main" id="{B14EA7C4-8F43-4534-A62E-5A3EE0A59757}"/>
              </a:ext>
            </a:extLst>
          </p:cNvPr>
          <p:cNvSpPr txBox="1"/>
          <p:nvPr/>
        </p:nvSpPr>
        <p:spPr>
          <a:xfrm>
            <a:off x="5100332" y="4732846"/>
            <a:ext cx="971741" cy="338554"/>
          </a:xfrm>
          <a:prstGeom prst="rect">
            <a:avLst/>
          </a:prstGeom>
          <a:noFill/>
        </p:spPr>
        <p:txBody>
          <a:bodyPr wrap="none" rtlCol="0">
            <a:spAutoFit/>
          </a:bodyPr>
          <a:lstStyle/>
          <a:p>
            <a:r>
              <a:rPr lang="es-ES" sz="1600" b="1" dirty="0">
                <a:solidFill>
                  <a:schemeClr val="accent1"/>
                </a:solidFill>
                <a:latin typeface="Raleway SemiBold"/>
              </a:rPr>
              <a:t>Rehacer</a:t>
            </a:r>
            <a:endParaRPr lang="en-GB" sz="1600" b="1" dirty="0">
              <a:solidFill>
                <a:schemeClr val="accent1"/>
              </a:solidFill>
              <a:latin typeface="Raleway SemiBold"/>
            </a:endParaRPr>
          </a:p>
        </p:txBody>
      </p:sp>
      <p:sp>
        <p:nvSpPr>
          <p:cNvPr id="22" name="TextBox 21">
            <a:extLst>
              <a:ext uri="{FF2B5EF4-FFF2-40B4-BE49-F238E27FC236}">
                <a16:creationId xmlns:a16="http://schemas.microsoft.com/office/drawing/2014/main" id="{7166976C-CA93-40E4-AB57-98CCC6605CA7}"/>
              </a:ext>
            </a:extLst>
          </p:cNvPr>
          <p:cNvSpPr txBox="1"/>
          <p:nvPr/>
        </p:nvSpPr>
        <p:spPr>
          <a:xfrm>
            <a:off x="5795201" y="3132840"/>
            <a:ext cx="713657" cy="338554"/>
          </a:xfrm>
          <a:prstGeom prst="rect">
            <a:avLst/>
          </a:prstGeom>
          <a:noFill/>
        </p:spPr>
        <p:txBody>
          <a:bodyPr wrap="none" rtlCol="0">
            <a:spAutoFit/>
          </a:bodyPr>
          <a:lstStyle/>
          <a:p>
            <a:r>
              <a:rPr lang="es-ES" sz="1600" b="1" dirty="0">
                <a:solidFill>
                  <a:schemeClr val="accent1"/>
                </a:solidFill>
                <a:latin typeface="Raleway SemiBold"/>
              </a:rPr>
              <a:t>Crear</a:t>
            </a:r>
            <a:endParaRPr lang="en-GB" sz="1600" b="1" dirty="0">
              <a:solidFill>
                <a:schemeClr val="accent1"/>
              </a:solidFill>
              <a:latin typeface="Raleway SemiBold"/>
            </a:endParaRPr>
          </a:p>
        </p:txBody>
      </p:sp>
      <p:sp>
        <p:nvSpPr>
          <p:cNvPr id="23" name="TextBox 22">
            <a:extLst>
              <a:ext uri="{FF2B5EF4-FFF2-40B4-BE49-F238E27FC236}">
                <a16:creationId xmlns:a16="http://schemas.microsoft.com/office/drawing/2014/main" id="{03ADC2C4-E730-491A-8461-4A8F05A7FF06}"/>
              </a:ext>
            </a:extLst>
          </p:cNvPr>
          <p:cNvSpPr txBox="1"/>
          <p:nvPr/>
        </p:nvSpPr>
        <p:spPr>
          <a:xfrm>
            <a:off x="6530623" y="2413060"/>
            <a:ext cx="1141659" cy="338554"/>
          </a:xfrm>
          <a:prstGeom prst="rect">
            <a:avLst/>
          </a:prstGeom>
          <a:noFill/>
        </p:spPr>
        <p:txBody>
          <a:bodyPr wrap="none" rtlCol="0">
            <a:spAutoFit/>
          </a:bodyPr>
          <a:lstStyle/>
          <a:p>
            <a:r>
              <a:rPr lang="es-ES" sz="1600" b="1" dirty="0">
                <a:solidFill>
                  <a:schemeClr val="accent1"/>
                </a:solidFill>
                <a:latin typeface="Raleway SemiBold"/>
              </a:rPr>
              <a:t>Utilidades</a:t>
            </a:r>
            <a:endParaRPr lang="en-GB" sz="1600" b="1" dirty="0">
              <a:solidFill>
                <a:schemeClr val="accent1"/>
              </a:solidFill>
              <a:latin typeface="Raleway SemiBold"/>
            </a:endParaRPr>
          </a:p>
        </p:txBody>
      </p:sp>
      <p:cxnSp>
        <p:nvCxnSpPr>
          <p:cNvPr id="25" name="Straight Arrow Connector 24">
            <a:extLst>
              <a:ext uri="{FF2B5EF4-FFF2-40B4-BE49-F238E27FC236}">
                <a16:creationId xmlns:a16="http://schemas.microsoft.com/office/drawing/2014/main" id="{27F44160-07FE-4781-9E03-03F5C9B35138}"/>
              </a:ext>
            </a:extLst>
          </p:cNvPr>
          <p:cNvCxnSpPr>
            <a:cxnSpLocks/>
            <a:stCxn id="17" idx="2"/>
            <a:endCxn id="5" idx="1"/>
          </p:cNvCxnSpPr>
          <p:nvPr/>
        </p:nvCxnSpPr>
        <p:spPr>
          <a:xfrm>
            <a:off x="1249375" y="5094186"/>
            <a:ext cx="541105" cy="5934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B059D67-EBE4-429B-8C76-62B698578A12}"/>
              </a:ext>
            </a:extLst>
          </p:cNvPr>
          <p:cNvCxnSpPr>
            <a:stCxn id="18" idx="2"/>
            <a:endCxn id="6" idx="0"/>
          </p:cNvCxnSpPr>
          <p:nvPr/>
        </p:nvCxnSpPr>
        <p:spPr>
          <a:xfrm>
            <a:off x="3264968" y="5088753"/>
            <a:ext cx="1078432" cy="3556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4ADF96B-5C6A-4893-B877-0AEA4C716E6B}"/>
              </a:ext>
            </a:extLst>
          </p:cNvPr>
          <p:cNvCxnSpPr>
            <a:cxnSpLocks/>
            <a:stCxn id="19" idx="2"/>
            <a:endCxn id="8" idx="0"/>
          </p:cNvCxnSpPr>
          <p:nvPr/>
        </p:nvCxnSpPr>
        <p:spPr>
          <a:xfrm>
            <a:off x="4609858" y="4881370"/>
            <a:ext cx="355842" cy="5630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7B72938-D548-437C-8F76-3886CCB02016}"/>
              </a:ext>
            </a:extLst>
          </p:cNvPr>
          <p:cNvCxnSpPr>
            <a:stCxn id="20" idx="2"/>
            <a:endCxn id="9" idx="0"/>
          </p:cNvCxnSpPr>
          <p:nvPr/>
        </p:nvCxnSpPr>
        <p:spPr>
          <a:xfrm>
            <a:off x="5586203" y="5071400"/>
            <a:ext cx="1797" cy="3730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D8128512-6B50-46C2-8242-4A541DEDC270}"/>
              </a:ext>
            </a:extLst>
          </p:cNvPr>
          <p:cNvCxnSpPr>
            <a:stCxn id="14" idx="3"/>
            <a:endCxn id="10" idx="0"/>
          </p:cNvCxnSpPr>
          <p:nvPr/>
        </p:nvCxnSpPr>
        <p:spPr>
          <a:xfrm>
            <a:off x="5232400" y="2909108"/>
            <a:ext cx="1130300" cy="2533937"/>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9D159ED1-E871-4357-B3A6-7F862F6026F2}"/>
              </a:ext>
            </a:extLst>
          </p:cNvPr>
          <p:cNvCxnSpPr>
            <a:stCxn id="15" idx="1"/>
            <a:endCxn id="11" idx="0"/>
          </p:cNvCxnSpPr>
          <p:nvPr/>
        </p:nvCxnSpPr>
        <p:spPr>
          <a:xfrm rot="10800000" flipV="1">
            <a:off x="7073900" y="3137897"/>
            <a:ext cx="565259" cy="2305148"/>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793CB39-36E0-4181-892E-6F512B13CD92}"/>
              </a:ext>
            </a:extLst>
          </p:cNvPr>
          <p:cNvSpPr txBox="1"/>
          <p:nvPr/>
        </p:nvSpPr>
        <p:spPr>
          <a:xfrm>
            <a:off x="7311166" y="4928034"/>
            <a:ext cx="2092239" cy="338554"/>
          </a:xfrm>
          <a:prstGeom prst="rect">
            <a:avLst/>
          </a:prstGeom>
          <a:noFill/>
        </p:spPr>
        <p:txBody>
          <a:bodyPr wrap="none" rtlCol="0">
            <a:spAutoFit/>
          </a:bodyPr>
          <a:lstStyle/>
          <a:p>
            <a:r>
              <a:rPr lang="es-ES" sz="1600" b="1" dirty="0" err="1">
                <a:solidFill>
                  <a:schemeClr val="accent1"/>
                </a:solidFill>
                <a:latin typeface="Raleway SemiBold"/>
              </a:rPr>
              <a:t>Shared</a:t>
            </a:r>
            <a:r>
              <a:rPr lang="es-ES" sz="1600" b="1" dirty="0">
                <a:solidFill>
                  <a:schemeClr val="accent1"/>
                </a:solidFill>
                <a:latin typeface="Raleway SemiBold"/>
              </a:rPr>
              <a:t> </a:t>
            </a:r>
            <a:r>
              <a:rPr lang="es-ES" sz="1600" b="1" dirty="0" err="1">
                <a:solidFill>
                  <a:schemeClr val="accent1"/>
                </a:solidFill>
                <a:latin typeface="Raleway SemiBold"/>
              </a:rPr>
              <a:t>Components</a:t>
            </a:r>
            <a:endParaRPr lang="en-GB" sz="1600" b="1" dirty="0">
              <a:solidFill>
                <a:schemeClr val="accent1"/>
              </a:solidFill>
              <a:latin typeface="Raleway SemiBold"/>
            </a:endParaRPr>
          </a:p>
        </p:txBody>
      </p:sp>
      <p:cxnSp>
        <p:nvCxnSpPr>
          <p:cNvPr id="43" name="Straight Arrow Connector 42">
            <a:extLst>
              <a:ext uri="{FF2B5EF4-FFF2-40B4-BE49-F238E27FC236}">
                <a16:creationId xmlns:a16="http://schemas.microsoft.com/office/drawing/2014/main" id="{A8DE564A-903C-4DB5-A1ED-C50C105B8183}"/>
              </a:ext>
            </a:extLst>
          </p:cNvPr>
          <p:cNvCxnSpPr>
            <a:stCxn id="41" idx="2"/>
            <a:endCxn id="12" idx="0"/>
          </p:cNvCxnSpPr>
          <p:nvPr/>
        </p:nvCxnSpPr>
        <p:spPr>
          <a:xfrm flipH="1">
            <a:off x="7905859" y="5266588"/>
            <a:ext cx="451427" cy="1877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143CAE0-CEE8-406E-9B74-1F761C509EE8}"/>
              </a:ext>
            </a:extLst>
          </p:cNvPr>
          <p:cNvSpPr txBox="1"/>
          <p:nvPr/>
        </p:nvSpPr>
        <p:spPr>
          <a:xfrm>
            <a:off x="9462740" y="4928034"/>
            <a:ext cx="2696572" cy="338554"/>
          </a:xfrm>
          <a:prstGeom prst="rect">
            <a:avLst/>
          </a:prstGeom>
          <a:noFill/>
        </p:spPr>
        <p:txBody>
          <a:bodyPr wrap="none" rtlCol="0">
            <a:spAutoFit/>
          </a:bodyPr>
          <a:lstStyle/>
          <a:p>
            <a:r>
              <a:rPr lang="es-ES" sz="1600" b="1" dirty="0">
                <a:solidFill>
                  <a:schemeClr val="accent1"/>
                </a:solidFill>
                <a:latin typeface="Raleway SemiBold"/>
              </a:rPr>
              <a:t>Guardar y ejecutar página</a:t>
            </a:r>
            <a:endParaRPr lang="en-GB" sz="1600" b="1" dirty="0">
              <a:solidFill>
                <a:schemeClr val="accent1"/>
              </a:solidFill>
              <a:latin typeface="Raleway SemiBold"/>
            </a:endParaRPr>
          </a:p>
        </p:txBody>
      </p:sp>
      <p:cxnSp>
        <p:nvCxnSpPr>
          <p:cNvPr id="46" name="Connector: Curved 45">
            <a:extLst>
              <a:ext uri="{FF2B5EF4-FFF2-40B4-BE49-F238E27FC236}">
                <a16:creationId xmlns:a16="http://schemas.microsoft.com/office/drawing/2014/main" id="{F1E41B0D-B6A5-46E2-8074-EE442F7B2EB7}"/>
              </a:ext>
            </a:extLst>
          </p:cNvPr>
          <p:cNvCxnSpPr>
            <a:stCxn id="44" idx="2"/>
            <a:endCxn id="4" idx="3"/>
          </p:cNvCxnSpPr>
          <p:nvPr/>
        </p:nvCxnSpPr>
        <p:spPr>
          <a:xfrm rot="5400000">
            <a:off x="10440913" y="5316093"/>
            <a:ext cx="419619" cy="320608"/>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19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par>
                                <p:cTn id="73" presetID="10" presetClass="entr" presetSubtype="0"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500"/>
                                        <p:tgtEl>
                                          <p:spTgt spid="11"/>
                                        </p:tgtEl>
                                      </p:cBhvr>
                                    </p:animEffect>
                                  </p:childTnLst>
                                </p:cTn>
                              </p:par>
                              <p:par>
                                <p:cTn id="79" presetID="10" presetClass="entr" presetSubtype="0"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fade">
                                      <p:cBhvr>
                                        <p:cTn id="81" dur="500"/>
                                        <p:tgtEl>
                                          <p:spTgt spid="1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500"/>
                                        <p:tgtEl>
                                          <p:spTgt spid="44"/>
                                        </p:tgtEl>
                                      </p:cBhvr>
                                    </p:animEffect>
                                  </p:childTnLst>
                                </p:cTn>
                              </p:par>
                              <p:par>
                                <p:cTn id="98" presetID="10" presetClass="entr" presetSubtype="0" fill="hold"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fade">
                                      <p:cBhvr>
                                        <p:cTn id="100" dur="500"/>
                                        <p:tgtEl>
                                          <p:spTgt spid="4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3"/>
                                        </p:tgtEl>
                                        <p:attrNameLst>
                                          <p:attrName>style.visibility</p:attrName>
                                        </p:attrNameLst>
                                      </p:cBhvr>
                                      <p:to>
                                        <p:strVal val="visible"/>
                                      </p:to>
                                    </p:set>
                                    <p:animEffect transition="in" filter="fade">
                                      <p:cBhvr>
                                        <p:cTn id="10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P spid="13" grpId="0" animBg="1"/>
      <p:bldP spid="17" grpId="0"/>
      <p:bldP spid="18" grpId="0"/>
      <p:bldP spid="19" grpId="0"/>
      <p:bldP spid="20" grpId="0"/>
      <p:bldP spid="22" grpId="0"/>
      <p:bldP spid="23" grpId="0"/>
      <p:bldP spid="41" grpId="0"/>
      <p:bldP spid="4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AC2B6-615C-4A41-8E1F-CD264154A1C5}"/>
              </a:ext>
            </a:extLst>
          </p:cNvPr>
          <p:cNvSpPr>
            <a:spLocks noGrp="1"/>
          </p:cNvSpPr>
          <p:nvPr>
            <p:ph type="title"/>
          </p:nvPr>
        </p:nvSpPr>
        <p:spPr/>
        <p:txBody>
          <a:bodyPr/>
          <a:lstStyle/>
          <a:p>
            <a:r>
              <a:rPr lang="es-ES" sz="3600" dirty="0"/>
              <a:t>Elementos de Page </a:t>
            </a:r>
            <a:r>
              <a:rPr lang="es-ES" sz="3600" dirty="0" err="1"/>
              <a:t>Designer</a:t>
            </a:r>
            <a:r>
              <a:rPr lang="es-ES" sz="3600" dirty="0"/>
              <a:t>: Panel Izquierdo</a:t>
            </a:r>
            <a:endParaRPr lang="en-GB" sz="3600" dirty="0"/>
          </a:p>
        </p:txBody>
      </p:sp>
      <p:sp>
        <p:nvSpPr>
          <p:cNvPr id="3" name="Slide Number Placeholder 2">
            <a:extLst>
              <a:ext uri="{FF2B5EF4-FFF2-40B4-BE49-F238E27FC236}">
                <a16:creationId xmlns:a16="http://schemas.microsoft.com/office/drawing/2014/main" id="{2D70F9E0-C92E-458A-AA6A-3622D6381A50}"/>
              </a:ext>
            </a:extLst>
          </p:cNvPr>
          <p:cNvSpPr>
            <a:spLocks noGrp="1"/>
          </p:cNvSpPr>
          <p:nvPr>
            <p:ph type="sldNum" idx="12"/>
          </p:nvPr>
        </p:nvSpPr>
        <p:spPr/>
        <p:txBody>
          <a:bodyPr/>
          <a:lstStyle/>
          <a:p>
            <a:fld id="{DECF3546-AB72-4471-AFC4-A477D555DA7F}" type="slidenum">
              <a:rPr lang="en-GB" smtClean="0"/>
              <a:t>61</a:t>
            </a:fld>
            <a:endParaRPr lang="en-GB"/>
          </a:p>
        </p:txBody>
      </p:sp>
      <p:pic>
        <p:nvPicPr>
          <p:cNvPr id="4" name="Picture 3">
            <a:extLst>
              <a:ext uri="{FF2B5EF4-FFF2-40B4-BE49-F238E27FC236}">
                <a16:creationId xmlns:a16="http://schemas.microsoft.com/office/drawing/2014/main" id="{66B9ECC1-20E7-4057-AE95-9468684051C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64749" y="1568982"/>
            <a:ext cx="9262502" cy="4500000"/>
          </a:xfrm>
          <a:prstGeom prst="rect">
            <a:avLst/>
          </a:prstGeom>
          <a:ln>
            <a:solidFill>
              <a:schemeClr val="tx1"/>
            </a:solidFill>
          </a:ln>
        </p:spPr>
      </p:pic>
    </p:spTree>
    <p:extLst>
      <p:ext uri="{BB962C8B-B14F-4D97-AF65-F5344CB8AC3E}">
        <p14:creationId xmlns:p14="http://schemas.microsoft.com/office/powerpoint/2010/main" val="10370968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1C686-BB8D-422E-8243-ACC760AE36F3}"/>
              </a:ext>
            </a:extLst>
          </p:cNvPr>
          <p:cNvSpPr>
            <a:spLocks noGrp="1"/>
          </p:cNvSpPr>
          <p:nvPr>
            <p:ph type="title"/>
          </p:nvPr>
        </p:nvSpPr>
        <p:spPr/>
        <p:txBody>
          <a:bodyPr/>
          <a:lstStyle/>
          <a:p>
            <a:r>
              <a:rPr lang="es-ES" sz="3600" dirty="0"/>
              <a:t>Elementos de Page </a:t>
            </a:r>
            <a:r>
              <a:rPr lang="es-ES" sz="3600" dirty="0" err="1"/>
              <a:t>Designer</a:t>
            </a:r>
            <a:r>
              <a:rPr lang="es-ES" sz="3600" dirty="0"/>
              <a:t>: Panel Central</a:t>
            </a:r>
            <a:endParaRPr lang="en-GB" sz="3600" dirty="0"/>
          </a:p>
        </p:txBody>
      </p:sp>
      <p:sp>
        <p:nvSpPr>
          <p:cNvPr id="3" name="Slide Number Placeholder 2">
            <a:extLst>
              <a:ext uri="{FF2B5EF4-FFF2-40B4-BE49-F238E27FC236}">
                <a16:creationId xmlns:a16="http://schemas.microsoft.com/office/drawing/2014/main" id="{1DB88028-4DD1-4DBE-99EF-EDA411070B56}"/>
              </a:ext>
            </a:extLst>
          </p:cNvPr>
          <p:cNvSpPr>
            <a:spLocks noGrp="1"/>
          </p:cNvSpPr>
          <p:nvPr>
            <p:ph type="sldNum" idx="12"/>
          </p:nvPr>
        </p:nvSpPr>
        <p:spPr/>
        <p:txBody>
          <a:bodyPr/>
          <a:lstStyle/>
          <a:p>
            <a:fld id="{DECF3546-AB72-4471-AFC4-A477D555DA7F}" type="slidenum">
              <a:rPr lang="en-GB" smtClean="0"/>
              <a:t>62</a:t>
            </a:fld>
            <a:endParaRPr lang="en-GB"/>
          </a:p>
        </p:txBody>
      </p:sp>
      <p:pic>
        <p:nvPicPr>
          <p:cNvPr id="4" name="Picture 3">
            <a:extLst>
              <a:ext uri="{FF2B5EF4-FFF2-40B4-BE49-F238E27FC236}">
                <a16:creationId xmlns:a16="http://schemas.microsoft.com/office/drawing/2014/main" id="{12AFEA3B-C3BE-4491-9741-93641DA84C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92363" y="1568982"/>
            <a:ext cx="9007273" cy="4500000"/>
          </a:xfrm>
          <a:prstGeom prst="rect">
            <a:avLst/>
          </a:prstGeom>
          <a:ln>
            <a:solidFill>
              <a:schemeClr val="tx1"/>
            </a:solidFill>
          </a:ln>
        </p:spPr>
      </p:pic>
      <p:sp>
        <p:nvSpPr>
          <p:cNvPr id="5" name="Rectangle 4">
            <a:extLst>
              <a:ext uri="{FF2B5EF4-FFF2-40B4-BE49-F238E27FC236}">
                <a16:creationId xmlns:a16="http://schemas.microsoft.com/office/drawing/2014/main" id="{29265968-7E7A-423A-8348-B638FBCF616E}"/>
              </a:ext>
            </a:extLst>
          </p:cNvPr>
          <p:cNvSpPr/>
          <p:nvPr/>
        </p:nvSpPr>
        <p:spPr>
          <a:xfrm>
            <a:off x="4910756" y="5289018"/>
            <a:ext cx="2370485" cy="369332"/>
          </a:xfrm>
          <a:prstGeom prst="rect">
            <a:avLst/>
          </a:prstGeom>
          <a:ln w="25400">
            <a:solidFill>
              <a:srgbClr val="FF0000"/>
            </a:solidFill>
          </a:ln>
        </p:spPr>
        <p:txBody>
          <a:bodyPr wrap="square">
            <a:spAutoFit/>
          </a:bodyPr>
          <a:lstStyle/>
          <a:p>
            <a:pPr algn="ctr">
              <a:lnSpc>
                <a:spcPct val="90000"/>
              </a:lnSpc>
            </a:pPr>
            <a:r>
              <a:rPr lang="en-US" sz="2000" b="1" dirty="0" err="1">
                <a:solidFill>
                  <a:schemeClr val="accent3"/>
                </a:solidFill>
              </a:rPr>
              <a:t>Galería</a:t>
            </a:r>
            <a:endParaRPr lang="en-US" sz="2000" b="1" dirty="0">
              <a:solidFill>
                <a:schemeClr val="accent3"/>
              </a:solidFill>
            </a:endParaRPr>
          </a:p>
        </p:txBody>
      </p:sp>
    </p:spTree>
    <p:extLst>
      <p:ext uri="{BB962C8B-B14F-4D97-AF65-F5344CB8AC3E}">
        <p14:creationId xmlns:p14="http://schemas.microsoft.com/office/powerpoint/2010/main" val="16139291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2567-3D3F-46EC-B679-386DAFD4B7D4}"/>
              </a:ext>
            </a:extLst>
          </p:cNvPr>
          <p:cNvSpPr>
            <a:spLocks noGrp="1"/>
          </p:cNvSpPr>
          <p:nvPr>
            <p:ph type="title"/>
          </p:nvPr>
        </p:nvSpPr>
        <p:spPr/>
        <p:txBody>
          <a:bodyPr/>
          <a:lstStyle/>
          <a:p>
            <a:r>
              <a:rPr lang="es-ES" sz="3600" dirty="0"/>
              <a:t>Elementos de Page </a:t>
            </a:r>
            <a:r>
              <a:rPr lang="es-ES" sz="3600" dirty="0" err="1"/>
              <a:t>Designer</a:t>
            </a:r>
            <a:r>
              <a:rPr lang="es-ES" sz="3600" dirty="0"/>
              <a:t>: </a:t>
            </a:r>
            <a:r>
              <a:rPr lang="es-ES" sz="3600" dirty="0" err="1"/>
              <a:t>Layout</a:t>
            </a:r>
            <a:endParaRPr lang="en-GB" sz="3600" dirty="0"/>
          </a:p>
        </p:txBody>
      </p:sp>
      <p:sp>
        <p:nvSpPr>
          <p:cNvPr id="3" name="Slide Number Placeholder 2">
            <a:extLst>
              <a:ext uri="{FF2B5EF4-FFF2-40B4-BE49-F238E27FC236}">
                <a16:creationId xmlns:a16="http://schemas.microsoft.com/office/drawing/2014/main" id="{B5D36E46-2E44-4823-A895-8FFE372FDED6}"/>
              </a:ext>
            </a:extLst>
          </p:cNvPr>
          <p:cNvSpPr>
            <a:spLocks noGrp="1"/>
          </p:cNvSpPr>
          <p:nvPr>
            <p:ph type="sldNum" idx="12"/>
          </p:nvPr>
        </p:nvSpPr>
        <p:spPr/>
        <p:txBody>
          <a:bodyPr/>
          <a:lstStyle/>
          <a:p>
            <a:fld id="{DECF3546-AB72-4471-AFC4-A477D555DA7F}" type="slidenum">
              <a:rPr lang="en-GB" smtClean="0"/>
              <a:t>63</a:t>
            </a:fld>
            <a:endParaRPr lang="en-GB"/>
          </a:p>
        </p:txBody>
      </p:sp>
      <p:pic>
        <p:nvPicPr>
          <p:cNvPr id="4" name="Picture 3">
            <a:extLst>
              <a:ext uri="{FF2B5EF4-FFF2-40B4-BE49-F238E27FC236}">
                <a16:creationId xmlns:a16="http://schemas.microsoft.com/office/drawing/2014/main" id="{99CBDD80-D321-4686-89A4-118CFD4780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86537" y="1568982"/>
            <a:ext cx="7418926" cy="4500000"/>
          </a:xfrm>
          <a:prstGeom prst="rect">
            <a:avLst/>
          </a:prstGeom>
          <a:ln>
            <a:solidFill>
              <a:schemeClr val="tx1"/>
            </a:solidFill>
          </a:ln>
        </p:spPr>
      </p:pic>
    </p:spTree>
    <p:extLst>
      <p:ext uri="{BB962C8B-B14F-4D97-AF65-F5344CB8AC3E}">
        <p14:creationId xmlns:p14="http://schemas.microsoft.com/office/powerpoint/2010/main" val="2574324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2567-3D3F-46EC-B679-386DAFD4B7D4}"/>
              </a:ext>
            </a:extLst>
          </p:cNvPr>
          <p:cNvSpPr>
            <a:spLocks noGrp="1"/>
          </p:cNvSpPr>
          <p:nvPr>
            <p:ph type="title"/>
          </p:nvPr>
        </p:nvSpPr>
        <p:spPr/>
        <p:txBody>
          <a:bodyPr/>
          <a:lstStyle/>
          <a:p>
            <a:r>
              <a:rPr lang="es-ES" sz="3600" dirty="0"/>
              <a:t>Componentes de la Galería</a:t>
            </a:r>
            <a:endParaRPr lang="en-GB" sz="3600" dirty="0"/>
          </a:p>
        </p:txBody>
      </p:sp>
      <p:sp>
        <p:nvSpPr>
          <p:cNvPr id="3" name="Slide Number Placeholder 2">
            <a:extLst>
              <a:ext uri="{FF2B5EF4-FFF2-40B4-BE49-F238E27FC236}">
                <a16:creationId xmlns:a16="http://schemas.microsoft.com/office/drawing/2014/main" id="{B5D36E46-2E44-4823-A895-8FFE372FDED6}"/>
              </a:ext>
            </a:extLst>
          </p:cNvPr>
          <p:cNvSpPr>
            <a:spLocks noGrp="1"/>
          </p:cNvSpPr>
          <p:nvPr>
            <p:ph type="sldNum" idx="12"/>
          </p:nvPr>
        </p:nvSpPr>
        <p:spPr/>
        <p:txBody>
          <a:bodyPr/>
          <a:lstStyle/>
          <a:p>
            <a:fld id="{DECF3546-AB72-4471-AFC4-A477D555DA7F}" type="slidenum">
              <a:rPr lang="en-GB" smtClean="0"/>
              <a:t>64</a:t>
            </a:fld>
            <a:endParaRPr lang="en-GB"/>
          </a:p>
        </p:txBody>
      </p:sp>
      <p:pic>
        <p:nvPicPr>
          <p:cNvPr id="4" name="Picture 3">
            <a:extLst>
              <a:ext uri="{FF2B5EF4-FFF2-40B4-BE49-F238E27FC236}">
                <a16:creationId xmlns:a16="http://schemas.microsoft.com/office/drawing/2014/main" id="{DC6A3C73-D515-4F8E-911E-D86A817C8B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599" y="1588589"/>
            <a:ext cx="5044452" cy="4149468"/>
          </a:xfrm>
          <a:prstGeom prst="rect">
            <a:avLst/>
          </a:prstGeom>
          <a:ln>
            <a:solidFill>
              <a:schemeClr val="tx1"/>
            </a:solidFill>
          </a:ln>
        </p:spPr>
      </p:pic>
      <p:pic>
        <p:nvPicPr>
          <p:cNvPr id="5" name="Picture 4">
            <a:extLst>
              <a:ext uri="{FF2B5EF4-FFF2-40B4-BE49-F238E27FC236}">
                <a16:creationId xmlns:a16="http://schemas.microsoft.com/office/drawing/2014/main" id="{77A52FAB-5B51-4EA5-8B20-9C388E0880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50895" y="2231215"/>
            <a:ext cx="6453188" cy="3906608"/>
          </a:xfrm>
          <a:prstGeom prst="rect">
            <a:avLst/>
          </a:prstGeom>
          <a:ln>
            <a:solidFill>
              <a:schemeClr val="tx1"/>
            </a:solidFill>
          </a:ln>
        </p:spPr>
      </p:pic>
      <p:sp>
        <p:nvSpPr>
          <p:cNvPr id="6" name="Rectangle 5">
            <a:extLst>
              <a:ext uri="{FF2B5EF4-FFF2-40B4-BE49-F238E27FC236}">
                <a16:creationId xmlns:a16="http://schemas.microsoft.com/office/drawing/2014/main" id="{4FC22CAD-C639-4542-B54E-B6DDBCA10FCF}"/>
              </a:ext>
            </a:extLst>
          </p:cNvPr>
          <p:cNvSpPr/>
          <p:nvPr/>
        </p:nvSpPr>
        <p:spPr>
          <a:xfrm>
            <a:off x="1001001" y="3059668"/>
            <a:ext cx="3947251" cy="369332"/>
          </a:xfrm>
          <a:prstGeom prst="rect">
            <a:avLst/>
          </a:prstGeom>
          <a:solidFill>
            <a:schemeClr val="bg1"/>
          </a:solidFill>
          <a:ln w="25400">
            <a:solidFill>
              <a:schemeClr val="accent1"/>
            </a:solidFill>
          </a:ln>
        </p:spPr>
        <p:txBody>
          <a:bodyPr wrap="square">
            <a:spAutoFit/>
          </a:bodyPr>
          <a:lstStyle/>
          <a:p>
            <a:pPr algn="ctr">
              <a:lnSpc>
                <a:spcPct val="90000"/>
              </a:lnSpc>
            </a:pPr>
            <a:r>
              <a:rPr lang="en-US" sz="2000" b="1" dirty="0" err="1">
                <a:solidFill>
                  <a:schemeClr val="accent1"/>
                </a:solidFill>
              </a:rPr>
              <a:t>Arrastrar</a:t>
            </a:r>
            <a:r>
              <a:rPr lang="en-US" sz="2000" b="1" dirty="0">
                <a:solidFill>
                  <a:schemeClr val="accent1"/>
                </a:solidFill>
              </a:rPr>
              <a:t> y </a:t>
            </a:r>
            <a:r>
              <a:rPr lang="en-US" sz="2000" b="1" dirty="0" err="1">
                <a:solidFill>
                  <a:schemeClr val="accent1"/>
                </a:solidFill>
              </a:rPr>
              <a:t>soltar</a:t>
            </a:r>
            <a:r>
              <a:rPr lang="en-US" sz="2000" b="1" dirty="0">
                <a:solidFill>
                  <a:schemeClr val="accent1"/>
                </a:solidFill>
              </a:rPr>
              <a:t> </a:t>
            </a:r>
            <a:r>
              <a:rPr lang="en-US" sz="2000" b="1" dirty="0" err="1">
                <a:solidFill>
                  <a:schemeClr val="accent1"/>
                </a:solidFill>
              </a:rPr>
              <a:t>elementos</a:t>
            </a:r>
            <a:endParaRPr lang="en-US" sz="2000" b="1" dirty="0">
              <a:solidFill>
                <a:schemeClr val="accent1"/>
              </a:solidFill>
            </a:endParaRPr>
          </a:p>
        </p:txBody>
      </p:sp>
      <p:sp>
        <p:nvSpPr>
          <p:cNvPr id="7" name="Rectangle 6">
            <a:extLst>
              <a:ext uri="{FF2B5EF4-FFF2-40B4-BE49-F238E27FC236}">
                <a16:creationId xmlns:a16="http://schemas.microsoft.com/office/drawing/2014/main" id="{DF3B8BE0-6608-4563-9376-AD554CE00343}"/>
              </a:ext>
            </a:extLst>
          </p:cNvPr>
          <p:cNvSpPr/>
          <p:nvPr/>
        </p:nvSpPr>
        <p:spPr>
          <a:xfrm>
            <a:off x="6113415" y="3244334"/>
            <a:ext cx="4328148" cy="369332"/>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90000"/>
              </a:lnSpc>
            </a:pPr>
            <a:r>
              <a:rPr lang="en-US" sz="2000" b="1" dirty="0" err="1">
                <a:solidFill>
                  <a:schemeClr val="accent1"/>
                </a:solidFill>
              </a:rPr>
              <a:t>Uso</a:t>
            </a:r>
            <a:r>
              <a:rPr lang="en-US" sz="2000" b="1" dirty="0">
                <a:solidFill>
                  <a:schemeClr val="accent1"/>
                </a:solidFill>
              </a:rPr>
              <a:t> de </a:t>
            </a:r>
            <a:r>
              <a:rPr lang="en-US" sz="2000" b="1" dirty="0" err="1">
                <a:solidFill>
                  <a:schemeClr val="accent1"/>
                </a:solidFill>
              </a:rPr>
              <a:t>menús</a:t>
            </a:r>
            <a:r>
              <a:rPr lang="en-US" sz="2000" b="1" dirty="0">
                <a:solidFill>
                  <a:schemeClr val="accent1"/>
                </a:solidFill>
              </a:rPr>
              <a:t> </a:t>
            </a:r>
            <a:r>
              <a:rPr lang="en-US" sz="2000" b="1" dirty="0" err="1">
                <a:solidFill>
                  <a:schemeClr val="accent1"/>
                </a:solidFill>
              </a:rPr>
              <a:t>contextuales</a:t>
            </a:r>
            <a:endParaRPr lang="en-US" sz="2000" b="1" dirty="0">
              <a:solidFill>
                <a:schemeClr val="accent1"/>
              </a:solidFill>
            </a:endParaRPr>
          </a:p>
        </p:txBody>
      </p:sp>
    </p:spTree>
    <p:extLst>
      <p:ext uri="{BB962C8B-B14F-4D97-AF65-F5344CB8AC3E}">
        <p14:creationId xmlns:p14="http://schemas.microsoft.com/office/powerpoint/2010/main" val="38278281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2567-3D3F-46EC-B679-386DAFD4B7D4}"/>
              </a:ext>
            </a:extLst>
          </p:cNvPr>
          <p:cNvSpPr>
            <a:spLocks noGrp="1"/>
          </p:cNvSpPr>
          <p:nvPr>
            <p:ph type="title"/>
          </p:nvPr>
        </p:nvSpPr>
        <p:spPr/>
        <p:txBody>
          <a:bodyPr/>
          <a:lstStyle/>
          <a:p>
            <a:r>
              <a:rPr lang="es-ES" sz="3600" dirty="0"/>
              <a:t>Elementos de Page </a:t>
            </a:r>
            <a:r>
              <a:rPr lang="es-ES" sz="3600" dirty="0" err="1"/>
              <a:t>Designer</a:t>
            </a:r>
            <a:r>
              <a:rPr lang="es-ES" sz="3600" dirty="0"/>
              <a:t>: Editor de Propiedades</a:t>
            </a:r>
            <a:endParaRPr lang="en-GB" sz="3600" dirty="0"/>
          </a:p>
        </p:txBody>
      </p:sp>
      <p:sp>
        <p:nvSpPr>
          <p:cNvPr id="3" name="Slide Number Placeholder 2">
            <a:extLst>
              <a:ext uri="{FF2B5EF4-FFF2-40B4-BE49-F238E27FC236}">
                <a16:creationId xmlns:a16="http://schemas.microsoft.com/office/drawing/2014/main" id="{B5D36E46-2E44-4823-A895-8FFE372FDED6}"/>
              </a:ext>
            </a:extLst>
          </p:cNvPr>
          <p:cNvSpPr>
            <a:spLocks noGrp="1"/>
          </p:cNvSpPr>
          <p:nvPr>
            <p:ph type="sldNum" idx="12"/>
          </p:nvPr>
        </p:nvSpPr>
        <p:spPr/>
        <p:txBody>
          <a:bodyPr/>
          <a:lstStyle/>
          <a:p>
            <a:fld id="{DECF3546-AB72-4471-AFC4-A477D555DA7F}" type="slidenum">
              <a:rPr lang="en-GB" smtClean="0"/>
              <a:t>65</a:t>
            </a:fld>
            <a:endParaRPr lang="en-GB"/>
          </a:p>
        </p:txBody>
      </p:sp>
      <p:pic>
        <p:nvPicPr>
          <p:cNvPr id="4" name="Picture 3">
            <a:extLst>
              <a:ext uri="{FF2B5EF4-FFF2-40B4-BE49-F238E27FC236}">
                <a16:creationId xmlns:a16="http://schemas.microsoft.com/office/drawing/2014/main" id="{84D61AAF-4937-4AA6-9F9A-D19CD60B7F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7420" y="1568982"/>
            <a:ext cx="9517159" cy="4500000"/>
          </a:xfrm>
          <a:prstGeom prst="rect">
            <a:avLst/>
          </a:prstGeom>
          <a:ln>
            <a:solidFill>
              <a:schemeClr val="tx1"/>
            </a:solidFill>
          </a:ln>
        </p:spPr>
      </p:pic>
    </p:spTree>
    <p:extLst>
      <p:ext uri="{BB962C8B-B14F-4D97-AF65-F5344CB8AC3E}">
        <p14:creationId xmlns:p14="http://schemas.microsoft.com/office/powerpoint/2010/main" val="4761616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F661B-0C34-4669-AF08-3C0BBF06056B}"/>
              </a:ext>
            </a:extLst>
          </p:cNvPr>
          <p:cNvSpPr>
            <a:spLocks noGrp="1"/>
          </p:cNvSpPr>
          <p:nvPr>
            <p:ph type="title"/>
          </p:nvPr>
        </p:nvSpPr>
        <p:spPr/>
        <p:txBody>
          <a:bodyPr/>
          <a:lstStyle/>
          <a:p>
            <a:r>
              <a:rPr lang="es-ES" dirty="0"/>
              <a:t>Editor de Código</a:t>
            </a:r>
            <a:endParaRPr lang="en-GB" dirty="0"/>
          </a:p>
        </p:txBody>
      </p:sp>
      <p:sp>
        <p:nvSpPr>
          <p:cNvPr id="3" name="Slide Number Placeholder 2">
            <a:extLst>
              <a:ext uri="{FF2B5EF4-FFF2-40B4-BE49-F238E27FC236}">
                <a16:creationId xmlns:a16="http://schemas.microsoft.com/office/drawing/2014/main" id="{133C590F-FFD7-4A11-9837-2FC8A6FD86A3}"/>
              </a:ext>
            </a:extLst>
          </p:cNvPr>
          <p:cNvSpPr>
            <a:spLocks noGrp="1"/>
          </p:cNvSpPr>
          <p:nvPr>
            <p:ph type="sldNum" idx="12"/>
          </p:nvPr>
        </p:nvSpPr>
        <p:spPr/>
        <p:txBody>
          <a:bodyPr/>
          <a:lstStyle/>
          <a:p>
            <a:fld id="{DECF3546-AB72-4471-AFC4-A477D555DA7F}" type="slidenum">
              <a:rPr lang="en-GB" smtClean="0"/>
              <a:t>66</a:t>
            </a:fld>
            <a:endParaRPr lang="en-GB"/>
          </a:p>
        </p:txBody>
      </p:sp>
      <p:pic>
        <p:nvPicPr>
          <p:cNvPr id="4" name="Picture 3">
            <a:extLst>
              <a:ext uri="{FF2B5EF4-FFF2-40B4-BE49-F238E27FC236}">
                <a16:creationId xmlns:a16="http://schemas.microsoft.com/office/drawing/2014/main" id="{6EDCD331-C642-4329-9344-1E798B1E50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1607620"/>
            <a:ext cx="3809991" cy="3642759"/>
          </a:xfrm>
          <a:prstGeom prst="rect">
            <a:avLst/>
          </a:prstGeom>
          <a:ln>
            <a:solidFill>
              <a:schemeClr val="tx1"/>
            </a:solidFill>
          </a:ln>
        </p:spPr>
      </p:pic>
      <p:pic>
        <p:nvPicPr>
          <p:cNvPr id="5" name="Picture 4">
            <a:extLst>
              <a:ext uri="{FF2B5EF4-FFF2-40B4-BE49-F238E27FC236}">
                <a16:creationId xmlns:a16="http://schemas.microsoft.com/office/drawing/2014/main" id="{3A0E31C6-A776-4CC0-B604-00FBBE3DD84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40332" y="2102348"/>
            <a:ext cx="7042068" cy="4079985"/>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1C884D72-2733-43FC-9DE1-3E13CCDCA072}"/>
              </a:ext>
            </a:extLst>
          </p:cNvPr>
          <p:cNvCxnSpPr>
            <a:cxnSpLocks/>
          </p:cNvCxnSpPr>
          <p:nvPr/>
        </p:nvCxnSpPr>
        <p:spPr bwMode="auto">
          <a:xfrm flipH="1">
            <a:off x="4249778" y="1831169"/>
            <a:ext cx="3816000" cy="0"/>
          </a:xfrm>
          <a:prstGeom prst="straightConnector1">
            <a:avLst/>
          </a:prstGeom>
          <a:noFill/>
          <a:ln w="28575" cap="flat" cmpd="sng" algn="ctr">
            <a:solidFill>
              <a:schemeClr val="accent1"/>
            </a:solidFill>
            <a:prstDash val="solid"/>
            <a:round/>
            <a:headEnd type="none" w="sm" len="sm"/>
            <a:tailEnd type="none" w="lg" len="lg"/>
          </a:ln>
          <a:effectLst/>
        </p:spPr>
      </p:cxnSp>
      <p:cxnSp>
        <p:nvCxnSpPr>
          <p:cNvPr id="7" name="Straight Arrow Connector 6">
            <a:extLst>
              <a:ext uri="{FF2B5EF4-FFF2-40B4-BE49-F238E27FC236}">
                <a16:creationId xmlns:a16="http://schemas.microsoft.com/office/drawing/2014/main" id="{797E8AB8-B693-4618-9B56-01A91134F30E}"/>
              </a:ext>
            </a:extLst>
          </p:cNvPr>
          <p:cNvCxnSpPr>
            <a:cxnSpLocks/>
          </p:cNvCxnSpPr>
          <p:nvPr/>
        </p:nvCxnSpPr>
        <p:spPr bwMode="auto">
          <a:xfrm>
            <a:off x="8064582" y="1814348"/>
            <a:ext cx="0" cy="288000"/>
          </a:xfrm>
          <a:prstGeom prst="straightConnector1">
            <a:avLst/>
          </a:prstGeom>
          <a:noFill/>
          <a:ln w="28575" cap="flat" cmpd="sng" algn="ctr">
            <a:solidFill>
              <a:schemeClr val="accent1"/>
            </a:solidFill>
            <a:prstDash val="solid"/>
            <a:round/>
            <a:headEnd type="none" w="sm" len="sm"/>
            <a:tailEnd type="triangle" w="lg" len="lg"/>
          </a:ln>
          <a:effectLst/>
        </p:spPr>
      </p:cxnSp>
      <p:cxnSp>
        <p:nvCxnSpPr>
          <p:cNvPr id="8" name="Straight Arrow Connector 7">
            <a:extLst>
              <a:ext uri="{FF2B5EF4-FFF2-40B4-BE49-F238E27FC236}">
                <a16:creationId xmlns:a16="http://schemas.microsoft.com/office/drawing/2014/main" id="{873A690E-160B-40F9-915B-F517922B8989}"/>
              </a:ext>
            </a:extLst>
          </p:cNvPr>
          <p:cNvCxnSpPr>
            <a:cxnSpLocks/>
          </p:cNvCxnSpPr>
          <p:nvPr/>
        </p:nvCxnSpPr>
        <p:spPr bwMode="auto">
          <a:xfrm flipV="1">
            <a:off x="4260931" y="1831169"/>
            <a:ext cx="0" cy="1980000"/>
          </a:xfrm>
          <a:prstGeom prst="straightConnector1">
            <a:avLst/>
          </a:prstGeom>
          <a:noFill/>
          <a:ln w="28575" cap="flat" cmpd="sng" algn="ctr">
            <a:solidFill>
              <a:schemeClr val="accent1"/>
            </a:solidFill>
            <a:prstDash val="solid"/>
            <a:round/>
            <a:headEnd type="none" w="sm" len="sm"/>
            <a:tailEnd type="none" w="lg" len="lg"/>
          </a:ln>
          <a:effectLst/>
        </p:spPr>
      </p:cxnSp>
    </p:spTree>
    <p:extLst>
      <p:ext uri="{BB962C8B-B14F-4D97-AF65-F5344CB8AC3E}">
        <p14:creationId xmlns:p14="http://schemas.microsoft.com/office/powerpoint/2010/main" val="27309575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A2A31D-FAA5-43FC-9EB2-567BB2C3BB73}"/>
              </a:ext>
            </a:extLst>
          </p:cNvPr>
          <p:cNvSpPr>
            <a:spLocks noGrp="1"/>
          </p:cNvSpPr>
          <p:nvPr>
            <p:ph type="body" idx="1"/>
          </p:nvPr>
        </p:nvSpPr>
        <p:spPr/>
        <p:txBody>
          <a:bodyPr/>
          <a:lstStyle/>
          <a:p>
            <a:r>
              <a:rPr lang="es-ES" dirty="0"/>
              <a:t>INFORMES, GRIDS Y FORMULARIOS</a:t>
            </a:r>
            <a:endParaRPr lang="en-GB" dirty="0"/>
          </a:p>
        </p:txBody>
      </p:sp>
      <p:sp>
        <p:nvSpPr>
          <p:cNvPr id="3" name="Slide Number Placeholder 2">
            <a:extLst>
              <a:ext uri="{FF2B5EF4-FFF2-40B4-BE49-F238E27FC236}">
                <a16:creationId xmlns:a16="http://schemas.microsoft.com/office/drawing/2014/main" id="{D3389798-F642-45CD-932C-D0A73254E68B}"/>
              </a:ext>
            </a:extLst>
          </p:cNvPr>
          <p:cNvSpPr>
            <a:spLocks noGrp="1"/>
          </p:cNvSpPr>
          <p:nvPr>
            <p:ph type="sldNum" idx="12"/>
          </p:nvPr>
        </p:nvSpPr>
        <p:spPr/>
        <p:txBody>
          <a:bodyPr/>
          <a:lstStyle/>
          <a:p>
            <a:fld id="{DECF3546-AB72-4471-AFC4-A477D555DA7F}" type="slidenum">
              <a:rPr lang="en-GB" smtClean="0"/>
              <a:t>67</a:t>
            </a:fld>
            <a:endParaRPr lang="en-GB" dirty="0"/>
          </a:p>
        </p:txBody>
      </p:sp>
      <p:sp>
        <p:nvSpPr>
          <p:cNvPr id="4" name="Subtitle 3">
            <a:extLst>
              <a:ext uri="{FF2B5EF4-FFF2-40B4-BE49-F238E27FC236}">
                <a16:creationId xmlns:a16="http://schemas.microsoft.com/office/drawing/2014/main" id="{4B189AFE-1034-49C4-A442-CB491EBEF40B}"/>
              </a:ext>
            </a:extLst>
          </p:cNvPr>
          <p:cNvSpPr>
            <a:spLocks noGrp="1"/>
          </p:cNvSpPr>
          <p:nvPr>
            <p:ph type="subTitle" idx="13"/>
          </p:nvPr>
        </p:nvSpPr>
        <p:spPr/>
        <p:txBody>
          <a:bodyPr/>
          <a:lstStyle/>
          <a:p>
            <a:r>
              <a:rPr lang="es-ES" dirty="0"/>
              <a:t>Desarrollo y manipulación de Informes, </a:t>
            </a:r>
            <a:r>
              <a:rPr lang="es-ES" dirty="0" err="1"/>
              <a:t>Grids</a:t>
            </a:r>
            <a:r>
              <a:rPr lang="es-ES" dirty="0"/>
              <a:t> y Formularios</a:t>
            </a:r>
            <a:endParaRPr lang="en-GB" dirty="0"/>
          </a:p>
        </p:txBody>
      </p:sp>
    </p:spTree>
    <p:extLst>
      <p:ext uri="{BB962C8B-B14F-4D97-AF65-F5344CB8AC3E}">
        <p14:creationId xmlns:p14="http://schemas.microsoft.com/office/powerpoint/2010/main" val="3591531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54EF-F13A-4A8D-9951-597A53C2143C}"/>
              </a:ext>
            </a:extLst>
          </p:cNvPr>
          <p:cNvSpPr>
            <a:spLocks noGrp="1"/>
          </p:cNvSpPr>
          <p:nvPr>
            <p:ph type="title"/>
          </p:nvPr>
        </p:nvSpPr>
        <p:spPr/>
        <p:txBody>
          <a:bodyPr/>
          <a:lstStyle/>
          <a:p>
            <a:r>
              <a:rPr lang="es-ES" dirty="0"/>
              <a:t>Distintos tipos de Informes</a:t>
            </a:r>
            <a:endParaRPr lang="en-GB" dirty="0"/>
          </a:p>
        </p:txBody>
      </p:sp>
      <p:sp>
        <p:nvSpPr>
          <p:cNvPr id="3" name="Slide Number Placeholder 2">
            <a:extLst>
              <a:ext uri="{FF2B5EF4-FFF2-40B4-BE49-F238E27FC236}">
                <a16:creationId xmlns:a16="http://schemas.microsoft.com/office/drawing/2014/main" id="{61DE4295-DA7B-4C13-8726-B7FC3B7572B2}"/>
              </a:ext>
            </a:extLst>
          </p:cNvPr>
          <p:cNvSpPr>
            <a:spLocks noGrp="1"/>
          </p:cNvSpPr>
          <p:nvPr>
            <p:ph type="sldNum" idx="12"/>
          </p:nvPr>
        </p:nvSpPr>
        <p:spPr/>
        <p:txBody>
          <a:bodyPr/>
          <a:lstStyle/>
          <a:p>
            <a:fld id="{DECF3546-AB72-4471-AFC4-A477D555DA7F}" type="slidenum">
              <a:rPr lang="en-GB" smtClean="0"/>
              <a:t>68</a:t>
            </a:fld>
            <a:endParaRPr lang="en-GB"/>
          </a:p>
        </p:txBody>
      </p:sp>
      <p:grpSp>
        <p:nvGrpSpPr>
          <p:cNvPr id="21" name="Group 20">
            <a:extLst>
              <a:ext uri="{FF2B5EF4-FFF2-40B4-BE49-F238E27FC236}">
                <a16:creationId xmlns:a16="http://schemas.microsoft.com/office/drawing/2014/main" id="{5EEA9A6D-5604-4BD8-B3DF-3EE45D77B45A}"/>
              </a:ext>
            </a:extLst>
          </p:cNvPr>
          <p:cNvGrpSpPr/>
          <p:nvPr/>
        </p:nvGrpSpPr>
        <p:grpSpPr>
          <a:xfrm>
            <a:off x="973843" y="1568982"/>
            <a:ext cx="4098102" cy="2268000"/>
            <a:chOff x="973843" y="1568982"/>
            <a:chExt cx="4098102" cy="2268000"/>
          </a:xfrm>
        </p:grpSpPr>
        <p:pic>
          <p:nvPicPr>
            <p:cNvPr id="11" name="Picture 10">
              <a:extLst>
                <a:ext uri="{FF2B5EF4-FFF2-40B4-BE49-F238E27FC236}">
                  <a16:creationId xmlns:a16="http://schemas.microsoft.com/office/drawing/2014/main" id="{3885F4FD-731A-4C42-8FC2-45858AA1CD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3843" y="1568982"/>
              <a:ext cx="4098102" cy="2268000"/>
            </a:xfrm>
            <a:prstGeom prst="rect">
              <a:avLst/>
            </a:prstGeom>
            <a:ln>
              <a:solidFill>
                <a:schemeClr val="tx1"/>
              </a:solidFill>
            </a:ln>
          </p:spPr>
        </p:pic>
        <p:sp>
          <p:nvSpPr>
            <p:cNvPr id="16" name="TextBox 15">
              <a:extLst>
                <a:ext uri="{FF2B5EF4-FFF2-40B4-BE49-F238E27FC236}">
                  <a16:creationId xmlns:a16="http://schemas.microsoft.com/office/drawing/2014/main" id="{F740E1D9-8AAD-4CD7-BAFC-1C3E25EE5750}"/>
                </a:ext>
              </a:extLst>
            </p:cNvPr>
            <p:cNvSpPr txBox="1"/>
            <p:nvPr/>
          </p:nvSpPr>
          <p:spPr>
            <a:xfrm>
              <a:off x="2899331" y="1595056"/>
              <a:ext cx="2172614" cy="264790"/>
            </a:xfrm>
            <a:prstGeom prst="rect">
              <a:avLst/>
            </a:prstGeom>
            <a:noFill/>
          </p:spPr>
          <p:txBody>
            <a:bodyPr wrap="none" lIns="0" tIns="0" rIns="0" bIns="0" rtlCol="0">
              <a:noAutofit/>
            </a:bodyPr>
            <a:lstStyle/>
            <a:p>
              <a:pPr>
                <a:lnSpc>
                  <a:spcPct val="90000"/>
                </a:lnSpc>
              </a:pPr>
              <a:r>
                <a:rPr lang="en-US" sz="2000" b="1" dirty="0">
                  <a:solidFill>
                    <a:schemeClr val="accent1"/>
                  </a:solidFill>
                  <a:cs typeface="Arial" panose="020B0604020202020204" pitchFamily="34" charset="0"/>
                </a:rPr>
                <a:t>Interactive Report</a:t>
              </a:r>
            </a:p>
          </p:txBody>
        </p:sp>
      </p:grpSp>
      <p:grpSp>
        <p:nvGrpSpPr>
          <p:cNvPr id="23" name="Group 22">
            <a:extLst>
              <a:ext uri="{FF2B5EF4-FFF2-40B4-BE49-F238E27FC236}">
                <a16:creationId xmlns:a16="http://schemas.microsoft.com/office/drawing/2014/main" id="{FA7C7115-772D-4690-A62F-9F4829096A6A}"/>
              </a:ext>
            </a:extLst>
          </p:cNvPr>
          <p:cNvGrpSpPr/>
          <p:nvPr/>
        </p:nvGrpSpPr>
        <p:grpSpPr>
          <a:xfrm>
            <a:off x="521791" y="4058333"/>
            <a:ext cx="4755080" cy="2124000"/>
            <a:chOff x="6387375" y="4058333"/>
            <a:chExt cx="4755080" cy="2124000"/>
          </a:xfrm>
        </p:grpSpPr>
        <p:pic>
          <p:nvPicPr>
            <p:cNvPr id="12" name="Picture 11">
              <a:extLst>
                <a:ext uri="{FF2B5EF4-FFF2-40B4-BE49-F238E27FC236}">
                  <a16:creationId xmlns:a16="http://schemas.microsoft.com/office/drawing/2014/main" id="{19176C4C-036B-413A-A8D2-8F748CF3CE6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87375" y="4058333"/>
              <a:ext cx="4755080" cy="2124000"/>
            </a:xfrm>
            <a:prstGeom prst="rect">
              <a:avLst/>
            </a:prstGeom>
            <a:ln>
              <a:solidFill>
                <a:schemeClr val="tx1"/>
              </a:solidFill>
            </a:ln>
          </p:spPr>
        </p:pic>
        <p:sp>
          <p:nvSpPr>
            <p:cNvPr id="17" name="TextBox 16">
              <a:extLst>
                <a:ext uri="{FF2B5EF4-FFF2-40B4-BE49-F238E27FC236}">
                  <a16:creationId xmlns:a16="http://schemas.microsoft.com/office/drawing/2014/main" id="{ACE91710-D766-4BC4-A51C-E7DB7C9DE9C6}"/>
                </a:ext>
              </a:extLst>
            </p:cNvPr>
            <p:cNvSpPr txBox="1"/>
            <p:nvPr/>
          </p:nvSpPr>
          <p:spPr>
            <a:xfrm>
              <a:off x="9256515" y="4058333"/>
              <a:ext cx="1885940" cy="275214"/>
            </a:xfrm>
            <a:prstGeom prst="rect">
              <a:avLst/>
            </a:prstGeom>
            <a:noFill/>
          </p:spPr>
          <p:txBody>
            <a:bodyPr wrap="none" lIns="0" tIns="0" rIns="0" bIns="0" rtlCol="0">
              <a:noAutofit/>
            </a:bodyPr>
            <a:lstStyle/>
            <a:p>
              <a:pPr>
                <a:lnSpc>
                  <a:spcPct val="90000"/>
                </a:lnSpc>
              </a:pPr>
              <a:r>
                <a:rPr lang="en-US" sz="2000" b="1" dirty="0">
                  <a:solidFill>
                    <a:schemeClr val="accent1"/>
                  </a:solidFill>
                  <a:cs typeface="Arial" panose="020B0604020202020204" pitchFamily="34" charset="0"/>
                </a:rPr>
                <a:t>Interactive Grid</a:t>
              </a:r>
            </a:p>
          </p:txBody>
        </p:sp>
      </p:grpSp>
      <p:grpSp>
        <p:nvGrpSpPr>
          <p:cNvPr id="20" name="Group 19">
            <a:extLst>
              <a:ext uri="{FF2B5EF4-FFF2-40B4-BE49-F238E27FC236}">
                <a16:creationId xmlns:a16="http://schemas.microsoft.com/office/drawing/2014/main" id="{807BAA9A-1C3C-4804-98C2-2B87C1B0D393}"/>
              </a:ext>
            </a:extLst>
          </p:cNvPr>
          <p:cNvGrpSpPr/>
          <p:nvPr/>
        </p:nvGrpSpPr>
        <p:grpSpPr>
          <a:xfrm>
            <a:off x="6744892" y="4058333"/>
            <a:ext cx="3527356" cy="2124000"/>
            <a:chOff x="1135653" y="4058333"/>
            <a:chExt cx="3527356" cy="2124000"/>
          </a:xfrm>
        </p:grpSpPr>
        <p:pic>
          <p:nvPicPr>
            <p:cNvPr id="15" name="Picture 14">
              <a:extLst>
                <a:ext uri="{FF2B5EF4-FFF2-40B4-BE49-F238E27FC236}">
                  <a16:creationId xmlns:a16="http://schemas.microsoft.com/office/drawing/2014/main" id="{84F81600-0D94-46F0-B64D-BD67D24E772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5653" y="4058333"/>
              <a:ext cx="3527356" cy="2124000"/>
            </a:xfrm>
            <a:prstGeom prst="rect">
              <a:avLst/>
            </a:prstGeom>
            <a:ln>
              <a:solidFill>
                <a:schemeClr val="tx1"/>
              </a:solidFill>
            </a:ln>
          </p:spPr>
        </p:pic>
        <p:sp>
          <p:nvSpPr>
            <p:cNvPr id="18" name="TextBox 17">
              <a:extLst>
                <a:ext uri="{FF2B5EF4-FFF2-40B4-BE49-F238E27FC236}">
                  <a16:creationId xmlns:a16="http://schemas.microsoft.com/office/drawing/2014/main" id="{D80B5C97-4AC7-45F6-8345-952B4BAE4C81}"/>
                </a:ext>
              </a:extLst>
            </p:cNvPr>
            <p:cNvSpPr txBox="1"/>
            <p:nvPr/>
          </p:nvSpPr>
          <p:spPr>
            <a:xfrm>
              <a:off x="2759018" y="4058333"/>
              <a:ext cx="1844116" cy="352974"/>
            </a:xfrm>
            <a:prstGeom prst="rect">
              <a:avLst/>
            </a:prstGeom>
            <a:noFill/>
          </p:spPr>
          <p:txBody>
            <a:bodyPr wrap="none" lIns="0" tIns="0" rIns="0" bIns="0" rtlCol="0">
              <a:noAutofit/>
            </a:bodyPr>
            <a:lstStyle/>
            <a:p>
              <a:pPr>
                <a:lnSpc>
                  <a:spcPct val="90000"/>
                </a:lnSpc>
              </a:pPr>
              <a:r>
                <a:rPr lang="en-US" sz="2000" b="1" dirty="0">
                  <a:solidFill>
                    <a:schemeClr val="accent1"/>
                  </a:solidFill>
                  <a:cs typeface="Arial" panose="020B0604020202020204" pitchFamily="34" charset="0"/>
                </a:rPr>
                <a:t>Classic Report</a:t>
              </a:r>
            </a:p>
          </p:txBody>
        </p:sp>
      </p:grpSp>
      <p:grpSp>
        <p:nvGrpSpPr>
          <p:cNvPr id="22" name="Group 21">
            <a:extLst>
              <a:ext uri="{FF2B5EF4-FFF2-40B4-BE49-F238E27FC236}">
                <a16:creationId xmlns:a16="http://schemas.microsoft.com/office/drawing/2014/main" id="{FCDF7021-70E6-42DC-813D-87235E0F6ECE}"/>
              </a:ext>
            </a:extLst>
          </p:cNvPr>
          <p:cNvGrpSpPr/>
          <p:nvPr/>
        </p:nvGrpSpPr>
        <p:grpSpPr>
          <a:xfrm>
            <a:off x="6279809" y="1568982"/>
            <a:ext cx="4862646" cy="2285653"/>
            <a:chOff x="6279809" y="1568982"/>
            <a:chExt cx="4862646" cy="2285653"/>
          </a:xfrm>
        </p:grpSpPr>
        <p:pic>
          <p:nvPicPr>
            <p:cNvPr id="13" name="Picture 12">
              <a:extLst>
                <a:ext uri="{FF2B5EF4-FFF2-40B4-BE49-F238E27FC236}">
                  <a16:creationId xmlns:a16="http://schemas.microsoft.com/office/drawing/2014/main" id="{678CE930-7E5A-4EB8-B89A-31DE753730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79809" y="1568982"/>
              <a:ext cx="3654782" cy="2160000"/>
            </a:xfrm>
            <a:prstGeom prst="rect">
              <a:avLst/>
            </a:prstGeom>
            <a:ln>
              <a:solidFill>
                <a:schemeClr val="tx1"/>
              </a:solidFill>
            </a:ln>
          </p:spPr>
        </p:pic>
        <p:pic>
          <p:nvPicPr>
            <p:cNvPr id="14" name="Picture 13">
              <a:extLst>
                <a:ext uri="{FF2B5EF4-FFF2-40B4-BE49-F238E27FC236}">
                  <a16:creationId xmlns:a16="http://schemas.microsoft.com/office/drawing/2014/main" id="{F74AF598-4197-4F58-8155-C789457F9B0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84681" y="1982635"/>
              <a:ext cx="2457774" cy="1872000"/>
            </a:xfrm>
            <a:prstGeom prst="rect">
              <a:avLst/>
            </a:prstGeom>
            <a:ln>
              <a:solidFill>
                <a:srgbClr val="FF0000"/>
              </a:solidFill>
            </a:ln>
          </p:spPr>
        </p:pic>
        <p:sp>
          <p:nvSpPr>
            <p:cNvPr id="19" name="TextBox 18">
              <a:extLst>
                <a:ext uri="{FF2B5EF4-FFF2-40B4-BE49-F238E27FC236}">
                  <a16:creationId xmlns:a16="http://schemas.microsoft.com/office/drawing/2014/main" id="{4CCB0B01-DCC2-4654-A0DC-9223B7A2A724}"/>
                </a:ext>
              </a:extLst>
            </p:cNvPr>
            <p:cNvSpPr txBox="1"/>
            <p:nvPr/>
          </p:nvSpPr>
          <p:spPr>
            <a:xfrm>
              <a:off x="6335956" y="1595056"/>
              <a:ext cx="2172614" cy="264790"/>
            </a:xfrm>
            <a:prstGeom prst="rect">
              <a:avLst/>
            </a:prstGeom>
            <a:noFill/>
          </p:spPr>
          <p:txBody>
            <a:bodyPr wrap="none" lIns="0" tIns="0" rIns="0" bIns="0" rtlCol="0">
              <a:noAutofit/>
            </a:bodyPr>
            <a:lstStyle/>
            <a:p>
              <a:pPr>
                <a:lnSpc>
                  <a:spcPct val="90000"/>
                </a:lnSpc>
              </a:pPr>
              <a:r>
                <a:rPr lang="en-US" sz="2000" b="1" dirty="0">
                  <a:solidFill>
                    <a:schemeClr val="accent1"/>
                  </a:solidFill>
                  <a:cs typeface="Arial" panose="020B0604020202020204" pitchFamily="34" charset="0"/>
                </a:rPr>
                <a:t>Report with Form</a:t>
              </a:r>
            </a:p>
          </p:txBody>
        </p:sp>
      </p:grpSp>
    </p:spTree>
    <p:extLst>
      <p:ext uri="{BB962C8B-B14F-4D97-AF65-F5344CB8AC3E}">
        <p14:creationId xmlns:p14="http://schemas.microsoft.com/office/powerpoint/2010/main" val="2430983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0890D-E2B6-4531-AFDE-57025A7C9AF9}"/>
              </a:ext>
            </a:extLst>
          </p:cNvPr>
          <p:cNvSpPr>
            <a:spLocks noGrp="1"/>
          </p:cNvSpPr>
          <p:nvPr>
            <p:ph type="title"/>
          </p:nvPr>
        </p:nvSpPr>
        <p:spPr/>
        <p:txBody>
          <a:bodyPr/>
          <a:lstStyle/>
          <a:p>
            <a:r>
              <a:rPr lang="es-ES" dirty="0"/>
              <a:t>¿Qué tipo de informe usar?</a:t>
            </a:r>
            <a:endParaRPr lang="en-GB" dirty="0"/>
          </a:p>
        </p:txBody>
      </p:sp>
      <p:sp>
        <p:nvSpPr>
          <p:cNvPr id="3" name="Slide Number Placeholder 2">
            <a:extLst>
              <a:ext uri="{FF2B5EF4-FFF2-40B4-BE49-F238E27FC236}">
                <a16:creationId xmlns:a16="http://schemas.microsoft.com/office/drawing/2014/main" id="{48374B9D-6355-4698-949E-4646E2D34676}"/>
              </a:ext>
            </a:extLst>
          </p:cNvPr>
          <p:cNvSpPr>
            <a:spLocks noGrp="1"/>
          </p:cNvSpPr>
          <p:nvPr>
            <p:ph type="sldNum" idx="12"/>
          </p:nvPr>
        </p:nvSpPr>
        <p:spPr/>
        <p:txBody>
          <a:bodyPr/>
          <a:lstStyle/>
          <a:p>
            <a:fld id="{DECF3546-AB72-4471-AFC4-A477D555DA7F}" type="slidenum">
              <a:rPr lang="en-GB" smtClean="0"/>
              <a:t>69</a:t>
            </a:fld>
            <a:endParaRPr lang="en-GB"/>
          </a:p>
        </p:txBody>
      </p:sp>
      <p:graphicFrame>
        <p:nvGraphicFramePr>
          <p:cNvPr id="4" name="Table 4">
            <a:extLst>
              <a:ext uri="{FF2B5EF4-FFF2-40B4-BE49-F238E27FC236}">
                <a16:creationId xmlns:a16="http://schemas.microsoft.com/office/drawing/2014/main" id="{50B8296B-FE72-4B93-9DD0-3488B5C150F4}"/>
              </a:ext>
            </a:extLst>
          </p:cNvPr>
          <p:cNvGraphicFramePr>
            <a:graphicFrameLocks noGrp="1"/>
          </p:cNvGraphicFramePr>
          <p:nvPr>
            <p:extLst>
              <p:ext uri="{D42A27DB-BD31-4B8C-83A1-F6EECF244321}">
                <p14:modId xmlns:p14="http://schemas.microsoft.com/office/powerpoint/2010/main" val="1655292778"/>
              </p:ext>
            </p:extLst>
          </p:nvPr>
        </p:nvGraphicFramePr>
        <p:xfrm>
          <a:off x="850232" y="1822784"/>
          <a:ext cx="10491536" cy="3212432"/>
        </p:xfrm>
        <a:graphic>
          <a:graphicData uri="http://schemas.openxmlformats.org/drawingml/2006/table">
            <a:tbl>
              <a:tblPr firstRow="1" bandRow="1">
                <a:tableStyleId>{5C22544A-7EE6-4342-B048-85BDC9FD1C3A}</a:tableStyleId>
              </a:tblPr>
              <a:tblGrid>
                <a:gridCol w="4227094">
                  <a:extLst>
                    <a:ext uri="{9D8B030D-6E8A-4147-A177-3AD203B41FA5}">
                      <a16:colId xmlns:a16="http://schemas.microsoft.com/office/drawing/2014/main" val="597552764"/>
                    </a:ext>
                  </a:extLst>
                </a:gridCol>
                <a:gridCol w="2093495">
                  <a:extLst>
                    <a:ext uri="{9D8B030D-6E8A-4147-A177-3AD203B41FA5}">
                      <a16:colId xmlns:a16="http://schemas.microsoft.com/office/drawing/2014/main" val="2053615078"/>
                    </a:ext>
                  </a:extLst>
                </a:gridCol>
                <a:gridCol w="2093495">
                  <a:extLst>
                    <a:ext uri="{9D8B030D-6E8A-4147-A177-3AD203B41FA5}">
                      <a16:colId xmlns:a16="http://schemas.microsoft.com/office/drawing/2014/main" val="355471952"/>
                    </a:ext>
                  </a:extLst>
                </a:gridCol>
                <a:gridCol w="2077452">
                  <a:extLst>
                    <a:ext uri="{9D8B030D-6E8A-4147-A177-3AD203B41FA5}">
                      <a16:colId xmlns:a16="http://schemas.microsoft.com/office/drawing/2014/main" val="3936334492"/>
                    </a:ext>
                  </a:extLst>
                </a:gridCol>
              </a:tblGrid>
              <a:tr h="803108">
                <a:tc>
                  <a:txBody>
                    <a:bodyPr/>
                    <a:lstStyle/>
                    <a:p>
                      <a:pPr algn="l"/>
                      <a:r>
                        <a:rPr lang="es-ES" sz="2400" dirty="0">
                          <a:latin typeface="Raleway SemiBold"/>
                        </a:rPr>
                        <a:t>Capacidad del Usuario final</a:t>
                      </a:r>
                      <a:endParaRPr lang="en-GB" sz="2400" dirty="0">
                        <a:latin typeface="Raleway SemiBold"/>
                      </a:endParaRPr>
                    </a:p>
                  </a:txBody>
                  <a:tcPr anchor="ctr"/>
                </a:tc>
                <a:tc>
                  <a:txBody>
                    <a:bodyPr/>
                    <a:lstStyle/>
                    <a:p>
                      <a:pPr algn="ctr"/>
                      <a:r>
                        <a:rPr lang="es-ES" sz="1600" dirty="0">
                          <a:latin typeface="Raleway SemiBold"/>
                        </a:rPr>
                        <a:t>Informe Interactivo</a:t>
                      </a:r>
                      <a:endParaRPr lang="en-GB" sz="1600" dirty="0">
                        <a:latin typeface="Raleway SemiBold"/>
                      </a:endParaRPr>
                    </a:p>
                  </a:txBody>
                  <a:tcPr anchor="ctr"/>
                </a:tc>
                <a:tc>
                  <a:txBody>
                    <a:bodyPr/>
                    <a:lstStyle/>
                    <a:p>
                      <a:pPr algn="ctr"/>
                      <a:r>
                        <a:rPr lang="es-ES" sz="1600" dirty="0" err="1">
                          <a:latin typeface="Raleway SemiBold"/>
                        </a:rPr>
                        <a:t>Grid</a:t>
                      </a:r>
                      <a:r>
                        <a:rPr lang="es-ES" sz="1600" dirty="0">
                          <a:latin typeface="Raleway SemiBold"/>
                        </a:rPr>
                        <a:t> Interactivo</a:t>
                      </a:r>
                      <a:endParaRPr lang="en-GB" sz="1600" dirty="0">
                        <a:latin typeface="Raleway SemiBold"/>
                      </a:endParaRPr>
                    </a:p>
                  </a:txBody>
                  <a:tcPr anchor="ctr"/>
                </a:tc>
                <a:tc>
                  <a:txBody>
                    <a:bodyPr/>
                    <a:lstStyle/>
                    <a:p>
                      <a:pPr algn="ctr"/>
                      <a:r>
                        <a:rPr lang="es-ES" sz="1600" dirty="0">
                          <a:latin typeface="Raleway SemiBold"/>
                        </a:rPr>
                        <a:t>Informe Clásico</a:t>
                      </a:r>
                      <a:endParaRPr lang="en-GB" sz="1600" dirty="0">
                        <a:latin typeface="Raleway SemiBold"/>
                      </a:endParaRPr>
                    </a:p>
                  </a:txBody>
                  <a:tcPr anchor="ctr"/>
                </a:tc>
                <a:extLst>
                  <a:ext uri="{0D108BD9-81ED-4DB2-BD59-A6C34878D82A}">
                    <a16:rowId xmlns:a16="http://schemas.microsoft.com/office/drawing/2014/main" val="2494946093"/>
                  </a:ext>
                </a:extLst>
              </a:tr>
              <a:tr h="803108">
                <a:tc>
                  <a:txBody>
                    <a:bodyPr/>
                    <a:lstStyle/>
                    <a:p>
                      <a:r>
                        <a:rPr lang="es-ES" dirty="0"/>
                        <a:t>Personalización de qué datos mostrar y cómo hacerlo</a:t>
                      </a:r>
                    </a:p>
                  </a:txBody>
                  <a:tcPr anchor="ctr"/>
                </a:tc>
                <a:tc>
                  <a:txBody>
                    <a:bodyPr/>
                    <a:lstStyle/>
                    <a:p>
                      <a:pPr algn="ctr"/>
                      <a:r>
                        <a:rPr lang="es-ES" dirty="0"/>
                        <a:t>Sí</a:t>
                      </a:r>
                    </a:p>
                  </a:txBody>
                  <a:tcPr anchor="ctr"/>
                </a:tc>
                <a:tc>
                  <a:txBody>
                    <a:bodyPr/>
                    <a:lstStyle/>
                    <a:p>
                      <a:pPr algn="ctr"/>
                      <a:r>
                        <a:rPr lang="es-ES" dirty="0"/>
                        <a:t>Sí</a:t>
                      </a:r>
                    </a:p>
                  </a:txBody>
                  <a:tcPr anchor="ctr"/>
                </a:tc>
                <a:tc>
                  <a:txBody>
                    <a:bodyPr/>
                    <a:lstStyle/>
                    <a:p>
                      <a:pPr algn="ctr"/>
                      <a:r>
                        <a:rPr lang="es-ES" dirty="0"/>
                        <a:t>No</a:t>
                      </a:r>
                      <a:endParaRPr lang="en-GB" dirty="0"/>
                    </a:p>
                  </a:txBody>
                  <a:tcPr anchor="ctr"/>
                </a:tc>
                <a:extLst>
                  <a:ext uri="{0D108BD9-81ED-4DB2-BD59-A6C34878D82A}">
                    <a16:rowId xmlns:a16="http://schemas.microsoft.com/office/drawing/2014/main" val="1426245489"/>
                  </a:ext>
                </a:extLst>
              </a:tr>
              <a:tr h="803108">
                <a:tc>
                  <a:txBody>
                    <a:bodyPr/>
                    <a:lstStyle/>
                    <a:p>
                      <a:r>
                        <a:rPr lang="es-ES" dirty="0"/>
                        <a:t>Añadir, modificar y refrescar datos directamente en el informe</a:t>
                      </a:r>
                      <a:endParaRPr lang="en-GB" dirty="0"/>
                    </a:p>
                  </a:txBody>
                  <a:tcPr anchor="ctr"/>
                </a:tc>
                <a:tc>
                  <a:txBody>
                    <a:bodyPr/>
                    <a:lstStyle/>
                    <a:p>
                      <a:pPr algn="ctr"/>
                      <a:r>
                        <a:rPr lang="es-ES" dirty="0"/>
                        <a:t>No</a:t>
                      </a:r>
                      <a:endParaRPr lang="en-GB" dirty="0"/>
                    </a:p>
                  </a:txBody>
                  <a:tcPr anchor="ctr"/>
                </a:tc>
                <a:tc>
                  <a:txBody>
                    <a:bodyPr/>
                    <a:lstStyle/>
                    <a:p>
                      <a:pPr algn="ctr"/>
                      <a:r>
                        <a:rPr lang="es-ES" dirty="0"/>
                        <a:t>Sí</a:t>
                      </a:r>
                      <a:endParaRPr lang="en-GB" dirty="0"/>
                    </a:p>
                  </a:txBody>
                  <a:tcPr anchor="ctr"/>
                </a:tc>
                <a:tc>
                  <a:txBody>
                    <a:bodyPr/>
                    <a:lstStyle/>
                    <a:p>
                      <a:pPr algn="ctr"/>
                      <a:r>
                        <a:rPr lang="es-ES" dirty="0"/>
                        <a:t>No</a:t>
                      </a:r>
                      <a:endParaRPr lang="en-GB" dirty="0"/>
                    </a:p>
                  </a:txBody>
                  <a:tcPr anchor="ctr"/>
                </a:tc>
                <a:extLst>
                  <a:ext uri="{0D108BD9-81ED-4DB2-BD59-A6C34878D82A}">
                    <a16:rowId xmlns:a16="http://schemas.microsoft.com/office/drawing/2014/main" val="3752869345"/>
                  </a:ext>
                </a:extLst>
              </a:tr>
              <a:tr h="803108">
                <a:tc>
                  <a:txBody>
                    <a:bodyPr/>
                    <a:lstStyle/>
                    <a:p>
                      <a:r>
                        <a:rPr lang="es-ES" dirty="0"/>
                        <a:t>Reorganizar el informe de forma interactiva mediante uso del ratón</a:t>
                      </a:r>
                      <a:endParaRPr lang="en-GB" dirty="0"/>
                    </a:p>
                  </a:txBody>
                  <a:tcPr anchor="ctr"/>
                </a:tc>
                <a:tc>
                  <a:txBody>
                    <a:bodyPr/>
                    <a:lstStyle/>
                    <a:p>
                      <a:pPr algn="ctr"/>
                      <a:r>
                        <a:rPr lang="es-ES" dirty="0"/>
                        <a:t>No</a:t>
                      </a:r>
                      <a:endParaRPr lang="en-GB" dirty="0"/>
                    </a:p>
                  </a:txBody>
                  <a:tcPr anchor="ctr"/>
                </a:tc>
                <a:tc>
                  <a:txBody>
                    <a:bodyPr/>
                    <a:lstStyle/>
                    <a:p>
                      <a:pPr algn="ctr"/>
                      <a:r>
                        <a:rPr lang="es-ES" dirty="0"/>
                        <a:t>Sí</a:t>
                      </a:r>
                      <a:endParaRPr lang="en-GB" dirty="0"/>
                    </a:p>
                  </a:txBody>
                  <a:tcPr anchor="ctr"/>
                </a:tc>
                <a:tc>
                  <a:txBody>
                    <a:bodyPr/>
                    <a:lstStyle/>
                    <a:p>
                      <a:pPr algn="ctr"/>
                      <a:r>
                        <a:rPr lang="es-ES" dirty="0"/>
                        <a:t>No</a:t>
                      </a:r>
                      <a:endParaRPr lang="en-GB" dirty="0"/>
                    </a:p>
                  </a:txBody>
                  <a:tcPr anchor="ctr"/>
                </a:tc>
                <a:extLst>
                  <a:ext uri="{0D108BD9-81ED-4DB2-BD59-A6C34878D82A}">
                    <a16:rowId xmlns:a16="http://schemas.microsoft.com/office/drawing/2014/main" val="3129572705"/>
                  </a:ext>
                </a:extLst>
              </a:tr>
            </a:tbl>
          </a:graphicData>
        </a:graphic>
      </p:graphicFrame>
    </p:spTree>
    <p:extLst>
      <p:ext uri="{BB962C8B-B14F-4D97-AF65-F5344CB8AC3E}">
        <p14:creationId xmlns:p14="http://schemas.microsoft.com/office/powerpoint/2010/main" val="3415758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5C0A2-18C2-4A6F-B8C3-0CD9C33ECE26}"/>
              </a:ext>
            </a:extLst>
          </p:cNvPr>
          <p:cNvSpPr>
            <a:spLocks noGrp="1"/>
          </p:cNvSpPr>
          <p:nvPr>
            <p:ph type="title"/>
          </p:nvPr>
        </p:nvSpPr>
        <p:spPr>
          <a:xfrm>
            <a:off x="609600" y="438265"/>
            <a:ext cx="7521200" cy="712575"/>
          </a:xfrm>
        </p:spPr>
        <p:txBody>
          <a:bodyPr anchor="ctr"/>
          <a:lstStyle/>
          <a:p>
            <a:r>
              <a:rPr lang="es-ES" dirty="0"/>
              <a:t>Oracle APEX</a:t>
            </a:r>
            <a:endParaRPr lang="en-GB" dirty="0"/>
          </a:p>
        </p:txBody>
      </p:sp>
      <p:sp>
        <p:nvSpPr>
          <p:cNvPr id="3" name="Text Placeholder 2">
            <a:extLst>
              <a:ext uri="{FF2B5EF4-FFF2-40B4-BE49-F238E27FC236}">
                <a16:creationId xmlns:a16="http://schemas.microsoft.com/office/drawing/2014/main" id="{45E47905-3780-401B-812C-727B1DB2007A}"/>
              </a:ext>
            </a:extLst>
          </p:cNvPr>
          <p:cNvSpPr>
            <a:spLocks noGrp="1"/>
          </p:cNvSpPr>
          <p:nvPr>
            <p:ph type="body" idx="1"/>
          </p:nvPr>
        </p:nvSpPr>
        <p:spPr>
          <a:xfrm>
            <a:off x="3420094" y="1567543"/>
            <a:ext cx="8162305" cy="4528448"/>
          </a:xfrm>
        </p:spPr>
        <p:txBody>
          <a:bodyPr/>
          <a:lstStyle/>
          <a:p>
            <a:r>
              <a:rPr lang="es-ES" dirty="0"/>
              <a:t>Aplicaciones críticas o de alto alcance para miles de usuarios</a:t>
            </a:r>
          </a:p>
          <a:p>
            <a:r>
              <a:rPr lang="es-ES" dirty="0"/>
              <a:t>Completar funcionalidades de sistemas corporativos</a:t>
            </a:r>
          </a:p>
          <a:p>
            <a:r>
              <a:rPr lang="es-ES" dirty="0"/>
              <a:t>Actualización de procesos de negocio obsoletos</a:t>
            </a:r>
          </a:p>
          <a:p>
            <a:r>
              <a:rPr lang="es-ES" dirty="0"/>
              <a:t>Modernización de entornos antiguos</a:t>
            </a:r>
          </a:p>
          <a:p>
            <a:r>
              <a:rPr lang="es-ES" dirty="0"/>
              <a:t>Aplicaciones practicas y </a:t>
            </a:r>
            <a:r>
              <a:rPr lang="es-ES" dirty="0" err="1"/>
              <a:t>auto-gestionadas</a:t>
            </a:r>
            <a:r>
              <a:rPr lang="es-ES" dirty="0"/>
              <a:t> para los empleados</a:t>
            </a:r>
          </a:p>
          <a:p>
            <a:r>
              <a:rPr lang="es-ES" dirty="0"/>
              <a:t>Portales de interacción para clientes/</a:t>
            </a:r>
            <a:r>
              <a:rPr lang="es-ES" dirty="0" err="1"/>
              <a:t>partners</a:t>
            </a:r>
            <a:endParaRPr lang="es-ES" dirty="0"/>
          </a:p>
          <a:p>
            <a:r>
              <a:rPr lang="es-ES" dirty="0"/>
              <a:t>Apps </a:t>
            </a:r>
            <a:r>
              <a:rPr lang="es-ES" dirty="0" err="1"/>
              <a:t>responsive</a:t>
            </a:r>
            <a:r>
              <a:rPr lang="es-ES" dirty="0"/>
              <a:t> disponibles para cualquier dispositivo</a:t>
            </a:r>
          </a:p>
          <a:p>
            <a:r>
              <a:rPr lang="es-ES" dirty="0"/>
              <a:t>(Pruebas de concepto)</a:t>
            </a:r>
          </a:p>
          <a:p>
            <a:r>
              <a:rPr lang="es-ES" dirty="0"/>
              <a:t>Apps oportunistas (con tiempo de vida reducido)</a:t>
            </a:r>
          </a:p>
          <a:p>
            <a:r>
              <a:rPr lang="es-ES" dirty="0"/>
              <a:t>Sustitución de Hojas de cálculo</a:t>
            </a:r>
          </a:p>
        </p:txBody>
      </p:sp>
      <p:sp>
        <p:nvSpPr>
          <p:cNvPr id="5" name="Slide Number Placeholder 4">
            <a:extLst>
              <a:ext uri="{FF2B5EF4-FFF2-40B4-BE49-F238E27FC236}">
                <a16:creationId xmlns:a16="http://schemas.microsoft.com/office/drawing/2014/main" id="{67C32675-B15B-4098-8CF2-1010B0F276BA}"/>
              </a:ext>
            </a:extLst>
          </p:cNvPr>
          <p:cNvSpPr>
            <a:spLocks noGrp="1"/>
          </p:cNvSpPr>
          <p:nvPr>
            <p:ph type="sldNum" idx="12"/>
          </p:nvPr>
        </p:nvSpPr>
        <p:spPr/>
        <p:txBody>
          <a:bodyPr/>
          <a:lstStyle/>
          <a:p>
            <a:fld id="{DECF3546-AB72-4471-AFC4-A477D555DA7F}" type="slidenum">
              <a:rPr lang="en-GB" smtClean="0"/>
              <a:t>7</a:t>
            </a:fld>
            <a:endParaRPr lang="en-GB" dirty="0"/>
          </a:p>
        </p:txBody>
      </p:sp>
      <p:sp>
        <p:nvSpPr>
          <p:cNvPr id="4" name="Title 1">
            <a:extLst>
              <a:ext uri="{FF2B5EF4-FFF2-40B4-BE49-F238E27FC236}">
                <a16:creationId xmlns:a16="http://schemas.microsoft.com/office/drawing/2014/main" id="{494397CD-6B36-4927-8CF7-530629DE59D5}"/>
              </a:ext>
            </a:extLst>
          </p:cNvPr>
          <p:cNvSpPr txBox="1">
            <a:spLocks/>
          </p:cNvSpPr>
          <p:nvPr/>
        </p:nvSpPr>
        <p:spPr>
          <a:xfrm>
            <a:off x="609600" y="1150840"/>
            <a:ext cx="10972800" cy="41670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s-ES" sz="2800" dirty="0">
                <a:solidFill>
                  <a:schemeClr val="bg2"/>
                </a:solidFill>
              </a:rPr>
              <a:t>¿Qué tipo de apps podemos desarrollar?</a:t>
            </a:r>
            <a:endParaRPr lang="en-GB" sz="2800" dirty="0">
              <a:solidFill>
                <a:schemeClr val="bg2"/>
              </a:solidFill>
            </a:endParaRPr>
          </a:p>
        </p:txBody>
      </p:sp>
      <p:grpSp>
        <p:nvGrpSpPr>
          <p:cNvPr id="21" name="Group 20">
            <a:extLst>
              <a:ext uri="{FF2B5EF4-FFF2-40B4-BE49-F238E27FC236}">
                <a16:creationId xmlns:a16="http://schemas.microsoft.com/office/drawing/2014/main" id="{A686E9B3-2B4D-4BBD-BB8B-24965A3C1BD2}"/>
              </a:ext>
            </a:extLst>
          </p:cNvPr>
          <p:cNvGrpSpPr/>
          <p:nvPr/>
        </p:nvGrpSpPr>
        <p:grpSpPr>
          <a:xfrm>
            <a:off x="1111544" y="1731301"/>
            <a:ext cx="1785270" cy="4364690"/>
            <a:chOff x="1111544" y="1731301"/>
            <a:chExt cx="1785270" cy="4364690"/>
          </a:xfrm>
        </p:grpSpPr>
        <p:sp>
          <p:nvSpPr>
            <p:cNvPr id="17" name="Rectangle 16">
              <a:extLst>
                <a:ext uri="{FF2B5EF4-FFF2-40B4-BE49-F238E27FC236}">
                  <a16:creationId xmlns:a16="http://schemas.microsoft.com/office/drawing/2014/main" id="{9F49795F-75B1-400B-AFD8-924CB6F44971}"/>
                </a:ext>
              </a:extLst>
            </p:cNvPr>
            <p:cNvSpPr/>
            <p:nvPr/>
          </p:nvSpPr>
          <p:spPr>
            <a:xfrm>
              <a:off x="1529253" y="2775669"/>
              <a:ext cx="180000" cy="28800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BC5FC46-8FE1-4D15-8583-AB4458507AE1}"/>
                </a:ext>
              </a:extLst>
            </p:cNvPr>
            <p:cNvCxnSpPr/>
            <p:nvPr/>
          </p:nvCxnSpPr>
          <p:spPr>
            <a:xfrm flipV="1">
              <a:off x="1611842" y="2108874"/>
              <a:ext cx="0" cy="3600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F969180-3899-49D4-BAFE-2319F21236C0}"/>
                </a:ext>
              </a:extLst>
            </p:cNvPr>
            <p:cNvCxnSpPr/>
            <p:nvPr/>
          </p:nvCxnSpPr>
          <p:spPr>
            <a:xfrm>
              <a:off x="1469338" y="5721941"/>
              <a:ext cx="296883"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9B53DD5-5C19-4810-BFF4-95F8044E5BF0}"/>
                </a:ext>
              </a:extLst>
            </p:cNvPr>
            <p:cNvCxnSpPr/>
            <p:nvPr/>
          </p:nvCxnSpPr>
          <p:spPr>
            <a:xfrm>
              <a:off x="1709253" y="2919364"/>
              <a:ext cx="831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0" name="Picture 9" descr="apex-round-128.pdf">
              <a:extLst>
                <a:ext uri="{FF2B5EF4-FFF2-40B4-BE49-F238E27FC236}">
                  <a16:creationId xmlns:a16="http://schemas.microsoft.com/office/drawing/2014/main" id="{E832A57B-1267-4790-82B6-17547F47CD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4239" y="2563076"/>
              <a:ext cx="712575" cy="712575"/>
            </a:xfrm>
            <a:prstGeom prst="roundRect">
              <a:avLst>
                <a:gd name="adj" fmla="val 28171"/>
              </a:avLst>
            </a:prstGeom>
          </p:spPr>
        </p:pic>
        <p:sp>
          <p:nvSpPr>
            <p:cNvPr id="18" name="TextBox 17">
              <a:extLst>
                <a:ext uri="{FF2B5EF4-FFF2-40B4-BE49-F238E27FC236}">
                  <a16:creationId xmlns:a16="http://schemas.microsoft.com/office/drawing/2014/main" id="{E7396A5C-4AAF-4E35-A1A6-C4D51B716B6E}"/>
                </a:ext>
              </a:extLst>
            </p:cNvPr>
            <p:cNvSpPr txBox="1"/>
            <p:nvPr/>
          </p:nvSpPr>
          <p:spPr>
            <a:xfrm>
              <a:off x="1111544" y="1731301"/>
              <a:ext cx="1056700" cy="307777"/>
            </a:xfrm>
            <a:prstGeom prst="rect">
              <a:avLst/>
            </a:prstGeom>
            <a:noFill/>
          </p:spPr>
          <p:txBody>
            <a:bodyPr wrap="none" rtlCol="0">
              <a:spAutoFit/>
            </a:bodyPr>
            <a:lstStyle/>
            <a:p>
              <a:r>
                <a:rPr lang="es-ES" b="1" dirty="0">
                  <a:solidFill>
                    <a:schemeClr val="bg2"/>
                  </a:solidFill>
                  <a:latin typeface="Raleway SemiBold"/>
                </a:rPr>
                <a:t>Enterprise</a:t>
              </a:r>
            </a:p>
          </p:txBody>
        </p:sp>
        <p:sp>
          <p:nvSpPr>
            <p:cNvPr id="19" name="TextBox 18">
              <a:extLst>
                <a:ext uri="{FF2B5EF4-FFF2-40B4-BE49-F238E27FC236}">
                  <a16:creationId xmlns:a16="http://schemas.microsoft.com/office/drawing/2014/main" id="{E7DC0A70-CF24-4B35-A967-7283FB2219E2}"/>
                </a:ext>
              </a:extLst>
            </p:cNvPr>
            <p:cNvSpPr txBox="1"/>
            <p:nvPr/>
          </p:nvSpPr>
          <p:spPr>
            <a:xfrm>
              <a:off x="1216540" y="5788214"/>
              <a:ext cx="846707" cy="307777"/>
            </a:xfrm>
            <a:prstGeom prst="rect">
              <a:avLst/>
            </a:prstGeom>
            <a:noFill/>
          </p:spPr>
          <p:txBody>
            <a:bodyPr wrap="none" rtlCol="0">
              <a:spAutoFit/>
            </a:bodyPr>
            <a:lstStyle/>
            <a:p>
              <a:r>
                <a:rPr lang="es-ES" b="1" dirty="0" err="1">
                  <a:solidFill>
                    <a:schemeClr val="bg2"/>
                  </a:solidFill>
                  <a:latin typeface="Raleway SemiBold"/>
                </a:rPr>
                <a:t>Tactical</a:t>
              </a:r>
              <a:endParaRPr lang="es-ES" b="1" dirty="0">
                <a:solidFill>
                  <a:schemeClr val="bg2"/>
                </a:solidFill>
                <a:latin typeface="Raleway SemiBold"/>
              </a:endParaRPr>
            </a:p>
          </p:txBody>
        </p:sp>
      </p:grpSp>
    </p:spTree>
    <p:extLst>
      <p:ext uri="{BB962C8B-B14F-4D97-AF65-F5344CB8AC3E}">
        <p14:creationId xmlns:p14="http://schemas.microsoft.com/office/powerpoint/2010/main" val="1263733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88C13-596F-4C7E-8495-DB06ABD8D11C}"/>
              </a:ext>
            </a:extLst>
          </p:cNvPr>
          <p:cNvSpPr>
            <a:spLocks noGrp="1"/>
          </p:cNvSpPr>
          <p:nvPr>
            <p:ph type="title"/>
          </p:nvPr>
        </p:nvSpPr>
        <p:spPr/>
        <p:txBody>
          <a:bodyPr/>
          <a:lstStyle/>
          <a:p>
            <a:r>
              <a:rPr lang="es-ES" dirty="0"/>
              <a:t>Informe Clásico</a:t>
            </a:r>
            <a:endParaRPr lang="en-GB" dirty="0"/>
          </a:p>
        </p:txBody>
      </p:sp>
      <p:sp>
        <p:nvSpPr>
          <p:cNvPr id="3" name="Slide Number Placeholder 2">
            <a:extLst>
              <a:ext uri="{FF2B5EF4-FFF2-40B4-BE49-F238E27FC236}">
                <a16:creationId xmlns:a16="http://schemas.microsoft.com/office/drawing/2014/main" id="{093BDA3D-4F23-4932-B43D-3EE024C82689}"/>
              </a:ext>
            </a:extLst>
          </p:cNvPr>
          <p:cNvSpPr>
            <a:spLocks noGrp="1"/>
          </p:cNvSpPr>
          <p:nvPr>
            <p:ph type="sldNum" idx="12"/>
          </p:nvPr>
        </p:nvSpPr>
        <p:spPr/>
        <p:txBody>
          <a:bodyPr/>
          <a:lstStyle/>
          <a:p>
            <a:fld id="{DECF3546-AB72-4471-AFC4-A477D555DA7F}" type="slidenum">
              <a:rPr lang="en-GB" smtClean="0"/>
              <a:t>70</a:t>
            </a:fld>
            <a:endParaRPr lang="en-GB"/>
          </a:p>
        </p:txBody>
      </p:sp>
      <p:pic>
        <p:nvPicPr>
          <p:cNvPr id="4" name="Picture 3">
            <a:extLst>
              <a:ext uri="{FF2B5EF4-FFF2-40B4-BE49-F238E27FC236}">
                <a16:creationId xmlns:a16="http://schemas.microsoft.com/office/drawing/2014/main" id="{0CCA510F-0246-4501-808E-1A2416798A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59395" y="1568982"/>
            <a:ext cx="7473210" cy="4500000"/>
          </a:xfrm>
          <a:prstGeom prst="rect">
            <a:avLst/>
          </a:prstGeom>
          <a:ln>
            <a:solidFill>
              <a:schemeClr val="tx1"/>
            </a:solidFill>
          </a:ln>
        </p:spPr>
      </p:pic>
    </p:spTree>
    <p:extLst>
      <p:ext uri="{BB962C8B-B14F-4D97-AF65-F5344CB8AC3E}">
        <p14:creationId xmlns:p14="http://schemas.microsoft.com/office/powerpoint/2010/main" val="17439059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0862C-ED82-4135-8EBB-6B7BD2544055}"/>
              </a:ext>
            </a:extLst>
          </p:cNvPr>
          <p:cNvSpPr>
            <a:spLocks noGrp="1"/>
          </p:cNvSpPr>
          <p:nvPr>
            <p:ph type="title"/>
          </p:nvPr>
        </p:nvSpPr>
        <p:spPr/>
        <p:txBody>
          <a:bodyPr/>
          <a:lstStyle/>
          <a:p>
            <a:r>
              <a:rPr lang="es-ES" dirty="0"/>
              <a:t>Informe Interactivo</a:t>
            </a:r>
            <a:endParaRPr lang="en-GB" dirty="0"/>
          </a:p>
        </p:txBody>
      </p:sp>
      <p:sp>
        <p:nvSpPr>
          <p:cNvPr id="3" name="Slide Number Placeholder 2">
            <a:extLst>
              <a:ext uri="{FF2B5EF4-FFF2-40B4-BE49-F238E27FC236}">
                <a16:creationId xmlns:a16="http://schemas.microsoft.com/office/drawing/2014/main" id="{078E696C-491D-4911-AA21-0A64592DFC31}"/>
              </a:ext>
            </a:extLst>
          </p:cNvPr>
          <p:cNvSpPr>
            <a:spLocks noGrp="1"/>
          </p:cNvSpPr>
          <p:nvPr>
            <p:ph type="sldNum" idx="12"/>
          </p:nvPr>
        </p:nvSpPr>
        <p:spPr/>
        <p:txBody>
          <a:bodyPr/>
          <a:lstStyle/>
          <a:p>
            <a:fld id="{DECF3546-AB72-4471-AFC4-A477D555DA7F}" type="slidenum">
              <a:rPr lang="en-GB" smtClean="0"/>
              <a:t>71</a:t>
            </a:fld>
            <a:endParaRPr lang="en-GB"/>
          </a:p>
        </p:txBody>
      </p:sp>
      <p:pic>
        <p:nvPicPr>
          <p:cNvPr id="4" name="Picture 3">
            <a:extLst>
              <a:ext uri="{FF2B5EF4-FFF2-40B4-BE49-F238E27FC236}">
                <a16:creationId xmlns:a16="http://schemas.microsoft.com/office/drawing/2014/main" id="{3EC4F22B-50DD-425E-AA17-175BBC0B6B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30423" y="1568982"/>
            <a:ext cx="8131153" cy="4500000"/>
          </a:xfrm>
          <a:prstGeom prst="rect">
            <a:avLst/>
          </a:prstGeom>
          <a:ln>
            <a:solidFill>
              <a:srgbClr val="000000"/>
            </a:solidFill>
          </a:ln>
        </p:spPr>
      </p:pic>
    </p:spTree>
    <p:extLst>
      <p:ext uri="{BB962C8B-B14F-4D97-AF65-F5344CB8AC3E}">
        <p14:creationId xmlns:p14="http://schemas.microsoft.com/office/powerpoint/2010/main" val="4353220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3AD39-781B-4AE7-9282-A531D0AD7FFD}"/>
              </a:ext>
            </a:extLst>
          </p:cNvPr>
          <p:cNvSpPr>
            <a:spLocks noGrp="1"/>
          </p:cNvSpPr>
          <p:nvPr>
            <p:ph type="title"/>
          </p:nvPr>
        </p:nvSpPr>
        <p:spPr/>
        <p:txBody>
          <a:bodyPr/>
          <a:lstStyle/>
          <a:p>
            <a:r>
              <a:rPr lang="es-ES" dirty="0" err="1"/>
              <a:t>Grid</a:t>
            </a:r>
            <a:r>
              <a:rPr lang="es-ES" dirty="0"/>
              <a:t> Interactivo</a:t>
            </a:r>
            <a:endParaRPr lang="en-GB" dirty="0"/>
          </a:p>
        </p:txBody>
      </p:sp>
      <p:sp>
        <p:nvSpPr>
          <p:cNvPr id="3" name="Slide Number Placeholder 2">
            <a:extLst>
              <a:ext uri="{FF2B5EF4-FFF2-40B4-BE49-F238E27FC236}">
                <a16:creationId xmlns:a16="http://schemas.microsoft.com/office/drawing/2014/main" id="{9EEAAD52-CC9A-47F0-AE03-DF245A06D658}"/>
              </a:ext>
            </a:extLst>
          </p:cNvPr>
          <p:cNvSpPr>
            <a:spLocks noGrp="1"/>
          </p:cNvSpPr>
          <p:nvPr>
            <p:ph type="sldNum" idx="12"/>
          </p:nvPr>
        </p:nvSpPr>
        <p:spPr/>
        <p:txBody>
          <a:bodyPr/>
          <a:lstStyle/>
          <a:p>
            <a:fld id="{DECF3546-AB72-4471-AFC4-A477D555DA7F}" type="slidenum">
              <a:rPr lang="en-GB" smtClean="0"/>
              <a:t>72</a:t>
            </a:fld>
            <a:endParaRPr lang="en-GB"/>
          </a:p>
        </p:txBody>
      </p:sp>
      <p:pic>
        <p:nvPicPr>
          <p:cNvPr id="4" name="Picture 3">
            <a:extLst>
              <a:ext uri="{FF2B5EF4-FFF2-40B4-BE49-F238E27FC236}">
                <a16:creationId xmlns:a16="http://schemas.microsoft.com/office/drawing/2014/main" id="{A7018B8C-5C0A-4E8D-A1EC-E18476AC5C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8840" y="1568982"/>
            <a:ext cx="10074319" cy="4500000"/>
          </a:xfrm>
          <a:prstGeom prst="rect">
            <a:avLst/>
          </a:prstGeom>
          <a:ln>
            <a:solidFill>
              <a:schemeClr val="tx1"/>
            </a:solidFill>
          </a:ln>
        </p:spPr>
      </p:pic>
    </p:spTree>
    <p:extLst>
      <p:ext uri="{BB962C8B-B14F-4D97-AF65-F5344CB8AC3E}">
        <p14:creationId xmlns:p14="http://schemas.microsoft.com/office/powerpoint/2010/main" val="41432569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2F44F-92CA-479B-8099-C9DE8170C670}"/>
              </a:ext>
            </a:extLst>
          </p:cNvPr>
          <p:cNvSpPr>
            <a:spLocks noGrp="1"/>
          </p:cNvSpPr>
          <p:nvPr>
            <p:ph type="title"/>
          </p:nvPr>
        </p:nvSpPr>
        <p:spPr/>
        <p:txBody>
          <a:bodyPr/>
          <a:lstStyle/>
          <a:p>
            <a:r>
              <a:rPr lang="es-ES" dirty="0"/>
              <a:t>Informe con formulario asociado</a:t>
            </a:r>
            <a:endParaRPr lang="en-GB" dirty="0"/>
          </a:p>
        </p:txBody>
      </p:sp>
      <p:sp>
        <p:nvSpPr>
          <p:cNvPr id="3" name="Slide Number Placeholder 2">
            <a:extLst>
              <a:ext uri="{FF2B5EF4-FFF2-40B4-BE49-F238E27FC236}">
                <a16:creationId xmlns:a16="http://schemas.microsoft.com/office/drawing/2014/main" id="{3F914E38-AA6B-48E2-AEBF-65F9EEA24EA6}"/>
              </a:ext>
            </a:extLst>
          </p:cNvPr>
          <p:cNvSpPr>
            <a:spLocks noGrp="1"/>
          </p:cNvSpPr>
          <p:nvPr>
            <p:ph type="sldNum" idx="12"/>
          </p:nvPr>
        </p:nvSpPr>
        <p:spPr/>
        <p:txBody>
          <a:bodyPr/>
          <a:lstStyle/>
          <a:p>
            <a:fld id="{DECF3546-AB72-4471-AFC4-A477D555DA7F}" type="slidenum">
              <a:rPr lang="en-GB" smtClean="0"/>
              <a:t>73</a:t>
            </a:fld>
            <a:endParaRPr lang="en-GB"/>
          </a:p>
        </p:txBody>
      </p:sp>
      <p:pic>
        <p:nvPicPr>
          <p:cNvPr id="4" name="Picture 3">
            <a:extLst>
              <a:ext uri="{FF2B5EF4-FFF2-40B4-BE49-F238E27FC236}">
                <a16:creationId xmlns:a16="http://schemas.microsoft.com/office/drawing/2014/main" id="{EBC7586D-ECF8-4D06-BF09-AA6717A4F7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3" y="1568982"/>
            <a:ext cx="7309565" cy="4320000"/>
          </a:xfrm>
          <a:prstGeom prst="rect">
            <a:avLst/>
          </a:prstGeom>
          <a:ln>
            <a:solidFill>
              <a:srgbClr val="000000"/>
            </a:solidFill>
          </a:ln>
        </p:spPr>
      </p:pic>
      <p:pic>
        <p:nvPicPr>
          <p:cNvPr id="5" name="Picture 4">
            <a:extLst>
              <a:ext uri="{FF2B5EF4-FFF2-40B4-BE49-F238E27FC236}">
                <a16:creationId xmlns:a16="http://schemas.microsoft.com/office/drawing/2014/main" id="{F61757B9-B538-43C2-8084-B1C1EAC294E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10614" y="1748982"/>
            <a:ext cx="5671786" cy="4320000"/>
          </a:xfrm>
          <a:prstGeom prst="rect">
            <a:avLst/>
          </a:prstGeom>
          <a:ln>
            <a:solidFill>
              <a:srgbClr val="000000"/>
            </a:solidFill>
          </a:ln>
        </p:spPr>
      </p:pic>
      <p:cxnSp>
        <p:nvCxnSpPr>
          <p:cNvPr id="6" name="Straight Arrow Connector 5">
            <a:extLst>
              <a:ext uri="{FF2B5EF4-FFF2-40B4-BE49-F238E27FC236}">
                <a16:creationId xmlns:a16="http://schemas.microsoft.com/office/drawing/2014/main" id="{8F8B5C11-E676-4CD7-BCE1-7D608CE9CBE1}"/>
              </a:ext>
            </a:extLst>
          </p:cNvPr>
          <p:cNvCxnSpPr>
            <a:cxnSpLocks noChangeShapeType="1"/>
          </p:cNvCxnSpPr>
          <p:nvPr/>
        </p:nvCxnSpPr>
        <p:spPr bwMode="auto">
          <a:xfrm>
            <a:off x="948900" y="2610852"/>
            <a:ext cx="4896000" cy="0"/>
          </a:xfrm>
          <a:prstGeom prst="straightConnector1">
            <a:avLst/>
          </a:prstGeom>
          <a:noFill/>
          <a:ln w="28575" algn="ctr">
            <a:solidFill>
              <a:schemeClr val="accent1"/>
            </a:solidFill>
            <a:round/>
            <a:headEnd/>
            <a:tailEnd type="triangle" w="lg" len="lg"/>
          </a:ln>
        </p:spPr>
      </p:cxnSp>
    </p:spTree>
    <p:extLst>
      <p:ext uri="{BB962C8B-B14F-4D97-AF65-F5344CB8AC3E}">
        <p14:creationId xmlns:p14="http://schemas.microsoft.com/office/powerpoint/2010/main" val="41308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2C777-29DC-4BEB-9085-C13567CBB742}"/>
              </a:ext>
            </a:extLst>
          </p:cNvPr>
          <p:cNvSpPr>
            <a:spLocks noGrp="1"/>
          </p:cNvSpPr>
          <p:nvPr>
            <p:ph type="title"/>
          </p:nvPr>
        </p:nvSpPr>
        <p:spPr/>
        <p:txBody>
          <a:bodyPr/>
          <a:lstStyle/>
          <a:p>
            <a:r>
              <a:rPr lang="es-ES" dirty="0"/>
              <a:t>Componentes de un Informe Interactivo</a:t>
            </a:r>
            <a:endParaRPr lang="en-GB" dirty="0"/>
          </a:p>
        </p:txBody>
      </p:sp>
      <p:sp>
        <p:nvSpPr>
          <p:cNvPr id="3" name="Slide Number Placeholder 2">
            <a:extLst>
              <a:ext uri="{FF2B5EF4-FFF2-40B4-BE49-F238E27FC236}">
                <a16:creationId xmlns:a16="http://schemas.microsoft.com/office/drawing/2014/main" id="{D52E20CC-BB6D-4B16-8888-9C8054EAF206}"/>
              </a:ext>
            </a:extLst>
          </p:cNvPr>
          <p:cNvSpPr>
            <a:spLocks noGrp="1"/>
          </p:cNvSpPr>
          <p:nvPr>
            <p:ph type="sldNum" idx="12"/>
          </p:nvPr>
        </p:nvSpPr>
        <p:spPr/>
        <p:txBody>
          <a:bodyPr/>
          <a:lstStyle/>
          <a:p>
            <a:fld id="{DECF3546-AB72-4471-AFC4-A477D555DA7F}" type="slidenum">
              <a:rPr lang="en-GB" smtClean="0"/>
              <a:t>74</a:t>
            </a:fld>
            <a:endParaRPr lang="en-GB"/>
          </a:p>
        </p:txBody>
      </p:sp>
      <p:sp>
        <p:nvSpPr>
          <p:cNvPr id="4" name="Rectangle 18">
            <a:extLst>
              <a:ext uri="{FF2B5EF4-FFF2-40B4-BE49-F238E27FC236}">
                <a16:creationId xmlns:a16="http://schemas.microsoft.com/office/drawing/2014/main" id="{4CBF631F-1F76-4B14-BF33-50F17F33ABEA}"/>
              </a:ext>
            </a:extLst>
          </p:cNvPr>
          <p:cNvSpPr txBox="1">
            <a:spLocks noChangeArrowheads="1"/>
          </p:cNvSpPr>
          <p:nvPr/>
        </p:nvSpPr>
        <p:spPr>
          <a:xfrm>
            <a:off x="6927750" y="1702852"/>
            <a:ext cx="2264068" cy="351965"/>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err="1">
                <a:ln>
                  <a:noFill/>
                </a:ln>
                <a:solidFill>
                  <a:schemeClr val="accent1"/>
                </a:solidFill>
                <a:effectLst/>
                <a:uLnTx/>
                <a:uFillTx/>
                <a:latin typeface="Raleway SemiBold"/>
              </a:rPr>
              <a:t>Menú</a:t>
            </a:r>
            <a:r>
              <a:rPr kumimoji="0" lang="en-US" sz="2000" b="1" i="0" u="none" strike="noStrike" kern="1200" cap="none" spc="0" normalizeH="0" baseline="0" noProof="0" dirty="0">
                <a:ln>
                  <a:noFill/>
                </a:ln>
                <a:solidFill>
                  <a:schemeClr val="accent1"/>
                </a:solidFill>
                <a:effectLst/>
                <a:uLnTx/>
                <a:uFillTx/>
                <a:latin typeface="Raleway SemiBold"/>
              </a:rPr>
              <a:t> de </a:t>
            </a:r>
            <a:r>
              <a:rPr kumimoji="0" lang="en-US" sz="2000" b="1" i="0" u="none" strike="noStrike" kern="1200" cap="none" spc="0" normalizeH="0" baseline="0" noProof="0" dirty="0" err="1">
                <a:ln>
                  <a:noFill/>
                </a:ln>
                <a:solidFill>
                  <a:schemeClr val="accent1"/>
                </a:solidFill>
                <a:effectLst/>
                <a:uLnTx/>
                <a:uFillTx/>
                <a:latin typeface="Raleway SemiBold"/>
              </a:rPr>
              <a:t>Columna</a:t>
            </a:r>
            <a:endParaRPr kumimoji="0" lang="en-US" sz="2000" b="1" i="0" u="none" strike="noStrike" kern="1200" cap="none" spc="0" normalizeH="0" baseline="0" noProof="0" dirty="0">
              <a:ln>
                <a:noFill/>
              </a:ln>
              <a:solidFill>
                <a:schemeClr val="accent1"/>
              </a:solidFill>
              <a:effectLst/>
              <a:uLnTx/>
              <a:uFillTx/>
              <a:latin typeface="Raleway SemiBold"/>
            </a:endParaRPr>
          </a:p>
        </p:txBody>
      </p:sp>
      <p:sp>
        <p:nvSpPr>
          <p:cNvPr id="5" name="Rectangle 18">
            <a:extLst>
              <a:ext uri="{FF2B5EF4-FFF2-40B4-BE49-F238E27FC236}">
                <a16:creationId xmlns:a16="http://schemas.microsoft.com/office/drawing/2014/main" id="{DABDE3ED-B18C-4F51-BD80-430AF1E6B106}"/>
              </a:ext>
            </a:extLst>
          </p:cNvPr>
          <p:cNvSpPr txBox="1">
            <a:spLocks noChangeArrowheads="1"/>
          </p:cNvSpPr>
          <p:nvPr/>
        </p:nvSpPr>
        <p:spPr>
          <a:xfrm>
            <a:off x="607972" y="1724179"/>
            <a:ext cx="2382094" cy="320841"/>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1"/>
                </a:solidFill>
                <a:effectLst/>
                <a:uLnTx/>
                <a:uFillTx/>
                <a:latin typeface="Raleway SemiBold"/>
              </a:rPr>
              <a:t>Barra de </a:t>
            </a:r>
            <a:r>
              <a:rPr kumimoji="0" lang="en-US" sz="2000" b="1" i="0" u="none" strike="noStrike" kern="1200" cap="none" spc="0" normalizeH="0" baseline="0" noProof="0" dirty="0" err="1">
                <a:ln>
                  <a:noFill/>
                </a:ln>
                <a:solidFill>
                  <a:schemeClr val="accent1"/>
                </a:solidFill>
                <a:effectLst/>
                <a:uLnTx/>
                <a:uFillTx/>
                <a:latin typeface="Raleway SemiBold"/>
              </a:rPr>
              <a:t>búsqueda</a:t>
            </a:r>
            <a:endParaRPr kumimoji="0" lang="en-US" sz="2000" b="1" i="0" u="none" strike="noStrike" kern="1200" cap="none" spc="0" normalizeH="0" baseline="0" noProof="0" dirty="0">
              <a:ln>
                <a:noFill/>
              </a:ln>
              <a:solidFill>
                <a:schemeClr val="accent1"/>
              </a:solidFill>
              <a:effectLst/>
              <a:uLnTx/>
              <a:uFillTx/>
              <a:latin typeface="Raleway SemiBold"/>
            </a:endParaRPr>
          </a:p>
        </p:txBody>
      </p:sp>
      <p:sp>
        <p:nvSpPr>
          <p:cNvPr id="6" name="Rectangle 18">
            <a:extLst>
              <a:ext uri="{FF2B5EF4-FFF2-40B4-BE49-F238E27FC236}">
                <a16:creationId xmlns:a16="http://schemas.microsoft.com/office/drawing/2014/main" id="{721ED095-B3BF-403D-8C99-D920390D7933}"/>
              </a:ext>
            </a:extLst>
          </p:cNvPr>
          <p:cNvSpPr txBox="1">
            <a:spLocks noChangeArrowheads="1"/>
          </p:cNvSpPr>
          <p:nvPr/>
        </p:nvSpPr>
        <p:spPr>
          <a:xfrm>
            <a:off x="1105693" y="6182333"/>
            <a:ext cx="2383466" cy="313149"/>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err="1">
                <a:ln>
                  <a:noFill/>
                </a:ln>
                <a:solidFill>
                  <a:schemeClr val="accent1"/>
                </a:solidFill>
                <a:effectLst/>
                <a:uLnTx/>
                <a:uFillTx/>
                <a:latin typeface="Raleway SemiBold"/>
              </a:rPr>
              <a:t>Columna</a:t>
            </a:r>
            <a:r>
              <a:rPr kumimoji="0" lang="en-US" sz="2000" b="1" i="0" u="none" strike="noStrike" kern="1200" cap="none" spc="0" normalizeH="0" baseline="0" noProof="0" dirty="0">
                <a:ln>
                  <a:noFill/>
                </a:ln>
                <a:solidFill>
                  <a:schemeClr val="accent1"/>
                </a:solidFill>
                <a:effectLst/>
                <a:uLnTx/>
                <a:uFillTx/>
                <a:latin typeface="Raleway SemiBold"/>
              </a:rPr>
              <a:t> de enlace</a:t>
            </a:r>
          </a:p>
        </p:txBody>
      </p:sp>
      <p:sp>
        <p:nvSpPr>
          <p:cNvPr id="7" name="Rectangle 18">
            <a:extLst>
              <a:ext uri="{FF2B5EF4-FFF2-40B4-BE49-F238E27FC236}">
                <a16:creationId xmlns:a16="http://schemas.microsoft.com/office/drawing/2014/main" id="{F5238DF2-F42A-415D-AB2C-6FEE9019E810}"/>
              </a:ext>
            </a:extLst>
          </p:cNvPr>
          <p:cNvSpPr txBox="1">
            <a:spLocks noChangeArrowheads="1"/>
          </p:cNvSpPr>
          <p:nvPr/>
        </p:nvSpPr>
        <p:spPr>
          <a:xfrm>
            <a:off x="3786972" y="1707596"/>
            <a:ext cx="2815617" cy="320841"/>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err="1">
                <a:ln>
                  <a:noFill/>
                </a:ln>
                <a:solidFill>
                  <a:schemeClr val="accent1"/>
                </a:solidFill>
                <a:effectLst/>
                <a:uLnTx/>
                <a:uFillTx/>
                <a:latin typeface="Raleway SemiBold"/>
              </a:rPr>
              <a:t>Informes</a:t>
            </a:r>
            <a:r>
              <a:rPr kumimoji="0" lang="en-US" sz="2000" b="1" i="0" u="none" strike="noStrike" kern="1200" cap="none" spc="0" normalizeH="0" baseline="0" noProof="0" dirty="0">
                <a:ln>
                  <a:noFill/>
                </a:ln>
                <a:solidFill>
                  <a:schemeClr val="accent1"/>
                </a:solidFill>
                <a:effectLst/>
                <a:uLnTx/>
                <a:uFillTx/>
                <a:latin typeface="Raleway SemiBold"/>
              </a:rPr>
              <a:t> </a:t>
            </a:r>
            <a:r>
              <a:rPr kumimoji="0" lang="en-US" sz="2000" b="1" i="0" u="none" strike="noStrike" kern="1200" cap="none" spc="0" normalizeH="0" baseline="0" noProof="0" dirty="0" err="1">
                <a:ln>
                  <a:noFill/>
                </a:ln>
                <a:solidFill>
                  <a:schemeClr val="accent1"/>
                </a:solidFill>
                <a:effectLst/>
                <a:uLnTx/>
                <a:uFillTx/>
                <a:latin typeface="Raleway SemiBold"/>
              </a:rPr>
              <a:t>almacenados</a:t>
            </a:r>
            <a:endParaRPr kumimoji="0" lang="en-US" sz="2000" b="1" i="0" u="none" strike="noStrike" kern="1200" cap="none" spc="0" normalizeH="0" baseline="0" noProof="0" dirty="0">
              <a:ln>
                <a:noFill/>
              </a:ln>
              <a:solidFill>
                <a:schemeClr val="accent1"/>
              </a:solidFill>
              <a:effectLst/>
              <a:uLnTx/>
              <a:uFillTx/>
              <a:latin typeface="Raleway SemiBold"/>
            </a:endParaRPr>
          </a:p>
        </p:txBody>
      </p:sp>
      <p:pic>
        <p:nvPicPr>
          <p:cNvPr id="8" name="Picture 7">
            <a:extLst>
              <a:ext uri="{FF2B5EF4-FFF2-40B4-BE49-F238E27FC236}">
                <a16:creationId xmlns:a16="http://schemas.microsoft.com/office/drawing/2014/main" id="{B6DB06DD-873D-4EF2-B84C-D3AE5674C54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2476172"/>
            <a:ext cx="9084636" cy="3398362"/>
          </a:xfrm>
          <a:prstGeom prst="rect">
            <a:avLst/>
          </a:prstGeom>
          <a:ln>
            <a:solidFill>
              <a:schemeClr val="tx1"/>
            </a:solidFill>
          </a:ln>
        </p:spPr>
      </p:pic>
      <p:pic>
        <p:nvPicPr>
          <p:cNvPr id="9" name="Picture 8">
            <a:extLst>
              <a:ext uri="{FF2B5EF4-FFF2-40B4-BE49-F238E27FC236}">
                <a16:creationId xmlns:a16="http://schemas.microsoft.com/office/drawing/2014/main" id="{7FEE2257-711A-4222-8BCD-AAA4CEB047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25495" y="1770534"/>
            <a:ext cx="1306953" cy="4104000"/>
          </a:xfrm>
          <a:prstGeom prst="rect">
            <a:avLst/>
          </a:prstGeom>
          <a:ln>
            <a:solidFill>
              <a:schemeClr val="tx1"/>
            </a:solidFill>
          </a:ln>
        </p:spPr>
      </p:pic>
      <p:cxnSp>
        <p:nvCxnSpPr>
          <p:cNvPr id="10" name="Curved Connector 18">
            <a:extLst>
              <a:ext uri="{FF2B5EF4-FFF2-40B4-BE49-F238E27FC236}">
                <a16:creationId xmlns:a16="http://schemas.microsoft.com/office/drawing/2014/main" id="{89A01FD6-EDEA-4B5C-AB68-3F36A735B780}"/>
              </a:ext>
            </a:extLst>
          </p:cNvPr>
          <p:cNvCxnSpPr>
            <a:cxnSpLocks/>
            <a:stCxn id="6" idx="0"/>
          </p:cNvCxnSpPr>
          <p:nvPr/>
        </p:nvCxnSpPr>
        <p:spPr>
          <a:xfrm rot="16200000" flipV="1">
            <a:off x="1452018" y="5336924"/>
            <a:ext cx="499084" cy="1191733"/>
          </a:xfrm>
          <a:prstGeom prst="curvedConnector2">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1" name="Curved Connector 22">
            <a:extLst>
              <a:ext uri="{FF2B5EF4-FFF2-40B4-BE49-F238E27FC236}">
                <a16:creationId xmlns:a16="http://schemas.microsoft.com/office/drawing/2014/main" id="{EA3D1FFE-22FE-4B11-A994-25EF12E6FE49}"/>
              </a:ext>
            </a:extLst>
          </p:cNvPr>
          <p:cNvCxnSpPr>
            <a:cxnSpLocks/>
            <a:stCxn id="5" idx="2"/>
          </p:cNvCxnSpPr>
          <p:nvPr/>
        </p:nvCxnSpPr>
        <p:spPr>
          <a:xfrm rot="5400000">
            <a:off x="1272315" y="2192432"/>
            <a:ext cx="674117" cy="379293"/>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2" name="Curved Connector 26">
            <a:extLst>
              <a:ext uri="{FF2B5EF4-FFF2-40B4-BE49-F238E27FC236}">
                <a16:creationId xmlns:a16="http://schemas.microsoft.com/office/drawing/2014/main" id="{9C85E9AD-B011-4F87-9779-8EEDFA2067B4}"/>
              </a:ext>
            </a:extLst>
          </p:cNvPr>
          <p:cNvCxnSpPr>
            <a:cxnSpLocks/>
            <a:stCxn id="7" idx="2"/>
          </p:cNvCxnSpPr>
          <p:nvPr/>
        </p:nvCxnSpPr>
        <p:spPr>
          <a:xfrm rot="5400000">
            <a:off x="4646325" y="2086459"/>
            <a:ext cx="606479" cy="490434"/>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4" name="Curved Connector 33">
            <a:extLst>
              <a:ext uri="{FF2B5EF4-FFF2-40B4-BE49-F238E27FC236}">
                <a16:creationId xmlns:a16="http://schemas.microsoft.com/office/drawing/2014/main" id="{7D6C2081-9332-4620-B5BE-142F65A03AB0}"/>
              </a:ext>
            </a:extLst>
          </p:cNvPr>
          <p:cNvCxnSpPr>
            <a:cxnSpLocks/>
            <a:stCxn id="4" idx="2"/>
          </p:cNvCxnSpPr>
          <p:nvPr/>
        </p:nvCxnSpPr>
        <p:spPr>
          <a:xfrm rot="16200000" flipH="1">
            <a:off x="7644090" y="2470510"/>
            <a:ext cx="1374183" cy="542795"/>
          </a:xfrm>
          <a:prstGeom prst="curvedConnector3">
            <a:avLst>
              <a:gd name="adj1" fmla="val 40369"/>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2" name="Rectangle 18">
            <a:extLst>
              <a:ext uri="{FF2B5EF4-FFF2-40B4-BE49-F238E27FC236}">
                <a16:creationId xmlns:a16="http://schemas.microsoft.com/office/drawing/2014/main" id="{F5EF9351-CB62-42E6-923D-0BB6CDC7B11F}"/>
              </a:ext>
            </a:extLst>
          </p:cNvPr>
          <p:cNvSpPr txBox="1">
            <a:spLocks noChangeArrowheads="1"/>
          </p:cNvSpPr>
          <p:nvPr/>
        </p:nvSpPr>
        <p:spPr>
          <a:xfrm>
            <a:off x="7033250" y="6184051"/>
            <a:ext cx="2383466" cy="313149"/>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err="1">
                <a:ln>
                  <a:noFill/>
                </a:ln>
                <a:solidFill>
                  <a:schemeClr val="accent1"/>
                </a:solidFill>
                <a:effectLst/>
                <a:uLnTx/>
                <a:uFillTx/>
                <a:latin typeface="Raleway SemiBold"/>
              </a:rPr>
              <a:t>Menú</a:t>
            </a:r>
            <a:r>
              <a:rPr kumimoji="0" lang="en-US" sz="2000" b="1" i="0" u="none" strike="noStrike" kern="1200" cap="none" spc="0" normalizeH="0" baseline="0" noProof="0" dirty="0">
                <a:ln>
                  <a:noFill/>
                </a:ln>
                <a:solidFill>
                  <a:schemeClr val="accent1"/>
                </a:solidFill>
                <a:effectLst/>
                <a:uLnTx/>
                <a:uFillTx/>
                <a:latin typeface="Raleway SemiBold"/>
              </a:rPr>
              <a:t> de </a:t>
            </a:r>
            <a:r>
              <a:rPr kumimoji="0" lang="en-US" sz="2000" b="1" i="0" u="none" strike="noStrike" kern="1200" cap="none" spc="0" normalizeH="0" baseline="0" noProof="0" dirty="0" err="1">
                <a:ln>
                  <a:noFill/>
                </a:ln>
                <a:solidFill>
                  <a:schemeClr val="accent1"/>
                </a:solidFill>
                <a:effectLst/>
                <a:uLnTx/>
                <a:uFillTx/>
                <a:latin typeface="Raleway SemiBold"/>
              </a:rPr>
              <a:t>acciones</a:t>
            </a:r>
            <a:endParaRPr kumimoji="0" lang="en-US" sz="2000" b="1" i="0" u="none" strike="noStrike" kern="1200" cap="none" spc="0" normalizeH="0" baseline="0" noProof="0" dirty="0">
              <a:ln>
                <a:noFill/>
              </a:ln>
              <a:solidFill>
                <a:schemeClr val="accent1"/>
              </a:solidFill>
              <a:effectLst/>
              <a:uLnTx/>
              <a:uFillTx/>
              <a:latin typeface="Raleway SemiBold"/>
            </a:endParaRPr>
          </a:p>
        </p:txBody>
      </p:sp>
      <p:cxnSp>
        <p:nvCxnSpPr>
          <p:cNvPr id="23" name="Curved Connector 18">
            <a:extLst>
              <a:ext uri="{FF2B5EF4-FFF2-40B4-BE49-F238E27FC236}">
                <a16:creationId xmlns:a16="http://schemas.microsoft.com/office/drawing/2014/main" id="{A7D3AD4D-4F94-4292-B33A-6456C56FE483}"/>
              </a:ext>
            </a:extLst>
          </p:cNvPr>
          <p:cNvCxnSpPr>
            <a:cxnSpLocks/>
            <a:stCxn id="22" idx="3"/>
            <a:endCxn id="9" idx="1"/>
          </p:cNvCxnSpPr>
          <p:nvPr/>
        </p:nvCxnSpPr>
        <p:spPr>
          <a:xfrm flipV="1">
            <a:off x="9416716" y="3822534"/>
            <a:ext cx="808779" cy="2518092"/>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164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FCDB2-2A32-4815-A600-FDAAB939AAEB}"/>
              </a:ext>
            </a:extLst>
          </p:cNvPr>
          <p:cNvSpPr>
            <a:spLocks noGrp="1"/>
          </p:cNvSpPr>
          <p:nvPr>
            <p:ph type="title"/>
          </p:nvPr>
        </p:nvSpPr>
        <p:spPr>
          <a:xfrm>
            <a:off x="609600" y="694580"/>
            <a:ext cx="10922433" cy="900000"/>
          </a:xfrm>
        </p:spPr>
        <p:txBody>
          <a:bodyPr/>
          <a:lstStyle/>
          <a:p>
            <a:r>
              <a:rPr lang="es-ES" dirty="0"/>
              <a:t>Claves del </a:t>
            </a:r>
            <a:r>
              <a:rPr lang="es-ES" dirty="0" err="1"/>
              <a:t>Grid</a:t>
            </a:r>
            <a:r>
              <a:rPr lang="es-ES" dirty="0"/>
              <a:t> Interactivo</a:t>
            </a:r>
            <a:endParaRPr lang="en-GB" dirty="0"/>
          </a:p>
        </p:txBody>
      </p:sp>
      <p:sp>
        <p:nvSpPr>
          <p:cNvPr id="4" name="Slide Number Placeholder 3">
            <a:extLst>
              <a:ext uri="{FF2B5EF4-FFF2-40B4-BE49-F238E27FC236}">
                <a16:creationId xmlns:a16="http://schemas.microsoft.com/office/drawing/2014/main" id="{B5B12D35-FDF7-41B6-86B3-1F56FF677FD7}"/>
              </a:ext>
            </a:extLst>
          </p:cNvPr>
          <p:cNvSpPr>
            <a:spLocks noGrp="1"/>
          </p:cNvSpPr>
          <p:nvPr>
            <p:ph type="sldNum" idx="12"/>
          </p:nvPr>
        </p:nvSpPr>
        <p:spPr/>
        <p:txBody>
          <a:bodyPr/>
          <a:lstStyle/>
          <a:p>
            <a:fld id="{DECF3546-AB72-4471-AFC4-A477D555DA7F}" type="slidenum">
              <a:rPr lang="en-GB" smtClean="0"/>
              <a:t>75</a:t>
            </a:fld>
            <a:endParaRPr lang="en-GB"/>
          </a:p>
        </p:txBody>
      </p:sp>
      <p:sp>
        <p:nvSpPr>
          <p:cNvPr id="5" name="Text Placeholder 4">
            <a:extLst>
              <a:ext uri="{FF2B5EF4-FFF2-40B4-BE49-F238E27FC236}">
                <a16:creationId xmlns:a16="http://schemas.microsoft.com/office/drawing/2014/main" id="{E96C0A64-3096-48E0-8CEF-036E997BE511}"/>
              </a:ext>
            </a:extLst>
          </p:cNvPr>
          <p:cNvSpPr>
            <a:spLocks noGrp="1"/>
          </p:cNvSpPr>
          <p:nvPr>
            <p:ph type="body" idx="13"/>
          </p:nvPr>
        </p:nvSpPr>
        <p:spPr/>
        <p:txBody>
          <a:bodyPr/>
          <a:lstStyle/>
          <a:p>
            <a:pPr marL="360363" indent="-276225"/>
            <a:r>
              <a:rPr lang="es-ES" sz="2000" dirty="0"/>
              <a:t>Componente de edición </a:t>
            </a:r>
            <a:r>
              <a:rPr lang="es-ES" sz="2000" dirty="0" err="1"/>
              <a:t>multi-fila</a:t>
            </a:r>
            <a:r>
              <a:rPr lang="es-ES" sz="2000" dirty="0"/>
              <a:t> moderno, rico e interactivo</a:t>
            </a:r>
          </a:p>
          <a:p>
            <a:pPr marL="360363" indent="-276225"/>
            <a:r>
              <a:rPr lang="es-ES" sz="2000" dirty="0"/>
              <a:t>Basado en JSON, favorece comunicaciones AJAX ligeras</a:t>
            </a:r>
          </a:p>
          <a:p>
            <a:pPr marL="360363" indent="-276225"/>
            <a:r>
              <a:rPr lang="es-ES" sz="2000" dirty="0"/>
              <a:t>Extensible y altamente personalizable</a:t>
            </a:r>
          </a:p>
          <a:p>
            <a:pPr marL="360363" indent="-276225"/>
            <a:r>
              <a:rPr lang="es-ES" sz="2000" dirty="0"/>
              <a:t>Accesible, soporte para teclado y soporte para formatos de derecha a izquierda</a:t>
            </a:r>
          </a:p>
          <a:p>
            <a:pPr marL="360363" indent="-276225"/>
            <a:r>
              <a:rPr lang="es-ES" sz="2000" dirty="0"/>
              <a:t>Funcionalidad para actualizar Formularios tabulares</a:t>
            </a:r>
          </a:p>
          <a:p>
            <a:pPr marL="360363" indent="-276225"/>
            <a:r>
              <a:rPr lang="es-ES" sz="2000" dirty="0"/>
              <a:t>Soporta Maestro-Detalle y sólo Detalle</a:t>
            </a:r>
            <a:endParaRPr lang="en-GB" sz="2000" dirty="0"/>
          </a:p>
        </p:txBody>
      </p:sp>
      <p:grpSp>
        <p:nvGrpSpPr>
          <p:cNvPr id="385" name="Group 384">
            <a:extLst>
              <a:ext uri="{FF2B5EF4-FFF2-40B4-BE49-F238E27FC236}">
                <a16:creationId xmlns:a16="http://schemas.microsoft.com/office/drawing/2014/main" id="{E3DF19B8-55EC-4601-B614-A95F431AA9D9}"/>
              </a:ext>
            </a:extLst>
          </p:cNvPr>
          <p:cNvGrpSpPr/>
          <p:nvPr/>
        </p:nvGrpSpPr>
        <p:grpSpPr>
          <a:xfrm>
            <a:off x="6128066" y="1844842"/>
            <a:ext cx="5708567" cy="3168316"/>
            <a:chOff x="643216" y="1645531"/>
            <a:chExt cx="11014457" cy="5063713"/>
          </a:xfrm>
        </p:grpSpPr>
        <p:sp>
          <p:nvSpPr>
            <p:cNvPr id="386" name="Slide Number Placeholder 3">
              <a:extLst>
                <a:ext uri="{FF2B5EF4-FFF2-40B4-BE49-F238E27FC236}">
                  <a16:creationId xmlns:a16="http://schemas.microsoft.com/office/drawing/2014/main" id="{A37901B1-36B4-48A8-AF55-039E6B002F40}"/>
                </a:ext>
              </a:extLst>
            </p:cNvPr>
            <p:cNvSpPr txBox="1">
              <a:spLocks/>
            </p:cNvSpPr>
            <p:nvPr/>
          </p:nvSpPr>
          <p:spPr>
            <a:xfrm>
              <a:off x="11535845" y="6586133"/>
              <a:ext cx="121828" cy="123111"/>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87" name="Shape 484">
              <a:extLst>
                <a:ext uri="{FF2B5EF4-FFF2-40B4-BE49-F238E27FC236}">
                  <a16:creationId xmlns:a16="http://schemas.microsoft.com/office/drawing/2014/main" id="{729F8149-E5EB-449A-9410-374058670DBF}"/>
                </a:ext>
              </a:extLst>
            </p:cNvPr>
            <p:cNvSpPr/>
            <p:nvPr/>
          </p:nvSpPr>
          <p:spPr>
            <a:xfrm flipV="1">
              <a:off x="1869954" y="2954127"/>
              <a:ext cx="0" cy="421289"/>
            </a:xfrm>
            <a:prstGeom prst="line">
              <a:avLst/>
            </a:prstGeom>
            <a:ln w="63500">
              <a:solidFill>
                <a:schemeClr val="accent1"/>
              </a:solidFill>
              <a:miter lim="400000"/>
              <a:headEnd type="stealth"/>
            </a:ln>
          </p:spPr>
          <p:txBody>
            <a:bodyPr lIns="25374" tIns="25374" rIns="25374" bIns="25374" anchor="ctr"/>
            <a:lstStyle/>
            <a:p>
              <a:pPr>
                <a:defRPr sz="3200"/>
              </a:pPr>
              <a:endParaRPr sz="1598"/>
            </a:p>
          </p:txBody>
        </p:sp>
        <p:grpSp>
          <p:nvGrpSpPr>
            <p:cNvPr id="388" name="Group 576">
              <a:extLst>
                <a:ext uri="{FF2B5EF4-FFF2-40B4-BE49-F238E27FC236}">
                  <a16:creationId xmlns:a16="http://schemas.microsoft.com/office/drawing/2014/main" id="{1D020C4D-F94C-4424-8A4A-4E6D614C7480}"/>
                </a:ext>
              </a:extLst>
            </p:cNvPr>
            <p:cNvGrpSpPr/>
            <p:nvPr/>
          </p:nvGrpSpPr>
          <p:grpSpPr>
            <a:xfrm>
              <a:off x="4762354" y="1645531"/>
              <a:ext cx="2436258" cy="1023193"/>
              <a:chOff x="0" y="0"/>
              <a:chExt cx="10404878" cy="5066007"/>
            </a:xfrm>
          </p:grpSpPr>
          <p:sp>
            <p:nvSpPr>
              <p:cNvPr id="719" name="Shape 531">
                <a:extLst>
                  <a:ext uri="{FF2B5EF4-FFF2-40B4-BE49-F238E27FC236}">
                    <a16:creationId xmlns:a16="http://schemas.microsoft.com/office/drawing/2014/main" id="{0BF75866-E2CD-46D6-9726-26148AAF38F5}"/>
                  </a:ext>
                </a:extLst>
              </p:cNvPr>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0" name="Shape 532">
                <a:extLst>
                  <a:ext uri="{FF2B5EF4-FFF2-40B4-BE49-F238E27FC236}">
                    <a16:creationId xmlns:a16="http://schemas.microsoft.com/office/drawing/2014/main" id="{3826DBC0-F6D5-4621-8CFC-F9DD18CB67EF}"/>
                  </a:ext>
                </a:extLst>
              </p:cNvPr>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21" name="Shape 533">
                <a:extLst>
                  <a:ext uri="{FF2B5EF4-FFF2-40B4-BE49-F238E27FC236}">
                    <a16:creationId xmlns:a16="http://schemas.microsoft.com/office/drawing/2014/main" id="{105DC2B8-A24C-49DB-B042-38388F7D6643}"/>
                  </a:ext>
                </a:extLst>
              </p:cNvPr>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2" name="Shape 534">
                <a:extLst>
                  <a:ext uri="{FF2B5EF4-FFF2-40B4-BE49-F238E27FC236}">
                    <a16:creationId xmlns:a16="http://schemas.microsoft.com/office/drawing/2014/main" id="{51683A9C-41E0-4EA3-A021-D4A9C563B992}"/>
                  </a:ext>
                </a:extLst>
              </p:cNvPr>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3" name="Shape 535">
                <a:extLst>
                  <a:ext uri="{FF2B5EF4-FFF2-40B4-BE49-F238E27FC236}">
                    <a16:creationId xmlns:a16="http://schemas.microsoft.com/office/drawing/2014/main" id="{E96FF0CC-B882-4B0E-AEBC-3BA4B366E15E}"/>
                  </a:ext>
                </a:extLst>
              </p:cNvPr>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4" name="Shape 536">
                <a:extLst>
                  <a:ext uri="{FF2B5EF4-FFF2-40B4-BE49-F238E27FC236}">
                    <a16:creationId xmlns:a16="http://schemas.microsoft.com/office/drawing/2014/main" id="{CA7559DB-7BA0-4DA5-896C-A534173359E2}"/>
                  </a:ext>
                </a:extLst>
              </p:cNvPr>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5" name="Shape 537">
                <a:extLst>
                  <a:ext uri="{FF2B5EF4-FFF2-40B4-BE49-F238E27FC236}">
                    <a16:creationId xmlns:a16="http://schemas.microsoft.com/office/drawing/2014/main" id="{B4983818-A444-4A30-9497-4224693D2F36}"/>
                  </a:ext>
                </a:extLst>
              </p:cNvPr>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6" name="Shape 538">
                <a:extLst>
                  <a:ext uri="{FF2B5EF4-FFF2-40B4-BE49-F238E27FC236}">
                    <a16:creationId xmlns:a16="http://schemas.microsoft.com/office/drawing/2014/main" id="{C02D16FF-5951-41AD-AE90-1E7FDAD014EA}"/>
                  </a:ext>
                </a:extLst>
              </p:cNvPr>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7" name="Shape 539">
                <a:extLst>
                  <a:ext uri="{FF2B5EF4-FFF2-40B4-BE49-F238E27FC236}">
                    <a16:creationId xmlns:a16="http://schemas.microsoft.com/office/drawing/2014/main" id="{C1649DAF-B071-49F6-8BDD-530621756265}"/>
                  </a:ext>
                </a:extLst>
              </p:cNvPr>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8" name="Shape 540">
                <a:extLst>
                  <a:ext uri="{FF2B5EF4-FFF2-40B4-BE49-F238E27FC236}">
                    <a16:creationId xmlns:a16="http://schemas.microsoft.com/office/drawing/2014/main" id="{76D68336-9E8C-45F9-A765-85593718EED0}"/>
                  </a:ext>
                </a:extLst>
              </p:cNvPr>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9" name="Shape 541">
                <a:extLst>
                  <a:ext uri="{FF2B5EF4-FFF2-40B4-BE49-F238E27FC236}">
                    <a16:creationId xmlns:a16="http://schemas.microsoft.com/office/drawing/2014/main" id="{897073AC-C0D2-42B1-AC97-E55463525130}"/>
                  </a:ext>
                </a:extLst>
              </p:cNvPr>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30" name="Shape 542">
                <a:extLst>
                  <a:ext uri="{FF2B5EF4-FFF2-40B4-BE49-F238E27FC236}">
                    <a16:creationId xmlns:a16="http://schemas.microsoft.com/office/drawing/2014/main" id="{9462E349-0910-4C66-92D9-A93DCB8DB388}"/>
                  </a:ext>
                </a:extLst>
              </p:cNvPr>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31" name="Shape 543">
                <a:extLst>
                  <a:ext uri="{FF2B5EF4-FFF2-40B4-BE49-F238E27FC236}">
                    <a16:creationId xmlns:a16="http://schemas.microsoft.com/office/drawing/2014/main" id="{D6FEB636-C19F-4006-829B-E31A2E03878D}"/>
                  </a:ext>
                </a:extLst>
              </p:cNvPr>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32" name="Shape 544">
                <a:extLst>
                  <a:ext uri="{FF2B5EF4-FFF2-40B4-BE49-F238E27FC236}">
                    <a16:creationId xmlns:a16="http://schemas.microsoft.com/office/drawing/2014/main" id="{A3355BDA-5FC2-4FDD-81B9-500B619F6863}"/>
                  </a:ext>
                </a:extLst>
              </p:cNvPr>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33" name="Shape 545">
                <a:extLst>
                  <a:ext uri="{FF2B5EF4-FFF2-40B4-BE49-F238E27FC236}">
                    <a16:creationId xmlns:a16="http://schemas.microsoft.com/office/drawing/2014/main" id="{57A96A02-ABE7-4AB1-895C-0A17226B366B}"/>
                  </a:ext>
                </a:extLst>
              </p:cNvPr>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34" name="Shape 546">
                <a:extLst>
                  <a:ext uri="{FF2B5EF4-FFF2-40B4-BE49-F238E27FC236}">
                    <a16:creationId xmlns:a16="http://schemas.microsoft.com/office/drawing/2014/main" id="{4E33385F-A105-45F5-BB43-7881D14993FA}"/>
                  </a:ext>
                </a:extLst>
              </p:cNvPr>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35" name="Shape 547">
                <a:extLst>
                  <a:ext uri="{FF2B5EF4-FFF2-40B4-BE49-F238E27FC236}">
                    <a16:creationId xmlns:a16="http://schemas.microsoft.com/office/drawing/2014/main" id="{C9200123-FEB9-4E0E-9367-18F05689FAA7}"/>
                  </a:ext>
                </a:extLst>
              </p:cNvPr>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36" name="Shape 548">
                <a:extLst>
                  <a:ext uri="{FF2B5EF4-FFF2-40B4-BE49-F238E27FC236}">
                    <a16:creationId xmlns:a16="http://schemas.microsoft.com/office/drawing/2014/main" id="{3987E723-F0C0-40B2-9C9E-70DEBBD5798E}"/>
                  </a:ext>
                </a:extLst>
              </p:cNvPr>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37" name="Shape 549">
                <a:extLst>
                  <a:ext uri="{FF2B5EF4-FFF2-40B4-BE49-F238E27FC236}">
                    <a16:creationId xmlns:a16="http://schemas.microsoft.com/office/drawing/2014/main" id="{F013F408-78CE-41B1-BFED-6188D6CD920A}"/>
                  </a:ext>
                </a:extLst>
              </p:cNvPr>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38" name="Shape 550">
                <a:extLst>
                  <a:ext uri="{FF2B5EF4-FFF2-40B4-BE49-F238E27FC236}">
                    <a16:creationId xmlns:a16="http://schemas.microsoft.com/office/drawing/2014/main" id="{1736ECC6-A4F9-4D15-A157-E872AB04F8C1}"/>
                  </a:ext>
                </a:extLst>
              </p:cNvPr>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39" name="Shape 551">
                <a:extLst>
                  <a:ext uri="{FF2B5EF4-FFF2-40B4-BE49-F238E27FC236}">
                    <a16:creationId xmlns:a16="http://schemas.microsoft.com/office/drawing/2014/main" id="{FCF5CF80-DBFB-4B04-93FF-8774CF7ED860}"/>
                  </a:ext>
                </a:extLst>
              </p:cNvPr>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0" name="Shape 552">
                <a:extLst>
                  <a:ext uri="{FF2B5EF4-FFF2-40B4-BE49-F238E27FC236}">
                    <a16:creationId xmlns:a16="http://schemas.microsoft.com/office/drawing/2014/main" id="{DCFF3B3E-0F82-4EA1-BC30-768E57290744}"/>
                  </a:ext>
                </a:extLst>
              </p:cNvPr>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1" name="Shape 553">
                <a:extLst>
                  <a:ext uri="{FF2B5EF4-FFF2-40B4-BE49-F238E27FC236}">
                    <a16:creationId xmlns:a16="http://schemas.microsoft.com/office/drawing/2014/main" id="{AA4CF0E5-F8E8-4848-88F7-87129CF31EEF}"/>
                  </a:ext>
                </a:extLst>
              </p:cNvPr>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2" name="Shape 554">
                <a:extLst>
                  <a:ext uri="{FF2B5EF4-FFF2-40B4-BE49-F238E27FC236}">
                    <a16:creationId xmlns:a16="http://schemas.microsoft.com/office/drawing/2014/main" id="{219C6C61-D10C-4C9E-88E7-A79591A44A2F}"/>
                  </a:ext>
                </a:extLst>
              </p:cNvPr>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3" name="Shape 555">
                <a:extLst>
                  <a:ext uri="{FF2B5EF4-FFF2-40B4-BE49-F238E27FC236}">
                    <a16:creationId xmlns:a16="http://schemas.microsoft.com/office/drawing/2014/main" id="{71056096-FE38-41C3-AECB-A209B5655CE6}"/>
                  </a:ext>
                </a:extLst>
              </p:cNvPr>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4" name="Shape 556">
                <a:extLst>
                  <a:ext uri="{FF2B5EF4-FFF2-40B4-BE49-F238E27FC236}">
                    <a16:creationId xmlns:a16="http://schemas.microsoft.com/office/drawing/2014/main" id="{04AB904B-C37A-443E-A7FB-C0EED4858EE4}"/>
                  </a:ext>
                </a:extLst>
              </p:cNvPr>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5" name="Shape 557">
                <a:extLst>
                  <a:ext uri="{FF2B5EF4-FFF2-40B4-BE49-F238E27FC236}">
                    <a16:creationId xmlns:a16="http://schemas.microsoft.com/office/drawing/2014/main" id="{D2873A8B-A4A4-4157-99F0-A26AA090CAC0}"/>
                  </a:ext>
                </a:extLst>
              </p:cNvPr>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6" name="Shape 558">
                <a:extLst>
                  <a:ext uri="{FF2B5EF4-FFF2-40B4-BE49-F238E27FC236}">
                    <a16:creationId xmlns:a16="http://schemas.microsoft.com/office/drawing/2014/main" id="{66B910F0-D318-417F-BF8D-85333ABE07EF}"/>
                  </a:ext>
                </a:extLst>
              </p:cNvPr>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7" name="Shape 559">
                <a:extLst>
                  <a:ext uri="{FF2B5EF4-FFF2-40B4-BE49-F238E27FC236}">
                    <a16:creationId xmlns:a16="http://schemas.microsoft.com/office/drawing/2014/main" id="{0D78F929-F133-4F32-A71C-91AAF484CD71}"/>
                  </a:ext>
                </a:extLst>
              </p:cNvPr>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8" name="Shape 560">
                <a:extLst>
                  <a:ext uri="{FF2B5EF4-FFF2-40B4-BE49-F238E27FC236}">
                    <a16:creationId xmlns:a16="http://schemas.microsoft.com/office/drawing/2014/main" id="{BBAA4AFF-8178-4451-972A-8683B315F43B}"/>
                  </a:ext>
                </a:extLst>
              </p:cNvPr>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9" name="Shape 561">
                <a:extLst>
                  <a:ext uri="{FF2B5EF4-FFF2-40B4-BE49-F238E27FC236}">
                    <a16:creationId xmlns:a16="http://schemas.microsoft.com/office/drawing/2014/main" id="{3405F0AC-D6ED-4F29-A407-004D863A55CF}"/>
                  </a:ext>
                </a:extLst>
              </p:cNvPr>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0" name="Shape 562">
                <a:extLst>
                  <a:ext uri="{FF2B5EF4-FFF2-40B4-BE49-F238E27FC236}">
                    <a16:creationId xmlns:a16="http://schemas.microsoft.com/office/drawing/2014/main" id="{585D2216-7B4B-4675-A9FB-B2CE5D27C7B8}"/>
                  </a:ext>
                </a:extLst>
              </p:cNvPr>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1" name="Shape 563">
                <a:extLst>
                  <a:ext uri="{FF2B5EF4-FFF2-40B4-BE49-F238E27FC236}">
                    <a16:creationId xmlns:a16="http://schemas.microsoft.com/office/drawing/2014/main" id="{BF941136-49CC-4627-AAF1-C05559AA975A}"/>
                  </a:ext>
                </a:extLst>
              </p:cNvPr>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2" name="Shape 564">
                <a:extLst>
                  <a:ext uri="{FF2B5EF4-FFF2-40B4-BE49-F238E27FC236}">
                    <a16:creationId xmlns:a16="http://schemas.microsoft.com/office/drawing/2014/main" id="{BD645A47-2096-429D-8A34-870394215298}"/>
                  </a:ext>
                </a:extLst>
              </p:cNvPr>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3" name="Shape 565">
                <a:extLst>
                  <a:ext uri="{FF2B5EF4-FFF2-40B4-BE49-F238E27FC236}">
                    <a16:creationId xmlns:a16="http://schemas.microsoft.com/office/drawing/2014/main" id="{A728C3DF-C3F0-464D-8CBF-0D63496662A1}"/>
                  </a:ext>
                </a:extLst>
              </p:cNvPr>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4" name="Shape 566">
                <a:extLst>
                  <a:ext uri="{FF2B5EF4-FFF2-40B4-BE49-F238E27FC236}">
                    <a16:creationId xmlns:a16="http://schemas.microsoft.com/office/drawing/2014/main" id="{2D8552B5-1C0E-4E82-9D28-1DA49EFCEB16}"/>
                  </a:ext>
                </a:extLst>
              </p:cNvPr>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5" name="Shape 567">
                <a:extLst>
                  <a:ext uri="{FF2B5EF4-FFF2-40B4-BE49-F238E27FC236}">
                    <a16:creationId xmlns:a16="http://schemas.microsoft.com/office/drawing/2014/main" id="{8A1AC648-7C9F-4728-B944-ACF1373DD487}"/>
                  </a:ext>
                </a:extLst>
              </p:cNvPr>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6" name="Shape 568">
                <a:extLst>
                  <a:ext uri="{FF2B5EF4-FFF2-40B4-BE49-F238E27FC236}">
                    <a16:creationId xmlns:a16="http://schemas.microsoft.com/office/drawing/2014/main" id="{3DF90B74-908A-45BC-A050-375D1E302A90}"/>
                  </a:ext>
                </a:extLst>
              </p:cNvPr>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7" name="Shape 569">
                <a:extLst>
                  <a:ext uri="{FF2B5EF4-FFF2-40B4-BE49-F238E27FC236}">
                    <a16:creationId xmlns:a16="http://schemas.microsoft.com/office/drawing/2014/main" id="{21A8E074-376D-4C2B-A39C-D86E80C6436B}"/>
                  </a:ext>
                </a:extLst>
              </p:cNvPr>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8" name="Shape 570">
                <a:extLst>
                  <a:ext uri="{FF2B5EF4-FFF2-40B4-BE49-F238E27FC236}">
                    <a16:creationId xmlns:a16="http://schemas.microsoft.com/office/drawing/2014/main" id="{FC8BB7E0-6324-4FAE-8F1A-959624A4B807}"/>
                  </a:ext>
                </a:extLst>
              </p:cNvPr>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9" name="Shape 571">
                <a:extLst>
                  <a:ext uri="{FF2B5EF4-FFF2-40B4-BE49-F238E27FC236}">
                    <a16:creationId xmlns:a16="http://schemas.microsoft.com/office/drawing/2014/main" id="{5628DC4E-16F3-4478-BD64-8A8BF3534999}"/>
                  </a:ext>
                </a:extLst>
              </p:cNvPr>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60" name="Shape 572">
                <a:extLst>
                  <a:ext uri="{FF2B5EF4-FFF2-40B4-BE49-F238E27FC236}">
                    <a16:creationId xmlns:a16="http://schemas.microsoft.com/office/drawing/2014/main" id="{0509617E-F906-44A1-834E-2A243AA5AA0F}"/>
                  </a:ext>
                </a:extLst>
              </p:cNvPr>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61" name="Shape 573">
                <a:extLst>
                  <a:ext uri="{FF2B5EF4-FFF2-40B4-BE49-F238E27FC236}">
                    <a16:creationId xmlns:a16="http://schemas.microsoft.com/office/drawing/2014/main" id="{93FE6A12-5A77-42BE-A3DC-E2F178A1753C}"/>
                  </a:ext>
                </a:extLst>
              </p:cNvPr>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62" name="Shape 574">
                <a:extLst>
                  <a:ext uri="{FF2B5EF4-FFF2-40B4-BE49-F238E27FC236}">
                    <a16:creationId xmlns:a16="http://schemas.microsoft.com/office/drawing/2014/main" id="{F6072833-8832-41CC-96F2-5C0503ABAD5B}"/>
                  </a:ext>
                </a:extLst>
              </p:cNvPr>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63" name="Shape 575">
                <a:extLst>
                  <a:ext uri="{FF2B5EF4-FFF2-40B4-BE49-F238E27FC236}">
                    <a16:creationId xmlns:a16="http://schemas.microsoft.com/office/drawing/2014/main" id="{D028C5B9-DBC7-48CD-B9AD-B1BC7B559428}"/>
                  </a:ext>
                </a:extLst>
              </p:cNvPr>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sp>
          <p:nvSpPr>
            <p:cNvPr id="389" name="Shape 484">
              <a:extLst>
                <a:ext uri="{FF2B5EF4-FFF2-40B4-BE49-F238E27FC236}">
                  <a16:creationId xmlns:a16="http://schemas.microsoft.com/office/drawing/2014/main" id="{5BD7459F-D59C-418B-BA61-22801D30DAF6}"/>
                </a:ext>
              </a:extLst>
            </p:cNvPr>
            <p:cNvSpPr/>
            <p:nvPr/>
          </p:nvSpPr>
          <p:spPr>
            <a:xfrm flipV="1">
              <a:off x="4540608" y="2945220"/>
              <a:ext cx="0" cy="421289"/>
            </a:xfrm>
            <a:prstGeom prst="line">
              <a:avLst/>
            </a:prstGeom>
            <a:ln w="63500">
              <a:solidFill>
                <a:schemeClr val="accent1"/>
              </a:solidFill>
              <a:miter lim="400000"/>
              <a:headEnd type="stealth"/>
            </a:ln>
          </p:spPr>
          <p:txBody>
            <a:bodyPr lIns="25374" tIns="25374" rIns="25374" bIns="25374" anchor="ctr"/>
            <a:lstStyle/>
            <a:p>
              <a:pPr>
                <a:defRPr sz="3200"/>
              </a:pPr>
              <a:endParaRPr sz="1598"/>
            </a:p>
          </p:txBody>
        </p:sp>
        <p:grpSp>
          <p:nvGrpSpPr>
            <p:cNvPr id="390" name="Group 576">
              <a:extLst>
                <a:ext uri="{FF2B5EF4-FFF2-40B4-BE49-F238E27FC236}">
                  <a16:creationId xmlns:a16="http://schemas.microsoft.com/office/drawing/2014/main" id="{D766071B-47FE-482F-9C5B-90A4E090BD26}"/>
                </a:ext>
              </a:extLst>
            </p:cNvPr>
            <p:cNvGrpSpPr/>
            <p:nvPr/>
          </p:nvGrpSpPr>
          <p:grpSpPr>
            <a:xfrm>
              <a:off x="643216" y="3439244"/>
              <a:ext cx="2436258" cy="1023193"/>
              <a:chOff x="0" y="0"/>
              <a:chExt cx="10404878" cy="5066007"/>
            </a:xfrm>
          </p:grpSpPr>
          <p:sp>
            <p:nvSpPr>
              <p:cNvPr id="674" name="Shape 531">
                <a:extLst>
                  <a:ext uri="{FF2B5EF4-FFF2-40B4-BE49-F238E27FC236}">
                    <a16:creationId xmlns:a16="http://schemas.microsoft.com/office/drawing/2014/main" id="{E13C8484-E4AB-45C0-B6F4-19396316136D}"/>
                  </a:ext>
                </a:extLst>
              </p:cNvPr>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75" name="Shape 532">
                <a:extLst>
                  <a:ext uri="{FF2B5EF4-FFF2-40B4-BE49-F238E27FC236}">
                    <a16:creationId xmlns:a16="http://schemas.microsoft.com/office/drawing/2014/main" id="{8D03245B-E348-46CD-B206-87CCFFEF51F8}"/>
                  </a:ext>
                </a:extLst>
              </p:cNvPr>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76" name="Shape 533">
                <a:extLst>
                  <a:ext uri="{FF2B5EF4-FFF2-40B4-BE49-F238E27FC236}">
                    <a16:creationId xmlns:a16="http://schemas.microsoft.com/office/drawing/2014/main" id="{E952A7B2-BEB3-4A16-A397-3244399CFD66}"/>
                  </a:ext>
                </a:extLst>
              </p:cNvPr>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77" name="Shape 534">
                <a:extLst>
                  <a:ext uri="{FF2B5EF4-FFF2-40B4-BE49-F238E27FC236}">
                    <a16:creationId xmlns:a16="http://schemas.microsoft.com/office/drawing/2014/main" id="{6AC26ABF-4836-4309-883D-829F77455432}"/>
                  </a:ext>
                </a:extLst>
              </p:cNvPr>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78" name="Shape 535">
                <a:extLst>
                  <a:ext uri="{FF2B5EF4-FFF2-40B4-BE49-F238E27FC236}">
                    <a16:creationId xmlns:a16="http://schemas.microsoft.com/office/drawing/2014/main" id="{810C6D1D-EF30-41FE-82BA-256A7261F087}"/>
                  </a:ext>
                </a:extLst>
              </p:cNvPr>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79" name="Shape 536">
                <a:extLst>
                  <a:ext uri="{FF2B5EF4-FFF2-40B4-BE49-F238E27FC236}">
                    <a16:creationId xmlns:a16="http://schemas.microsoft.com/office/drawing/2014/main" id="{B1B28756-CD36-43AD-B0FF-32D624BB4904}"/>
                  </a:ext>
                </a:extLst>
              </p:cNvPr>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0" name="Shape 537">
                <a:extLst>
                  <a:ext uri="{FF2B5EF4-FFF2-40B4-BE49-F238E27FC236}">
                    <a16:creationId xmlns:a16="http://schemas.microsoft.com/office/drawing/2014/main" id="{3E1C1D72-085D-4FAE-A2AA-5B8A2B2C26C0}"/>
                  </a:ext>
                </a:extLst>
              </p:cNvPr>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1" name="Shape 538">
                <a:extLst>
                  <a:ext uri="{FF2B5EF4-FFF2-40B4-BE49-F238E27FC236}">
                    <a16:creationId xmlns:a16="http://schemas.microsoft.com/office/drawing/2014/main" id="{7F489F0F-7BD9-447B-A27F-548D779A0008}"/>
                  </a:ext>
                </a:extLst>
              </p:cNvPr>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2" name="Shape 539">
                <a:extLst>
                  <a:ext uri="{FF2B5EF4-FFF2-40B4-BE49-F238E27FC236}">
                    <a16:creationId xmlns:a16="http://schemas.microsoft.com/office/drawing/2014/main" id="{6AA01793-0FF0-4E89-8DB1-258180478A08}"/>
                  </a:ext>
                </a:extLst>
              </p:cNvPr>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3" name="Shape 540">
                <a:extLst>
                  <a:ext uri="{FF2B5EF4-FFF2-40B4-BE49-F238E27FC236}">
                    <a16:creationId xmlns:a16="http://schemas.microsoft.com/office/drawing/2014/main" id="{A42FC05A-6711-4646-A625-A86A13FAF03F}"/>
                  </a:ext>
                </a:extLst>
              </p:cNvPr>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4" name="Shape 541">
                <a:extLst>
                  <a:ext uri="{FF2B5EF4-FFF2-40B4-BE49-F238E27FC236}">
                    <a16:creationId xmlns:a16="http://schemas.microsoft.com/office/drawing/2014/main" id="{13A3FF29-AF66-4373-BC14-5E8EA1D12228}"/>
                  </a:ext>
                </a:extLst>
              </p:cNvPr>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5" name="Shape 542">
                <a:extLst>
                  <a:ext uri="{FF2B5EF4-FFF2-40B4-BE49-F238E27FC236}">
                    <a16:creationId xmlns:a16="http://schemas.microsoft.com/office/drawing/2014/main" id="{DEADB01A-2FAA-4E34-B6E7-28048830850A}"/>
                  </a:ext>
                </a:extLst>
              </p:cNvPr>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6" name="Shape 543">
                <a:extLst>
                  <a:ext uri="{FF2B5EF4-FFF2-40B4-BE49-F238E27FC236}">
                    <a16:creationId xmlns:a16="http://schemas.microsoft.com/office/drawing/2014/main" id="{E0FA9772-B95B-48C3-B2F7-26F13A606F5F}"/>
                  </a:ext>
                </a:extLst>
              </p:cNvPr>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7" name="Shape 544">
                <a:extLst>
                  <a:ext uri="{FF2B5EF4-FFF2-40B4-BE49-F238E27FC236}">
                    <a16:creationId xmlns:a16="http://schemas.microsoft.com/office/drawing/2014/main" id="{2BA5C206-317C-4ED8-B9DA-65D3BFD1DE7C}"/>
                  </a:ext>
                </a:extLst>
              </p:cNvPr>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88" name="Shape 545">
                <a:extLst>
                  <a:ext uri="{FF2B5EF4-FFF2-40B4-BE49-F238E27FC236}">
                    <a16:creationId xmlns:a16="http://schemas.microsoft.com/office/drawing/2014/main" id="{0963DDFF-8C87-4B6E-BC25-E5ECE108C5E9}"/>
                  </a:ext>
                </a:extLst>
              </p:cNvPr>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9" name="Shape 546">
                <a:extLst>
                  <a:ext uri="{FF2B5EF4-FFF2-40B4-BE49-F238E27FC236}">
                    <a16:creationId xmlns:a16="http://schemas.microsoft.com/office/drawing/2014/main" id="{5EE8A245-DD0F-4621-8733-E617B6AD6CAA}"/>
                  </a:ext>
                </a:extLst>
              </p:cNvPr>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90" name="Shape 547">
                <a:extLst>
                  <a:ext uri="{FF2B5EF4-FFF2-40B4-BE49-F238E27FC236}">
                    <a16:creationId xmlns:a16="http://schemas.microsoft.com/office/drawing/2014/main" id="{4B083CC0-7724-4345-AD2E-D03FFCAE48AF}"/>
                  </a:ext>
                </a:extLst>
              </p:cNvPr>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91" name="Shape 548">
                <a:extLst>
                  <a:ext uri="{FF2B5EF4-FFF2-40B4-BE49-F238E27FC236}">
                    <a16:creationId xmlns:a16="http://schemas.microsoft.com/office/drawing/2014/main" id="{B88BFFF1-797A-49A4-BCC1-73BF425560DB}"/>
                  </a:ext>
                </a:extLst>
              </p:cNvPr>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92" name="Shape 549">
                <a:extLst>
                  <a:ext uri="{FF2B5EF4-FFF2-40B4-BE49-F238E27FC236}">
                    <a16:creationId xmlns:a16="http://schemas.microsoft.com/office/drawing/2014/main" id="{1CF92303-6D5A-4884-8903-8C3966BC77E4}"/>
                  </a:ext>
                </a:extLst>
              </p:cNvPr>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93" name="Shape 550">
                <a:extLst>
                  <a:ext uri="{FF2B5EF4-FFF2-40B4-BE49-F238E27FC236}">
                    <a16:creationId xmlns:a16="http://schemas.microsoft.com/office/drawing/2014/main" id="{214AA90B-C037-4862-837B-9554618BB4B2}"/>
                  </a:ext>
                </a:extLst>
              </p:cNvPr>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94" name="Shape 551">
                <a:extLst>
                  <a:ext uri="{FF2B5EF4-FFF2-40B4-BE49-F238E27FC236}">
                    <a16:creationId xmlns:a16="http://schemas.microsoft.com/office/drawing/2014/main" id="{FF13D5EE-43D9-485C-9D1A-6895AE203B85}"/>
                  </a:ext>
                </a:extLst>
              </p:cNvPr>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95" name="Shape 552">
                <a:extLst>
                  <a:ext uri="{FF2B5EF4-FFF2-40B4-BE49-F238E27FC236}">
                    <a16:creationId xmlns:a16="http://schemas.microsoft.com/office/drawing/2014/main" id="{4EF5B2B9-77D3-4F9D-9C8B-CA0FCBB055AB}"/>
                  </a:ext>
                </a:extLst>
              </p:cNvPr>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96" name="Shape 553">
                <a:extLst>
                  <a:ext uri="{FF2B5EF4-FFF2-40B4-BE49-F238E27FC236}">
                    <a16:creationId xmlns:a16="http://schemas.microsoft.com/office/drawing/2014/main" id="{AEAAF111-3339-4F0C-8D64-6208940B99AF}"/>
                  </a:ext>
                </a:extLst>
              </p:cNvPr>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97" name="Shape 554">
                <a:extLst>
                  <a:ext uri="{FF2B5EF4-FFF2-40B4-BE49-F238E27FC236}">
                    <a16:creationId xmlns:a16="http://schemas.microsoft.com/office/drawing/2014/main" id="{31BC8EFE-0E6A-45A5-AF44-1861AEEBA177}"/>
                  </a:ext>
                </a:extLst>
              </p:cNvPr>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98" name="Shape 555">
                <a:extLst>
                  <a:ext uri="{FF2B5EF4-FFF2-40B4-BE49-F238E27FC236}">
                    <a16:creationId xmlns:a16="http://schemas.microsoft.com/office/drawing/2014/main" id="{DAA4EB0A-8D43-4098-A7D0-036076321EE2}"/>
                  </a:ext>
                </a:extLst>
              </p:cNvPr>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99" name="Shape 556">
                <a:extLst>
                  <a:ext uri="{FF2B5EF4-FFF2-40B4-BE49-F238E27FC236}">
                    <a16:creationId xmlns:a16="http://schemas.microsoft.com/office/drawing/2014/main" id="{8031DC28-8437-4362-AC97-FBEE3DAD9C8E}"/>
                  </a:ext>
                </a:extLst>
              </p:cNvPr>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00" name="Shape 557">
                <a:extLst>
                  <a:ext uri="{FF2B5EF4-FFF2-40B4-BE49-F238E27FC236}">
                    <a16:creationId xmlns:a16="http://schemas.microsoft.com/office/drawing/2014/main" id="{4E4BCCB4-32AB-45E9-B463-65E05345FD3B}"/>
                  </a:ext>
                </a:extLst>
              </p:cNvPr>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01" name="Shape 558">
                <a:extLst>
                  <a:ext uri="{FF2B5EF4-FFF2-40B4-BE49-F238E27FC236}">
                    <a16:creationId xmlns:a16="http://schemas.microsoft.com/office/drawing/2014/main" id="{66558CEA-A757-4FFD-846A-78ED76F493A0}"/>
                  </a:ext>
                </a:extLst>
              </p:cNvPr>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02" name="Shape 559">
                <a:extLst>
                  <a:ext uri="{FF2B5EF4-FFF2-40B4-BE49-F238E27FC236}">
                    <a16:creationId xmlns:a16="http://schemas.microsoft.com/office/drawing/2014/main" id="{D495219B-F52C-46AC-80A6-F9EDEBB2B823}"/>
                  </a:ext>
                </a:extLst>
              </p:cNvPr>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03" name="Shape 560">
                <a:extLst>
                  <a:ext uri="{FF2B5EF4-FFF2-40B4-BE49-F238E27FC236}">
                    <a16:creationId xmlns:a16="http://schemas.microsoft.com/office/drawing/2014/main" id="{39444ADC-2F21-4FBA-A46F-630D1439B203}"/>
                  </a:ext>
                </a:extLst>
              </p:cNvPr>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04" name="Shape 561">
                <a:extLst>
                  <a:ext uri="{FF2B5EF4-FFF2-40B4-BE49-F238E27FC236}">
                    <a16:creationId xmlns:a16="http://schemas.microsoft.com/office/drawing/2014/main" id="{7368611D-839A-43C0-9722-58FF24FF7EED}"/>
                  </a:ext>
                </a:extLst>
              </p:cNvPr>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05" name="Shape 562">
                <a:extLst>
                  <a:ext uri="{FF2B5EF4-FFF2-40B4-BE49-F238E27FC236}">
                    <a16:creationId xmlns:a16="http://schemas.microsoft.com/office/drawing/2014/main" id="{215F7058-0850-48F6-8C86-2BDE14A65779}"/>
                  </a:ext>
                </a:extLst>
              </p:cNvPr>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06" name="Shape 563">
                <a:extLst>
                  <a:ext uri="{FF2B5EF4-FFF2-40B4-BE49-F238E27FC236}">
                    <a16:creationId xmlns:a16="http://schemas.microsoft.com/office/drawing/2014/main" id="{7C8E3569-66FF-4761-B878-64E178BE2E59}"/>
                  </a:ext>
                </a:extLst>
              </p:cNvPr>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07" name="Shape 564">
                <a:extLst>
                  <a:ext uri="{FF2B5EF4-FFF2-40B4-BE49-F238E27FC236}">
                    <a16:creationId xmlns:a16="http://schemas.microsoft.com/office/drawing/2014/main" id="{CC9499D1-8A87-4083-B1B4-8AD7E690BA9B}"/>
                  </a:ext>
                </a:extLst>
              </p:cNvPr>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08" name="Shape 565">
                <a:extLst>
                  <a:ext uri="{FF2B5EF4-FFF2-40B4-BE49-F238E27FC236}">
                    <a16:creationId xmlns:a16="http://schemas.microsoft.com/office/drawing/2014/main" id="{D856C34C-8A6C-4238-9579-31E154C9944B}"/>
                  </a:ext>
                </a:extLst>
              </p:cNvPr>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09" name="Shape 566">
                <a:extLst>
                  <a:ext uri="{FF2B5EF4-FFF2-40B4-BE49-F238E27FC236}">
                    <a16:creationId xmlns:a16="http://schemas.microsoft.com/office/drawing/2014/main" id="{BC7A2705-F5D4-4A0B-9718-C79A48468846}"/>
                  </a:ext>
                </a:extLst>
              </p:cNvPr>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10" name="Shape 567">
                <a:extLst>
                  <a:ext uri="{FF2B5EF4-FFF2-40B4-BE49-F238E27FC236}">
                    <a16:creationId xmlns:a16="http://schemas.microsoft.com/office/drawing/2014/main" id="{916D392F-CC22-4B21-8934-CA265E2B1F30}"/>
                  </a:ext>
                </a:extLst>
              </p:cNvPr>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11" name="Shape 568">
                <a:extLst>
                  <a:ext uri="{FF2B5EF4-FFF2-40B4-BE49-F238E27FC236}">
                    <a16:creationId xmlns:a16="http://schemas.microsoft.com/office/drawing/2014/main" id="{FD3BBE72-C782-4F80-A793-BBF5A4A8F2B2}"/>
                  </a:ext>
                </a:extLst>
              </p:cNvPr>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12" name="Shape 569">
                <a:extLst>
                  <a:ext uri="{FF2B5EF4-FFF2-40B4-BE49-F238E27FC236}">
                    <a16:creationId xmlns:a16="http://schemas.microsoft.com/office/drawing/2014/main" id="{571114BB-3D46-46E4-87C9-58EEAAABBBBC}"/>
                  </a:ext>
                </a:extLst>
              </p:cNvPr>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13" name="Shape 570">
                <a:extLst>
                  <a:ext uri="{FF2B5EF4-FFF2-40B4-BE49-F238E27FC236}">
                    <a16:creationId xmlns:a16="http://schemas.microsoft.com/office/drawing/2014/main" id="{B691302B-799F-449C-991A-11E1A3ACF000}"/>
                  </a:ext>
                </a:extLst>
              </p:cNvPr>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14" name="Shape 571">
                <a:extLst>
                  <a:ext uri="{FF2B5EF4-FFF2-40B4-BE49-F238E27FC236}">
                    <a16:creationId xmlns:a16="http://schemas.microsoft.com/office/drawing/2014/main" id="{8C10C1C4-7678-40D7-9243-DDE81E7350BC}"/>
                  </a:ext>
                </a:extLst>
              </p:cNvPr>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15" name="Shape 572">
                <a:extLst>
                  <a:ext uri="{FF2B5EF4-FFF2-40B4-BE49-F238E27FC236}">
                    <a16:creationId xmlns:a16="http://schemas.microsoft.com/office/drawing/2014/main" id="{B5360B67-6EC1-4B4E-B66E-71E508067C75}"/>
                  </a:ext>
                </a:extLst>
              </p:cNvPr>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16" name="Shape 573">
                <a:extLst>
                  <a:ext uri="{FF2B5EF4-FFF2-40B4-BE49-F238E27FC236}">
                    <a16:creationId xmlns:a16="http://schemas.microsoft.com/office/drawing/2014/main" id="{E2702D1F-72DF-4394-A1ED-4EC7BB6E9C43}"/>
                  </a:ext>
                </a:extLst>
              </p:cNvPr>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17" name="Shape 574">
                <a:extLst>
                  <a:ext uri="{FF2B5EF4-FFF2-40B4-BE49-F238E27FC236}">
                    <a16:creationId xmlns:a16="http://schemas.microsoft.com/office/drawing/2014/main" id="{76249625-5A6F-4614-8FE4-18F0036EA9EF}"/>
                  </a:ext>
                </a:extLst>
              </p:cNvPr>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18" name="Shape 575">
                <a:extLst>
                  <a:ext uri="{FF2B5EF4-FFF2-40B4-BE49-F238E27FC236}">
                    <a16:creationId xmlns:a16="http://schemas.microsoft.com/office/drawing/2014/main" id="{41732043-B3F4-436D-A274-191E0661C1B2}"/>
                  </a:ext>
                </a:extLst>
              </p:cNvPr>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grpSp>
          <p:nvGrpSpPr>
            <p:cNvPr id="391" name="Group 576">
              <a:extLst>
                <a:ext uri="{FF2B5EF4-FFF2-40B4-BE49-F238E27FC236}">
                  <a16:creationId xmlns:a16="http://schemas.microsoft.com/office/drawing/2014/main" id="{6157F1CE-F3E8-45CE-9F2E-4908450C996B}"/>
                </a:ext>
              </a:extLst>
            </p:cNvPr>
            <p:cNvGrpSpPr/>
            <p:nvPr/>
          </p:nvGrpSpPr>
          <p:grpSpPr>
            <a:xfrm>
              <a:off x="3323516" y="3439244"/>
              <a:ext cx="2436258" cy="1023193"/>
              <a:chOff x="0" y="0"/>
              <a:chExt cx="10404878" cy="5066007"/>
            </a:xfrm>
          </p:grpSpPr>
          <p:sp>
            <p:nvSpPr>
              <p:cNvPr id="629" name="Shape 531">
                <a:extLst>
                  <a:ext uri="{FF2B5EF4-FFF2-40B4-BE49-F238E27FC236}">
                    <a16:creationId xmlns:a16="http://schemas.microsoft.com/office/drawing/2014/main" id="{8E9B6F55-024C-451D-B2C4-180E479F4264}"/>
                  </a:ext>
                </a:extLst>
              </p:cNvPr>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0" name="Shape 532">
                <a:extLst>
                  <a:ext uri="{FF2B5EF4-FFF2-40B4-BE49-F238E27FC236}">
                    <a16:creationId xmlns:a16="http://schemas.microsoft.com/office/drawing/2014/main" id="{A40750E9-4EAE-48C5-81EF-6092FC7DB0C1}"/>
                  </a:ext>
                </a:extLst>
              </p:cNvPr>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31" name="Shape 533">
                <a:extLst>
                  <a:ext uri="{FF2B5EF4-FFF2-40B4-BE49-F238E27FC236}">
                    <a16:creationId xmlns:a16="http://schemas.microsoft.com/office/drawing/2014/main" id="{3AE1A0BA-3525-4577-9D89-721FFC6989A0}"/>
                  </a:ext>
                </a:extLst>
              </p:cNvPr>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2" name="Shape 534">
                <a:extLst>
                  <a:ext uri="{FF2B5EF4-FFF2-40B4-BE49-F238E27FC236}">
                    <a16:creationId xmlns:a16="http://schemas.microsoft.com/office/drawing/2014/main" id="{50356653-E022-4EF7-8ACE-D9A42BA38113}"/>
                  </a:ext>
                </a:extLst>
              </p:cNvPr>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3" name="Shape 535">
                <a:extLst>
                  <a:ext uri="{FF2B5EF4-FFF2-40B4-BE49-F238E27FC236}">
                    <a16:creationId xmlns:a16="http://schemas.microsoft.com/office/drawing/2014/main" id="{7AD00C8B-31CC-4C44-A8E4-47D14320D4AE}"/>
                  </a:ext>
                </a:extLst>
              </p:cNvPr>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4" name="Shape 536">
                <a:extLst>
                  <a:ext uri="{FF2B5EF4-FFF2-40B4-BE49-F238E27FC236}">
                    <a16:creationId xmlns:a16="http://schemas.microsoft.com/office/drawing/2014/main" id="{D9A8FEAB-0D10-4F18-9DD3-745CF6FB35F9}"/>
                  </a:ext>
                </a:extLst>
              </p:cNvPr>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5" name="Shape 537">
                <a:extLst>
                  <a:ext uri="{FF2B5EF4-FFF2-40B4-BE49-F238E27FC236}">
                    <a16:creationId xmlns:a16="http://schemas.microsoft.com/office/drawing/2014/main" id="{B31BD355-CE77-4619-A6AB-C1FC1FD3F2A6}"/>
                  </a:ext>
                </a:extLst>
              </p:cNvPr>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6" name="Shape 538">
                <a:extLst>
                  <a:ext uri="{FF2B5EF4-FFF2-40B4-BE49-F238E27FC236}">
                    <a16:creationId xmlns:a16="http://schemas.microsoft.com/office/drawing/2014/main" id="{7F86733E-DDBD-48E2-8FE8-3E2E81DBFC7B}"/>
                  </a:ext>
                </a:extLst>
              </p:cNvPr>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7" name="Shape 539">
                <a:extLst>
                  <a:ext uri="{FF2B5EF4-FFF2-40B4-BE49-F238E27FC236}">
                    <a16:creationId xmlns:a16="http://schemas.microsoft.com/office/drawing/2014/main" id="{833071F0-A09B-4AF1-A073-9F2A1BCFD3AF}"/>
                  </a:ext>
                </a:extLst>
              </p:cNvPr>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8" name="Shape 540">
                <a:extLst>
                  <a:ext uri="{FF2B5EF4-FFF2-40B4-BE49-F238E27FC236}">
                    <a16:creationId xmlns:a16="http://schemas.microsoft.com/office/drawing/2014/main" id="{08984568-C273-4261-85FE-A70C0E6AB79F}"/>
                  </a:ext>
                </a:extLst>
              </p:cNvPr>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9" name="Shape 541">
                <a:extLst>
                  <a:ext uri="{FF2B5EF4-FFF2-40B4-BE49-F238E27FC236}">
                    <a16:creationId xmlns:a16="http://schemas.microsoft.com/office/drawing/2014/main" id="{5E53EF7F-E993-41D2-9FB7-ED972BA754EA}"/>
                  </a:ext>
                </a:extLst>
              </p:cNvPr>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40" name="Shape 542">
                <a:extLst>
                  <a:ext uri="{FF2B5EF4-FFF2-40B4-BE49-F238E27FC236}">
                    <a16:creationId xmlns:a16="http://schemas.microsoft.com/office/drawing/2014/main" id="{CDA97280-B141-45A9-BC9A-BAC8BE3FF63D}"/>
                  </a:ext>
                </a:extLst>
              </p:cNvPr>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41" name="Shape 543">
                <a:extLst>
                  <a:ext uri="{FF2B5EF4-FFF2-40B4-BE49-F238E27FC236}">
                    <a16:creationId xmlns:a16="http://schemas.microsoft.com/office/drawing/2014/main" id="{13B64362-6E8C-432F-A9F9-F86086A44B90}"/>
                  </a:ext>
                </a:extLst>
              </p:cNvPr>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42" name="Shape 544">
                <a:extLst>
                  <a:ext uri="{FF2B5EF4-FFF2-40B4-BE49-F238E27FC236}">
                    <a16:creationId xmlns:a16="http://schemas.microsoft.com/office/drawing/2014/main" id="{EC82941E-62CC-4553-921C-F084FD175C8E}"/>
                  </a:ext>
                </a:extLst>
              </p:cNvPr>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43" name="Shape 545">
                <a:extLst>
                  <a:ext uri="{FF2B5EF4-FFF2-40B4-BE49-F238E27FC236}">
                    <a16:creationId xmlns:a16="http://schemas.microsoft.com/office/drawing/2014/main" id="{04825B5E-580E-43A2-A393-9EAFD836173C}"/>
                  </a:ext>
                </a:extLst>
              </p:cNvPr>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44" name="Shape 546">
                <a:extLst>
                  <a:ext uri="{FF2B5EF4-FFF2-40B4-BE49-F238E27FC236}">
                    <a16:creationId xmlns:a16="http://schemas.microsoft.com/office/drawing/2014/main" id="{C58962C8-8F6A-4E5D-9FFF-7142377B952A}"/>
                  </a:ext>
                </a:extLst>
              </p:cNvPr>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45" name="Shape 547">
                <a:extLst>
                  <a:ext uri="{FF2B5EF4-FFF2-40B4-BE49-F238E27FC236}">
                    <a16:creationId xmlns:a16="http://schemas.microsoft.com/office/drawing/2014/main" id="{3A8F8205-06A5-4EA6-91CD-CDD9D0EFA8DF}"/>
                  </a:ext>
                </a:extLst>
              </p:cNvPr>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46" name="Shape 548">
                <a:extLst>
                  <a:ext uri="{FF2B5EF4-FFF2-40B4-BE49-F238E27FC236}">
                    <a16:creationId xmlns:a16="http://schemas.microsoft.com/office/drawing/2014/main" id="{C9AC4461-FEE8-470A-9B31-D2887A8F8F7B}"/>
                  </a:ext>
                </a:extLst>
              </p:cNvPr>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47" name="Shape 549">
                <a:extLst>
                  <a:ext uri="{FF2B5EF4-FFF2-40B4-BE49-F238E27FC236}">
                    <a16:creationId xmlns:a16="http://schemas.microsoft.com/office/drawing/2014/main" id="{469F1CED-F283-4B37-AF82-032E17607555}"/>
                  </a:ext>
                </a:extLst>
              </p:cNvPr>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48" name="Shape 550">
                <a:extLst>
                  <a:ext uri="{FF2B5EF4-FFF2-40B4-BE49-F238E27FC236}">
                    <a16:creationId xmlns:a16="http://schemas.microsoft.com/office/drawing/2014/main" id="{C6D51104-D13D-44B0-ACC8-E89D2BC94E14}"/>
                  </a:ext>
                </a:extLst>
              </p:cNvPr>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49" name="Shape 551">
                <a:extLst>
                  <a:ext uri="{FF2B5EF4-FFF2-40B4-BE49-F238E27FC236}">
                    <a16:creationId xmlns:a16="http://schemas.microsoft.com/office/drawing/2014/main" id="{9B3927CB-6B80-4483-B84C-2FEF4DFDAD5D}"/>
                  </a:ext>
                </a:extLst>
              </p:cNvPr>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50" name="Shape 552">
                <a:extLst>
                  <a:ext uri="{FF2B5EF4-FFF2-40B4-BE49-F238E27FC236}">
                    <a16:creationId xmlns:a16="http://schemas.microsoft.com/office/drawing/2014/main" id="{A0A6529E-367D-4722-BD8B-113AE6B5367D}"/>
                  </a:ext>
                </a:extLst>
              </p:cNvPr>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51" name="Shape 553">
                <a:extLst>
                  <a:ext uri="{FF2B5EF4-FFF2-40B4-BE49-F238E27FC236}">
                    <a16:creationId xmlns:a16="http://schemas.microsoft.com/office/drawing/2014/main" id="{791EBFC8-CD89-417A-9043-F1536A31FB9D}"/>
                  </a:ext>
                </a:extLst>
              </p:cNvPr>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52" name="Shape 554">
                <a:extLst>
                  <a:ext uri="{FF2B5EF4-FFF2-40B4-BE49-F238E27FC236}">
                    <a16:creationId xmlns:a16="http://schemas.microsoft.com/office/drawing/2014/main" id="{1888FD1B-CEEE-49DD-8955-D68EBBB965A4}"/>
                  </a:ext>
                </a:extLst>
              </p:cNvPr>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53" name="Shape 555">
                <a:extLst>
                  <a:ext uri="{FF2B5EF4-FFF2-40B4-BE49-F238E27FC236}">
                    <a16:creationId xmlns:a16="http://schemas.microsoft.com/office/drawing/2014/main" id="{8268487C-7458-44A4-BCFA-4A4C58146922}"/>
                  </a:ext>
                </a:extLst>
              </p:cNvPr>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54" name="Shape 556">
                <a:extLst>
                  <a:ext uri="{FF2B5EF4-FFF2-40B4-BE49-F238E27FC236}">
                    <a16:creationId xmlns:a16="http://schemas.microsoft.com/office/drawing/2014/main" id="{88A17254-65C5-439F-9EF5-A9FEFF6DAB2E}"/>
                  </a:ext>
                </a:extLst>
              </p:cNvPr>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55" name="Shape 557">
                <a:extLst>
                  <a:ext uri="{FF2B5EF4-FFF2-40B4-BE49-F238E27FC236}">
                    <a16:creationId xmlns:a16="http://schemas.microsoft.com/office/drawing/2014/main" id="{DC2868B6-6810-4395-9A41-DFF87170F60F}"/>
                  </a:ext>
                </a:extLst>
              </p:cNvPr>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56" name="Shape 558">
                <a:extLst>
                  <a:ext uri="{FF2B5EF4-FFF2-40B4-BE49-F238E27FC236}">
                    <a16:creationId xmlns:a16="http://schemas.microsoft.com/office/drawing/2014/main" id="{3E3F60EB-B20A-4932-84AF-B97FDD789224}"/>
                  </a:ext>
                </a:extLst>
              </p:cNvPr>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57" name="Shape 559">
                <a:extLst>
                  <a:ext uri="{FF2B5EF4-FFF2-40B4-BE49-F238E27FC236}">
                    <a16:creationId xmlns:a16="http://schemas.microsoft.com/office/drawing/2014/main" id="{8183E172-753E-408B-A6C7-B7CEA8E905AB}"/>
                  </a:ext>
                </a:extLst>
              </p:cNvPr>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58" name="Shape 560">
                <a:extLst>
                  <a:ext uri="{FF2B5EF4-FFF2-40B4-BE49-F238E27FC236}">
                    <a16:creationId xmlns:a16="http://schemas.microsoft.com/office/drawing/2014/main" id="{54E5025A-5191-4A3E-84CD-A07C5F32D939}"/>
                  </a:ext>
                </a:extLst>
              </p:cNvPr>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59" name="Shape 561">
                <a:extLst>
                  <a:ext uri="{FF2B5EF4-FFF2-40B4-BE49-F238E27FC236}">
                    <a16:creationId xmlns:a16="http://schemas.microsoft.com/office/drawing/2014/main" id="{3D9F9635-746A-48E8-A929-5AE00BB5D7C1}"/>
                  </a:ext>
                </a:extLst>
              </p:cNvPr>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0" name="Shape 562">
                <a:extLst>
                  <a:ext uri="{FF2B5EF4-FFF2-40B4-BE49-F238E27FC236}">
                    <a16:creationId xmlns:a16="http://schemas.microsoft.com/office/drawing/2014/main" id="{3B361985-1853-4C95-86A2-588A12BB7235}"/>
                  </a:ext>
                </a:extLst>
              </p:cNvPr>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1" name="Shape 563">
                <a:extLst>
                  <a:ext uri="{FF2B5EF4-FFF2-40B4-BE49-F238E27FC236}">
                    <a16:creationId xmlns:a16="http://schemas.microsoft.com/office/drawing/2014/main" id="{FB1E9794-D85A-486B-87C2-A2975733871C}"/>
                  </a:ext>
                </a:extLst>
              </p:cNvPr>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2" name="Shape 564">
                <a:extLst>
                  <a:ext uri="{FF2B5EF4-FFF2-40B4-BE49-F238E27FC236}">
                    <a16:creationId xmlns:a16="http://schemas.microsoft.com/office/drawing/2014/main" id="{4DC9CE25-AEA9-479C-ACB8-4B069665E865}"/>
                  </a:ext>
                </a:extLst>
              </p:cNvPr>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3" name="Shape 565">
                <a:extLst>
                  <a:ext uri="{FF2B5EF4-FFF2-40B4-BE49-F238E27FC236}">
                    <a16:creationId xmlns:a16="http://schemas.microsoft.com/office/drawing/2014/main" id="{F23C22C7-79AE-40FC-B190-E32FEB88FDC9}"/>
                  </a:ext>
                </a:extLst>
              </p:cNvPr>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4" name="Shape 566">
                <a:extLst>
                  <a:ext uri="{FF2B5EF4-FFF2-40B4-BE49-F238E27FC236}">
                    <a16:creationId xmlns:a16="http://schemas.microsoft.com/office/drawing/2014/main" id="{0E154320-CE97-4A09-B900-3B60FC4B9954}"/>
                  </a:ext>
                </a:extLst>
              </p:cNvPr>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5" name="Shape 567">
                <a:extLst>
                  <a:ext uri="{FF2B5EF4-FFF2-40B4-BE49-F238E27FC236}">
                    <a16:creationId xmlns:a16="http://schemas.microsoft.com/office/drawing/2014/main" id="{39A46E33-B769-45D0-A435-C84F187BDABA}"/>
                  </a:ext>
                </a:extLst>
              </p:cNvPr>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6" name="Shape 568">
                <a:extLst>
                  <a:ext uri="{FF2B5EF4-FFF2-40B4-BE49-F238E27FC236}">
                    <a16:creationId xmlns:a16="http://schemas.microsoft.com/office/drawing/2014/main" id="{D3FEB3DA-FC32-47E6-98F5-D434FC965827}"/>
                  </a:ext>
                </a:extLst>
              </p:cNvPr>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7" name="Shape 569">
                <a:extLst>
                  <a:ext uri="{FF2B5EF4-FFF2-40B4-BE49-F238E27FC236}">
                    <a16:creationId xmlns:a16="http://schemas.microsoft.com/office/drawing/2014/main" id="{A49AC965-E44B-4FA0-BA7D-74CB5FA2F83B}"/>
                  </a:ext>
                </a:extLst>
              </p:cNvPr>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8" name="Shape 570">
                <a:extLst>
                  <a:ext uri="{FF2B5EF4-FFF2-40B4-BE49-F238E27FC236}">
                    <a16:creationId xmlns:a16="http://schemas.microsoft.com/office/drawing/2014/main" id="{1AB2613D-1D18-44D8-91DE-1596043FF777}"/>
                  </a:ext>
                </a:extLst>
              </p:cNvPr>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9" name="Shape 571">
                <a:extLst>
                  <a:ext uri="{FF2B5EF4-FFF2-40B4-BE49-F238E27FC236}">
                    <a16:creationId xmlns:a16="http://schemas.microsoft.com/office/drawing/2014/main" id="{BCB4F622-E40F-46C8-B7F5-FCC23FC19396}"/>
                  </a:ext>
                </a:extLst>
              </p:cNvPr>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70" name="Shape 572">
                <a:extLst>
                  <a:ext uri="{FF2B5EF4-FFF2-40B4-BE49-F238E27FC236}">
                    <a16:creationId xmlns:a16="http://schemas.microsoft.com/office/drawing/2014/main" id="{39EC086F-F5F7-45A0-84C5-152AE2668F07}"/>
                  </a:ext>
                </a:extLst>
              </p:cNvPr>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71" name="Shape 573">
                <a:extLst>
                  <a:ext uri="{FF2B5EF4-FFF2-40B4-BE49-F238E27FC236}">
                    <a16:creationId xmlns:a16="http://schemas.microsoft.com/office/drawing/2014/main" id="{87EB0183-ACE1-4742-91D2-65DDB9477B60}"/>
                  </a:ext>
                </a:extLst>
              </p:cNvPr>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72" name="Shape 574">
                <a:extLst>
                  <a:ext uri="{FF2B5EF4-FFF2-40B4-BE49-F238E27FC236}">
                    <a16:creationId xmlns:a16="http://schemas.microsoft.com/office/drawing/2014/main" id="{C6EAE8C1-865D-43E7-BBDC-C68BB858147D}"/>
                  </a:ext>
                </a:extLst>
              </p:cNvPr>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73" name="Shape 575">
                <a:extLst>
                  <a:ext uri="{FF2B5EF4-FFF2-40B4-BE49-F238E27FC236}">
                    <a16:creationId xmlns:a16="http://schemas.microsoft.com/office/drawing/2014/main" id="{938FB14B-E933-497C-9F4D-13279E9842B3}"/>
                  </a:ext>
                </a:extLst>
              </p:cNvPr>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grpSp>
          <p:nvGrpSpPr>
            <p:cNvPr id="392" name="Group 576">
              <a:extLst>
                <a:ext uri="{FF2B5EF4-FFF2-40B4-BE49-F238E27FC236}">
                  <a16:creationId xmlns:a16="http://schemas.microsoft.com/office/drawing/2014/main" id="{F95604CE-7711-4BD9-9DFB-68BB8CD6AC1B}"/>
                </a:ext>
              </a:extLst>
            </p:cNvPr>
            <p:cNvGrpSpPr/>
            <p:nvPr/>
          </p:nvGrpSpPr>
          <p:grpSpPr>
            <a:xfrm>
              <a:off x="2032782" y="5029086"/>
              <a:ext cx="2436258" cy="1023193"/>
              <a:chOff x="0" y="0"/>
              <a:chExt cx="10404878" cy="5066007"/>
            </a:xfrm>
          </p:grpSpPr>
          <p:sp>
            <p:nvSpPr>
              <p:cNvPr id="584" name="Shape 531">
                <a:extLst>
                  <a:ext uri="{FF2B5EF4-FFF2-40B4-BE49-F238E27FC236}">
                    <a16:creationId xmlns:a16="http://schemas.microsoft.com/office/drawing/2014/main" id="{18AE2313-CA6D-4A4B-86F8-20F0CA942A7B}"/>
                  </a:ext>
                </a:extLst>
              </p:cNvPr>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85" name="Shape 532">
                <a:extLst>
                  <a:ext uri="{FF2B5EF4-FFF2-40B4-BE49-F238E27FC236}">
                    <a16:creationId xmlns:a16="http://schemas.microsoft.com/office/drawing/2014/main" id="{25118E1A-68C8-406C-B672-7F206E45BA36}"/>
                  </a:ext>
                </a:extLst>
              </p:cNvPr>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86" name="Shape 533">
                <a:extLst>
                  <a:ext uri="{FF2B5EF4-FFF2-40B4-BE49-F238E27FC236}">
                    <a16:creationId xmlns:a16="http://schemas.microsoft.com/office/drawing/2014/main" id="{B45F7530-2FCA-4FF4-B946-907A17F4FB0A}"/>
                  </a:ext>
                </a:extLst>
              </p:cNvPr>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87" name="Shape 534">
                <a:extLst>
                  <a:ext uri="{FF2B5EF4-FFF2-40B4-BE49-F238E27FC236}">
                    <a16:creationId xmlns:a16="http://schemas.microsoft.com/office/drawing/2014/main" id="{0AFB4842-2F2F-49DE-8D62-D818E66AB8AD}"/>
                  </a:ext>
                </a:extLst>
              </p:cNvPr>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88" name="Shape 535">
                <a:extLst>
                  <a:ext uri="{FF2B5EF4-FFF2-40B4-BE49-F238E27FC236}">
                    <a16:creationId xmlns:a16="http://schemas.microsoft.com/office/drawing/2014/main" id="{BE4D69A0-D428-4977-9C55-443504579E81}"/>
                  </a:ext>
                </a:extLst>
              </p:cNvPr>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89" name="Shape 536">
                <a:extLst>
                  <a:ext uri="{FF2B5EF4-FFF2-40B4-BE49-F238E27FC236}">
                    <a16:creationId xmlns:a16="http://schemas.microsoft.com/office/drawing/2014/main" id="{AE2ED1AC-DE7B-4E44-B9AE-87F8ED53041B}"/>
                  </a:ext>
                </a:extLst>
              </p:cNvPr>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0" name="Shape 537">
                <a:extLst>
                  <a:ext uri="{FF2B5EF4-FFF2-40B4-BE49-F238E27FC236}">
                    <a16:creationId xmlns:a16="http://schemas.microsoft.com/office/drawing/2014/main" id="{A3E44D0F-80C3-4468-95D2-8DDE0A2424D4}"/>
                  </a:ext>
                </a:extLst>
              </p:cNvPr>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1" name="Shape 538">
                <a:extLst>
                  <a:ext uri="{FF2B5EF4-FFF2-40B4-BE49-F238E27FC236}">
                    <a16:creationId xmlns:a16="http://schemas.microsoft.com/office/drawing/2014/main" id="{E0788BC0-CB9E-4236-A5CD-443008B5A831}"/>
                  </a:ext>
                </a:extLst>
              </p:cNvPr>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2" name="Shape 539">
                <a:extLst>
                  <a:ext uri="{FF2B5EF4-FFF2-40B4-BE49-F238E27FC236}">
                    <a16:creationId xmlns:a16="http://schemas.microsoft.com/office/drawing/2014/main" id="{58780928-7DD5-4780-8790-0FD45D94F008}"/>
                  </a:ext>
                </a:extLst>
              </p:cNvPr>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3" name="Shape 540">
                <a:extLst>
                  <a:ext uri="{FF2B5EF4-FFF2-40B4-BE49-F238E27FC236}">
                    <a16:creationId xmlns:a16="http://schemas.microsoft.com/office/drawing/2014/main" id="{1CA25E03-BF89-4DF5-B7D6-F10EA6323570}"/>
                  </a:ext>
                </a:extLst>
              </p:cNvPr>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4" name="Shape 541">
                <a:extLst>
                  <a:ext uri="{FF2B5EF4-FFF2-40B4-BE49-F238E27FC236}">
                    <a16:creationId xmlns:a16="http://schemas.microsoft.com/office/drawing/2014/main" id="{7394EC31-628A-449A-8866-2185449264C5}"/>
                  </a:ext>
                </a:extLst>
              </p:cNvPr>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5" name="Shape 542">
                <a:extLst>
                  <a:ext uri="{FF2B5EF4-FFF2-40B4-BE49-F238E27FC236}">
                    <a16:creationId xmlns:a16="http://schemas.microsoft.com/office/drawing/2014/main" id="{BC463AA5-B184-4A92-9AAB-B1A1D89A1FE8}"/>
                  </a:ext>
                </a:extLst>
              </p:cNvPr>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6" name="Shape 543">
                <a:extLst>
                  <a:ext uri="{FF2B5EF4-FFF2-40B4-BE49-F238E27FC236}">
                    <a16:creationId xmlns:a16="http://schemas.microsoft.com/office/drawing/2014/main" id="{6F1595B7-674F-4ED8-8835-8EEEC64D9C00}"/>
                  </a:ext>
                </a:extLst>
              </p:cNvPr>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7" name="Shape 544">
                <a:extLst>
                  <a:ext uri="{FF2B5EF4-FFF2-40B4-BE49-F238E27FC236}">
                    <a16:creationId xmlns:a16="http://schemas.microsoft.com/office/drawing/2014/main" id="{F43B7336-2398-4530-8B62-987941A4262C}"/>
                  </a:ext>
                </a:extLst>
              </p:cNvPr>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98" name="Shape 545">
                <a:extLst>
                  <a:ext uri="{FF2B5EF4-FFF2-40B4-BE49-F238E27FC236}">
                    <a16:creationId xmlns:a16="http://schemas.microsoft.com/office/drawing/2014/main" id="{410F5278-96FD-48C2-A241-275D2582340D}"/>
                  </a:ext>
                </a:extLst>
              </p:cNvPr>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9" name="Shape 546">
                <a:extLst>
                  <a:ext uri="{FF2B5EF4-FFF2-40B4-BE49-F238E27FC236}">
                    <a16:creationId xmlns:a16="http://schemas.microsoft.com/office/drawing/2014/main" id="{FDFB17BE-B158-4A36-92A5-93499724CB79}"/>
                  </a:ext>
                </a:extLst>
              </p:cNvPr>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00" name="Shape 547">
                <a:extLst>
                  <a:ext uri="{FF2B5EF4-FFF2-40B4-BE49-F238E27FC236}">
                    <a16:creationId xmlns:a16="http://schemas.microsoft.com/office/drawing/2014/main" id="{7A9A8433-53D4-4D06-AB3B-2630D16AAF82}"/>
                  </a:ext>
                </a:extLst>
              </p:cNvPr>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01" name="Shape 548">
                <a:extLst>
                  <a:ext uri="{FF2B5EF4-FFF2-40B4-BE49-F238E27FC236}">
                    <a16:creationId xmlns:a16="http://schemas.microsoft.com/office/drawing/2014/main" id="{6897791E-917E-493A-81B6-A9C6C42C966C}"/>
                  </a:ext>
                </a:extLst>
              </p:cNvPr>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02" name="Shape 549">
                <a:extLst>
                  <a:ext uri="{FF2B5EF4-FFF2-40B4-BE49-F238E27FC236}">
                    <a16:creationId xmlns:a16="http://schemas.microsoft.com/office/drawing/2014/main" id="{7B28EFB5-BB8E-46D2-97DF-DDA78EA720AF}"/>
                  </a:ext>
                </a:extLst>
              </p:cNvPr>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03" name="Shape 550">
                <a:extLst>
                  <a:ext uri="{FF2B5EF4-FFF2-40B4-BE49-F238E27FC236}">
                    <a16:creationId xmlns:a16="http://schemas.microsoft.com/office/drawing/2014/main" id="{545D967A-825C-460F-8697-631F38E05B66}"/>
                  </a:ext>
                </a:extLst>
              </p:cNvPr>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04" name="Shape 551">
                <a:extLst>
                  <a:ext uri="{FF2B5EF4-FFF2-40B4-BE49-F238E27FC236}">
                    <a16:creationId xmlns:a16="http://schemas.microsoft.com/office/drawing/2014/main" id="{FB32F67F-2CBE-48B4-86EB-34DCF2D4889F}"/>
                  </a:ext>
                </a:extLst>
              </p:cNvPr>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05" name="Shape 552">
                <a:extLst>
                  <a:ext uri="{FF2B5EF4-FFF2-40B4-BE49-F238E27FC236}">
                    <a16:creationId xmlns:a16="http://schemas.microsoft.com/office/drawing/2014/main" id="{4E170288-2195-49FF-9FFD-DE7992625DB7}"/>
                  </a:ext>
                </a:extLst>
              </p:cNvPr>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06" name="Shape 553">
                <a:extLst>
                  <a:ext uri="{FF2B5EF4-FFF2-40B4-BE49-F238E27FC236}">
                    <a16:creationId xmlns:a16="http://schemas.microsoft.com/office/drawing/2014/main" id="{A2B27CF8-14E8-4012-B61E-C4AD6234E666}"/>
                  </a:ext>
                </a:extLst>
              </p:cNvPr>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07" name="Shape 554">
                <a:extLst>
                  <a:ext uri="{FF2B5EF4-FFF2-40B4-BE49-F238E27FC236}">
                    <a16:creationId xmlns:a16="http://schemas.microsoft.com/office/drawing/2014/main" id="{B8154539-2758-4CF9-A2AA-47C3C1FC7D87}"/>
                  </a:ext>
                </a:extLst>
              </p:cNvPr>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08" name="Shape 555">
                <a:extLst>
                  <a:ext uri="{FF2B5EF4-FFF2-40B4-BE49-F238E27FC236}">
                    <a16:creationId xmlns:a16="http://schemas.microsoft.com/office/drawing/2014/main" id="{4E899F0B-8E76-4CB3-9B0A-4CD1E277B8E3}"/>
                  </a:ext>
                </a:extLst>
              </p:cNvPr>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09" name="Shape 556">
                <a:extLst>
                  <a:ext uri="{FF2B5EF4-FFF2-40B4-BE49-F238E27FC236}">
                    <a16:creationId xmlns:a16="http://schemas.microsoft.com/office/drawing/2014/main" id="{8455AFD0-CECC-47E7-85B7-6C540C108F05}"/>
                  </a:ext>
                </a:extLst>
              </p:cNvPr>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10" name="Shape 557">
                <a:extLst>
                  <a:ext uri="{FF2B5EF4-FFF2-40B4-BE49-F238E27FC236}">
                    <a16:creationId xmlns:a16="http://schemas.microsoft.com/office/drawing/2014/main" id="{1CFEF55A-C224-4544-A6BA-D922C9720DBF}"/>
                  </a:ext>
                </a:extLst>
              </p:cNvPr>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11" name="Shape 558">
                <a:extLst>
                  <a:ext uri="{FF2B5EF4-FFF2-40B4-BE49-F238E27FC236}">
                    <a16:creationId xmlns:a16="http://schemas.microsoft.com/office/drawing/2014/main" id="{1EB655CA-1448-4501-B428-7066F9116442}"/>
                  </a:ext>
                </a:extLst>
              </p:cNvPr>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12" name="Shape 559">
                <a:extLst>
                  <a:ext uri="{FF2B5EF4-FFF2-40B4-BE49-F238E27FC236}">
                    <a16:creationId xmlns:a16="http://schemas.microsoft.com/office/drawing/2014/main" id="{1C99E506-B1B0-439F-AFED-0ABC2C57A0F9}"/>
                  </a:ext>
                </a:extLst>
              </p:cNvPr>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13" name="Shape 560">
                <a:extLst>
                  <a:ext uri="{FF2B5EF4-FFF2-40B4-BE49-F238E27FC236}">
                    <a16:creationId xmlns:a16="http://schemas.microsoft.com/office/drawing/2014/main" id="{0EF2CC38-F679-4E6F-AB4E-94F7D55F0B15}"/>
                  </a:ext>
                </a:extLst>
              </p:cNvPr>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14" name="Shape 561">
                <a:extLst>
                  <a:ext uri="{FF2B5EF4-FFF2-40B4-BE49-F238E27FC236}">
                    <a16:creationId xmlns:a16="http://schemas.microsoft.com/office/drawing/2014/main" id="{3CE4DC13-0BAF-43DF-9F45-F75231CE6BE1}"/>
                  </a:ext>
                </a:extLst>
              </p:cNvPr>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15" name="Shape 562">
                <a:extLst>
                  <a:ext uri="{FF2B5EF4-FFF2-40B4-BE49-F238E27FC236}">
                    <a16:creationId xmlns:a16="http://schemas.microsoft.com/office/drawing/2014/main" id="{2DE605C7-E875-4066-8599-0CC97B1B5097}"/>
                  </a:ext>
                </a:extLst>
              </p:cNvPr>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16" name="Shape 563">
                <a:extLst>
                  <a:ext uri="{FF2B5EF4-FFF2-40B4-BE49-F238E27FC236}">
                    <a16:creationId xmlns:a16="http://schemas.microsoft.com/office/drawing/2014/main" id="{F732721B-8EB7-4B85-B2D4-A90F777535B2}"/>
                  </a:ext>
                </a:extLst>
              </p:cNvPr>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17" name="Shape 564">
                <a:extLst>
                  <a:ext uri="{FF2B5EF4-FFF2-40B4-BE49-F238E27FC236}">
                    <a16:creationId xmlns:a16="http://schemas.microsoft.com/office/drawing/2014/main" id="{4E2E7BC2-404B-4E70-83E0-261272E72AA1}"/>
                  </a:ext>
                </a:extLst>
              </p:cNvPr>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18" name="Shape 565">
                <a:extLst>
                  <a:ext uri="{FF2B5EF4-FFF2-40B4-BE49-F238E27FC236}">
                    <a16:creationId xmlns:a16="http://schemas.microsoft.com/office/drawing/2014/main" id="{18CA8768-B0AB-4634-9D95-6A00062510BD}"/>
                  </a:ext>
                </a:extLst>
              </p:cNvPr>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19" name="Shape 566">
                <a:extLst>
                  <a:ext uri="{FF2B5EF4-FFF2-40B4-BE49-F238E27FC236}">
                    <a16:creationId xmlns:a16="http://schemas.microsoft.com/office/drawing/2014/main" id="{4D4B4EDD-A297-4ECE-A761-A4B99E3469E4}"/>
                  </a:ext>
                </a:extLst>
              </p:cNvPr>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20" name="Shape 567">
                <a:extLst>
                  <a:ext uri="{FF2B5EF4-FFF2-40B4-BE49-F238E27FC236}">
                    <a16:creationId xmlns:a16="http://schemas.microsoft.com/office/drawing/2014/main" id="{23A785B7-8E0E-4AE8-A413-BD28C408DD20}"/>
                  </a:ext>
                </a:extLst>
              </p:cNvPr>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21" name="Shape 568">
                <a:extLst>
                  <a:ext uri="{FF2B5EF4-FFF2-40B4-BE49-F238E27FC236}">
                    <a16:creationId xmlns:a16="http://schemas.microsoft.com/office/drawing/2014/main" id="{2E4540CA-9F47-4FAE-A855-CE12584F28AB}"/>
                  </a:ext>
                </a:extLst>
              </p:cNvPr>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22" name="Shape 569">
                <a:extLst>
                  <a:ext uri="{FF2B5EF4-FFF2-40B4-BE49-F238E27FC236}">
                    <a16:creationId xmlns:a16="http://schemas.microsoft.com/office/drawing/2014/main" id="{B1A3A0CF-0BC8-48CD-9A49-BF7955228081}"/>
                  </a:ext>
                </a:extLst>
              </p:cNvPr>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23" name="Shape 570">
                <a:extLst>
                  <a:ext uri="{FF2B5EF4-FFF2-40B4-BE49-F238E27FC236}">
                    <a16:creationId xmlns:a16="http://schemas.microsoft.com/office/drawing/2014/main" id="{E7EC62E2-7682-445F-87D9-05A487497F49}"/>
                  </a:ext>
                </a:extLst>
              </p:cNvPr>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24" name="Shape 571">
                <a:extLst>
                  <a:ext uri="{FF2B5EF4-FFF2-40B4-BE49-F238E27FC236}">
                    <a16:creationId xmlns:a16="http://schemas.microsoft.com/office/drawing/2014/main" id="{7B4809CB-343B-4CA8-95C8-BADE0B05443F}"/>
                  </a:ext>
                </a:extLst>
              </p:cNvPr>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25" name="Shape 572">
                <a:extLst>
                  <a:ext uri="{FF2B5EF4-FFF2-40B4-BE49-F238E27FC236}">
                    <a16:creationId xmlns:a16="http://schemas.microsoft.com/office/drawing/2014/main" id="{34541634-E17B-49E4-BEA1-676BBD7BDACF}"/>
                  </a:ext>
                </a:extLst>
              </p:cNvPr>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26" name="Shape 573">
                <a:extLst>
                  <a:ext uri="{FF2B5EF4-FFF2-40B4-BE49-F238E27FC236}">
                    <a16:creationId xmlns:a16="http://schemas.microsoft.com/office/drawing/2014/main" id="{24C91947-57BB-4C4A-8458-056933B68A81}"/>
                  </a:ext>
                </a:extLst>
              </p:cNvPr>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27" name="Shape 574">
                <a:extLst>
                  <a:ext uri="{FF2B5EF4-FFF2-40B4-BE49-F238E27FC236}">
                    <a16:creationId xmlns:a16="http://schemas.microsoft.com/office/drawing/2014/main" id="{CE6AEE7D-9DC7-4001-83E8-5E818AD1F8B1}"/>
                  </a:ext>
                </a:extLst>
              </p:cNvPr>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28" name="Shape 575">
                <a:extLst>
                  <a:ext uri="{FF2B5EF4-FFF2-40B4-BE49-F238E27FC236}">
                    <a16:creationId xmlns:a16="http://schemas.microsoft.com/office/drawing/2014/main" id="{2CF07F68-D4DB-4BEA-8194-7AAF40A5C3BD}"/>
                  </a:ext>
                </a:extLst>
              </p:cNvPr>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grpSp>
          <p:nvGrpSpPr>
            <p:cNvPr id="393" name="Group 576">
              <a:extLst>
                <a:ext uri="{FF2B5EF4-FFF2-40B4-BE49-F238E27FC236}">
                  <a16:creationId xmlns:a16="http://schemas.microsoft.com/office/drawing/2014/main" id="{C351C642-DDF5-40CD-984A-E5A996E9EC39}"/>
                </a:ext>
              </a:extLst>
            </p:cNvPr>
            <p:cNvGrpSpPr/>
            <p:nvPr/>
          </p:nvGrpSpPr>
          <p:grpSpPr>
            <a:xfrm>
              <a:off x="6039284" y="3439244"/>
              <a:ext cx="2436258" cy="1023193"/>
              <a:chOff x="0" y="0"/>
              <a:chExt cx="10404878" cy="5066007"/>
            </a:xfrm>
          </p:grpSpPr>
          <p:sp>
            <p:nvSpPr>
              <p:cNvPr id="539" name="Shape 531">
                <a:extLst>
                  <a:ext uri="{FF2B5EF4-FFF2-40B4-BE49-F238E27FC236}">
                    <a16:creationId xmlns:a16="http://schemas.microsoft.com/office/drawing/2014/main" id="{B7F8159C-E0BA-45AE-9235-AE257A0B9E60}"/>
                  </a:ext>
                </a:extLst>
              </p:cNvPr>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0" name="Shape 532">
                <a:extLst>
                  <a:ext uri="{FF2B5EF4-FFF2-40B4-BE49-F238E27FC236}">
                    <a16:creationId xmlns:a16="http://schemas.microsoft.com/office/drawing/2014/main" id="{2C5E5785-B1A5-4806-9DF5-32AD60E5CF14}"/>
                  </a:ext>
                </a:extLst>
              </p:cNvPr>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41" name="Shape 533">
                <a:extLst>
                  <a:ext uri="{FF2B5EF4-FFF2-40B4-BE49-F238E27FC236}">
                    <a16:creationId xmlns:a16="http://schemas.microsoft.com/office/drawing/2014/main" id="{7611EDC5-5A0E-4EB6-B34C-3E29751A9F80}"/>
                  </a:ext>
                </a:extLst>
              </p:cNvPr>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2" name="Shape 534">
                <a:extLst>
                  <a:ext uri="{FF2B5EF4-FFF2-40B4-BE49-F238E27FC236}">
                    <a16:creationId xmlns:a16="http://schemas.microsoft.com/office/drawing/2014/main" id="{B59A4CFF-5613-403C-B869-BE98372EE541}"/>
                  </a:ext>
                </a:extLst>
              </p:cNvPr>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3" name="Shape 535">
                <a:extLst>
                  <a:ext uri="{FF2B5EF4-FFF2-40B4-BE49-F238E27FC236}">
                    <a16:creationId xmlns:a16="http://schemas.microsoft.com/office/drawing/2014/main" id="{8B55AABF-B887-4E27-B045-EA761F4902AE}"/>
                  </a:ext>
                </a:extLst>
              </p:cNvPr>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4" name="Shape 536">
                <a:extLst>
                  <a:ext uri="{FF2B5EF4-FFF2-40B4-BE49-F238E27FC236}">
                    <a16:creationId xmlns:a16="http://schemas.microsoft.com/office/drawing/2014/main" id="{5E3BC928-CFB8-4594-87C7-01AF597C313A}"/>
                  </a:ext>
                </a:extLst>
              </p:cNvPr>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5" name="Shape 537">
                <a:extLst>
                  <a:ext uri="{FF2B5EF4-FFF2-40B4-BE49-F238E27FC236}">
                    <a16:creationId xmlns:a16="http://schemas.microsoft.com/office/drawing/2014/main" id="{FF40E6D5-5AC9-44B3-B425-9228D542CBA6}"/>
                  </a:ext>
                </a:extLst>
              </p:cNvPr>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6" name="Shape 538">
                <a:extLst>
                  <a:ext uri="{FF2B5EF4-FFF2-40B4-BE49-F238E27FC236}">
                    <a16:creationId xmlns:a16="http://schemas.microsoft.com/office/drawing/2014/main" id="{53EEB7F4-21CC-49C7-82CD-D331A00F3610}"/>
                  </a:ext>
                </a:extLst>
              </p:cNvPr>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7" name="Shape 539">
                <a:extLst>
                  <a:ext uri="{FF2B5EF4-FFF2-40B4-BE49-F238E27FC236}">
                    <a16:creationId xmlns:a16="http://schemas.microsoft.com/office/drawing/2014/main" id="{79ED1001-4B8B-4DAE-91EF-D614D653D91D}"/>
                  </a:ext>
                </a:extLst>
              </p:cNvPr>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8" name="Shape 540">
                <a:extLst>
                  <a:ext uri="{FF2B5EF4-FFF2-40B4-BE49-F238E27FC236}">
                    <a16:creationId xmlns:a16="http://schemas.microsoft.com/office/drawing/2014/main" id="{153D2958-5A57-4DF0-8209-A22F550C47E8}"/>
                  </a:ext>
                </a:extLst>
              </p:cNvPr>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9" name="Shape 541">
                <a:extLst>
                  <a:ext uri="{FF2B5EF4-FFF2-40B4-BE49-F238E27FC236}">
                    <a16:creationId xmlns:a16="http://schemas.microsoft.com/office/drawing/2014/main" id="{399E0BE1-F2D9-4B73-B19E-54AD6A226344}"/>
                  </a:ext>
                </a:extLst>
              </p:cNvPr>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50" name="Shape 542">
                <a:extLst>
                  <a:ext uri="{FF2B5EF4-FFF2-40B4-BE49-F238E27FC236}">
                    <a16:creationId xmlns:a16="http://schemas.microsoft.com/office/drawing/2014/main" id="{79069C56-2CBD-48FD-B7F3-11DDEDF6C572}"/>
                  </a:ext>
                </a:extLst>
              </p:cNvPr>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51" name="Shape 543">
                <a:extLst>
                  <a:ext uri="{FF2B5EF4-FFF2-40B4-BE49-F238E27FC236}">
                    <a16:creationId xmlns:a16="http://schemas.microsoft.com/office/drawing/2014/main" id="{293A1764-2F2B-48A8-BB9D-7163801834D1}"/>
                  </a:ext>
                </a:extLst>
              </p:cNvPr>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52" name="Shape 544">
                <a:extLst>
                  <a:ext uri="{FF2B5EF4-FFF2-40B4-BE49-F238E27FC236}">
                    <a16:creationId xmlns:a16="http://schemas.microsoft.com/office/drawing/2014/main" id="{9927A26D-5EA7-419C-A9AF-77300B7B8050}"/>
                  </a:ext>
                </a:extLst>
              </p:cNvPr>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53" name="Shape 545">
                <a:extLst>
                  <a:ext uri="{FF2B5EF4-FFF2-40B4-BE49-F238E27FC236}">
                    <a16:creationId xmlns:a16="http://schemas.microsoft.com/office/drawing/2014/main" id="{2F456E38-E563-4400-A943-FABE85670F5E}"/>
                  </a:ext>
                </a:extLst>
              </p:cNvPr>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54" name="Shape 546">
                <a:extLst>
                  <a:ext uri="{FF2B5EF4-FFF2-40B4-BE49-F238E27FC236}">
                    <a16:creationId xmlns:a16="http://schemas.microsoft.com/office/drawing/2014/main" id="{74B736E0-044B-4B49-8BBA-F6541871F530}"/>
                  </a:ext>
                </a:extLst>
              </p:cNvPr>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55" name="Shape 547">
                <a:extLst>
                  <a:ext uri="{FF2B5EF4-FFF2-40B4-BE49-F238E27FC236}">
                    <a16:creationId xmlns:a16="http://schemas.microsoft.com/office/drawing/2014/main" id="{A0185704-237E-4A63-91AB-FA2BF5671109}"/>
                  </a:ext>
                </a:extLst>
              </p:cNvPr>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56" name="Shape 548">
                <a:extLst>
                  <a:ext uri="{FF2B5EF4-FFF2-40B4-BE49-F238E27FC236}">
                    <a16:creationId xmlns:a16="http://schemas.microsoft.com/office/drawing/2014/main" id="{6A03D975-50EC-4E33-92A6-913CBDE2E3BD}"/>
                  </a:ext>
                </a:extLst>
              </p:cNvPr>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57" name="Shape 549">
                <a:extLst>
                  <a:ext uri="{FF2B5EF4-FFF2-40B4-BE49-F238E27FC236}">
                    <a16:creationId xmlns:a16="http://schemas.microsoft.com/office/drawing/2014/main" id="{156B9484-5A48-4472-83D8-DC05E85B7F33}"/>
                  </a:ext>
                </a:extLst>
              </p:cNvPr>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58" name="Shape 550">
                <a:extLst>
                  <a:ext uri="{FF2B5EF4-FFF2-40B4-BE49-F238E27FC236}">
                    <a16:creationId xmlns:a16="http://schemas.microsoft.com/office/drawing/2014/main" id="{597FE726-9EFA-4688-ACE3-E1C630AEF120}"/>
                  </a:ext>
                </a:extLst>
              </p:cNvPr>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59" name="Shape 551">
                <a:extLst>
                  <a:ext uri="{FF2B5EF4-FFF2-40B4-BE49-F238E27FC236}">
                    <a16:creationId xmlns:a16="http://schemas.microsoft.com/office/drawing/2014/main" id="{7C5667AD-DD18-4ACE-8E8F-7FA60C8E1F14}"/>
                  </a:ext>
                </a:extLst>
              </p:cNvPr>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60" name="Shape 552">
                <a:extLst>
                  <a:ext uri="{FF2B5EF4-FFF2-40B4-BE49-F238E27FC236}">
                    <a16:creationId xmlns:a16="http://schemas.microsoft.com/office/drawing/2014/main" id="{EAD466EB-6628-47F5-BFA8-3D142499E897}"/>
                  </a:ext>
                </a:extLst>
              </p:cNvPr>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61" name="Shape 553">
                <a:extLst>
                  <a:ext uri="{FF2B5EF4-FFF2-40B4-BE49-F238E27FC236}">
                    <a16:creationId xmlns:a16="http://schemas.microsoft.com/office/drawing/2014/main" id="{483EA64D-FFC6-42D5-B98A-B716B2815FB7}"/>
                  </a:ext>
                </a:extLst>
              </p:cNvPr>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62" name="Shape 554">
                <a:extLst>
                  <a:ext uri="{FF2B5EF4-FFF2-40B4-BE49-F238E27FC236}">
                    <a16:creationId xmlns:a16="http://schemas.microsoft.com/office/drawing/2014/main" id="{B19774B0-84E4-4434-8293-87D2072168D8}"/>
                  </a:ext>
                </a:extLst>
              </p:cNvPr>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63" name="Shape 555">
                <a:extLst>
                  <a:ext uri="{FF2B5EF4-FFF2-40B4-BE49-F238E27FC236}">
                    <a16:creationId xmlns:a16="http://schemas.microsoft.com/office/drawing/2014/main" id="{2CCC0D64-49A2-46EA-ABCF-A189EBB58AD2}"/>
                  </a:ext>
                </a:extLst>
              </p:cNvPr>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64" name="Shape 556">
                <a:extLst>
                  <a:ext uri="{FF2B5EF4-FFF2-40B4-BE49-F238E27FC236}">
                    <a16:creationId xmlns:a16="http://schemas.microsoft.com/office/drawing/2014/main" id="{8B23BB96-CD5E-4A14-A6CE-FA51BA53BF77}"/>
                  </a:ext>
                </a:extLst>
              </p:cNvPr>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65" name="Shape 557">
                <a:extLst>
                  <a:ext uri="{FF2B5EF4-FFF2-40B4-BE49-F238E27FC236}">
                    <a16:creationId xmlns:a16="http://schemas.microsoft.com/office/drawing/2014/main" id="{5365AD8B-424E-4351-8C85-1CE92AB4E757}"/>
                  </a:ext>
                </a:extLst>
              </p:cNvPr>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66" name="Shape 558">
                <a:extLst>
                  <a:ext uri="{FF2B5EF4-FFF2-40B4-BE49-F238E27FC236}">
                    <a16:creationId xmlns:a16="http://schemas.microsoft.com/office/drawing/2014/main" id="{BEE6AFCC-1D78-4801-A247-2F6A3DD9E6B2}"/>
                  </a:ext>
                </a:extLst>
              </p:cNvPr>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67" name="Shape 559">
                <a:extLst>
                  <a:ext uri="{FF2B5EF4-FFF2-40B4-BE49-F238E27FC236}">
                    <a16:creationId xmlns:a16="http://schemas.microsoft.com/office/drawing/2014/main" id="{00DAEFF9-476C-410C-88A9-EBC98BC0A781}"/>
                  </a:ext>
                </a:extLst>
              </p:cNvPr>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68" name="Shape 560">
                <a:extLst>
                  <a:ext uri="{FF2B5EF4-FFF2-40B4-BE49-F238E27FC236}">
                    <a16:creationId xmlns:a16="http://schemas.microsoft.com/office/drawing/2014/main" id="{AAEEA412-E511-45D4-8BD5-E4535E231547}"/>
                  </a:ext>
                </a:extLst>
              </p:cNvPr>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69" name="Shape 561">
                <a:extLst>
                  <a:ext uri="{FF2B5EF4-FFF2-40B4-BE49-F238E27FC236}">
                    <a16:creationId xmlns:a16="http://schemas.microsoft.com/office/drawing/2014/main" id="{7BF12AA0-1013-498E-8DA2-EF75BD6DF5B1}"/>
                  </a:ext>
                </a:extLst>
              </p:cNvPr>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70" name="Shape 562">
                <a:extLst>
                  <a:ext uri="{FF2B5EF4-FFF2-40B4-BE49-F238E27FC236}">
                    <a16:creationId xmlns:a16="http://schemas.microsoft.com/office/drawing/2014/main" id="{0B49D2A6-BCD9-4EA5-B871-24988E5154A6}"/>
                  </a:ext>
                </a:extLst>
              </p:cNvPr>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71" name="Shape 563">
                <a:extLst>
                  <a:ext uri="{FF2B5EF4-FFF2-40B4-BE49-F238E27FC236}">
                    <a16:creationId xmlns:a16="http://schemas.microsoft.com/office/drawing/2014/main" id="{BB6A8A90-9185-4B9F-9A35-6A0281A3C55C}"/>
                  </a:ext>
                </a:extLst>
              </p:cNvPr>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72" name="Shape 564">
                <a:extLst>
                  <a:ext uri="{FF2B5EF4-FFF2-40B4-BE49-F238E27FC236}">
                    <a16:creationId xmlns:a16="http://schemas.microsoft.com/office/drawing/2014/main" id="{2501263B-1317-406B-B081-C1037CEFCE26}"/>
                  </a:ext>
                </a:extLst>
              </p:cNvPr>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73" name="Shape 565">
                <a:extLst>
                  <a:ext uri="{FF2B5EF4-FFF2-40B4-BE49-F238E27FC236}">
                    <a16:creationId xmlns:a16="http://schemas.microsoft.com/office/drawing/2014/main" id="{FD8111AF-8309-45F3-8E6F-2BFB0F46E9CB}"/>
                  </a:ext>
                </a:extLst>
              </p:cNvPr>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74" name="Shape 566">
                <a:extLst>
                  <a:ext uri="{FF2B5EF4-FFF2-40B4-BE49-F238E27FC236}">
                    <a16:creationId xmlns:a16="http://schemas.microsoft.com/office/drawing/2014/main" id="{0E2ECF54-4DB7-4451-A57E-60B9A621680E}"/>
                  </a:ext>
                </a:extLst>
              </p:cNvPr>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75" name="Shape 567">
                <a:extLst>
                  <a:ext uri="{FF2B5EF4-FFF2-40B4-BE49-F238E27FC236}">
                    <a16:creationId xmlns:a16="http://schemas.microsoft.com/office/drawing/2014/main" id="{113E708C-9218-46DC-BF97-1945EACD32FD}"/>
                  </a:ext>
                </a:extLst>
              </p:cNvPr>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76" name="Shape 568">
                <a:extLst>
                  <a:ext uri="{FF2B5EF4-FFF2-40B4-BE49-F238E27FC236}">
                    <a16:creationId xmlns:a16="http://schemas.microsoft.com/office/drawing/2014/main" id="{A4E62113-6694-4D13-80F6-C640D6CB40CB}"/>
                  </a:ext>
                </a:extLst>
              </p:cNvPr>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77" name="Shape 569">
                <a:extLst>
                  <a:ext uri="{FF2B5EF4-FFF2-40B4-BE49-F238E27FC236}">
                    <a16:creationId xmlns:a16="http://schemas.microsoft.com/office/drawing/2014/main" id="{2BCC0B9A-6A81-4CA1-A62B-6FAD6000202B}"/>
                  </a:ext>
                </a:extLst>
              </p:cNvPr>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78" name="Shape 570">
                <a:extLst>
                  <a:ext uri="{FF2B5EF4-FFF2-40B4-BE49-F238E27FC236}">
                    <a16:creationId xmlns:a16="http://schemas.microsoft.com/office/drawing/2014/main" id="{AE8188AA-AB16-43C1-9D2E-7FBE435E1737}"/>
                  </a:ext>
                </a:extLst>
              </p:cNvPr>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79" name="Shape 571">
                <a:extLst>
                  <a:ext uri="{FF2B5EF4-FFF2-40B4-BE49-F238E27FC236}">
                    <a16:creationId xmlns:a16="http://schemas.microsoft.com/office/drawing/2014/main" id="{1AB3A148-AA70-41D6-B24F-3C78B21A5FDF}"/>
                  </a:ext>
                </a:extLst>
              </p:cNvPr>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80" name="Shape 572">
                <a:extLst>
                  <a:ext uri="{FF2B5EF4-FFF2-40B4-BE49-F238E27FC236}">
                    <a16:creationId xmlns:a16="http://schemas.microsoft.com/office/drawing/2014/main" id="{9E2ABF9B-A92F-4C19-BB91-35129F5C7BD8}"/>
                  </a:ext>
                </a:extLst>
              </p:cNvPr>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81" name="Shape 573">
                <a:extLst>
                  <a:ext uri="{FF2B5EF4-FFF2-40B4-BE49-F238E27FC236}">
                    <a16:creationId xmlns:a16="http://schemas.microsoft.com/office/drawing/2014/main" id="{948B91E4-3447-4B49-9464-C750D38B8CEB}"/>
                  </a:ext>
                </a:extLst>
              </p:cNvPr>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82" name="Shape 574">
                <a:extLst>
                  <a:ext uri="{FF2B5EF4-FFF2-40B4-BE49-F238E27FC236}">
                    <a16:creationId xmlns:a16="http://schemas.microsoft.com/office/drawing/2014/main" id="{EDE62366-1730-48EB-89C7-5BC2A92C1D84}"/>
                  </a:ext>
                </a:extLst>
              </p:cNvPr>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83" name="Shape 575">
                <a:extLst>
                  <a:ext uri="{FF2B5EF4-FFF2-40B4-BE49-F238E27FC236}">
                    <a16:creationId xmlns:a16="http://schemas.microsoft.com/office/drawing/2014/main" id="{F7531113-664F-4623-9102-94D5E5A7E860}"/>
                  </a:ext>
                </a:extLst>
              </p:cNvPr>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grpSp>
          <p:nvGrpSpPr>
            <p:cNvPr id="394" name="Group 576">
              <a:extLst>
                <a:ext uri="{FF2B5EF4-FFF2-40B4-BE49-F238E27FC236}">
                  <a16:creationId xmlns:a16="http://schemas.microsoft.com/office/drawing/2014/main" id="{4B5944FA-7CA6-4D13-8E99-43CEEF3A7ABC}"/>
                </a:ext>
              </a:extLst>
            </p:cNvPr>
            <p:cNvGrpSpPr/>
            <p:nvPr/>
          </p:nvGrpSpPr>
          <p:grpSpPr>
            <a:xfrm>
              <a:off x="4674057" y="5038901"/>
              <a:ext cx="2436258" cy="1023193"/>
              <a:chOff x="0" y="0"/>
              <a:chExt cx="10404878" cy="5066007"/>
            </a:xfrm>
          </p:grpSpPr>
          <p:sp>
            <p:nvSpPr>
              <p:cNvPr id="494" name="Shape 531">
                <a:extLst>
                  <a:ext uri="{FF2B5EF4-FFF2-40B4-BE49-F238E27FC236}">
                    <a16:creationId xmlns:a16="http://schemas.microsoft.com/office/drawing/2014/main" id="{59A9F421-F6E3-4479-9422-58B06F05CB9F}"/>
                  </a:ext>
                </a:extLst>
              </p:cNvPr>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95" name="Shape 532">
                <a:extLst>
                  <a:ext uri="{FF2B5EF4-FFF2-40B4-BE49-F238E27FC236}">
                    <a16:creationId xmlns:a16="http://schemas.microsoft.com/office/drawing/2014/main" id="{DF85A771-221D-4D9F-A031-CA1F53E477F4}"/>
                  </a:ext>
                </a:extLst>
              </p:cNvPr>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96" name="Shape 533">
                <a:extLst>
                  <a:ext uri="{FF2B5EF4-FFF2-40B4-BE49-F238E27FC236}">
                    <a16:creationId xmlns:a16="http://schemas.microsoft.com/office/drawing/2014/main" id="{85F55FD3-89BF-465B-900E-960A4BA9AA28}"/>
                  </a:ext>
                </a:extLst>
              </p:cNvPr>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97" name="Shape 534">
                <a:extLst>
                  <a:ext uri="{FF2B5EF4-FFF2-40B4-BE49-F238E27FC236}">
                    <a16:creationId xmlns:a16="http://schemas.microsoft.com/office/drawing/2014/main" id="{F0D5A81C-17AC-4EAC-8A9A-5CF03F27A0BD}"/>
                  </a:ext>
                </a:extLst>
              </p:cNvPr>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98" name="Shape 535">
                <a:extLst>
                  <a:ext uri="{FF2B5EF4-FFF2-40B4-BE49-F238E27FC236}">
                    <a16:creationId xmlns:a16="http://schemas.microsoft.com/office/drawing/2014/main" id="{EEB40626-2F3E-482D-823F-04423C8FB7B9}"/>
                  </a:ext>
                </a:extLst>
              </p:cNvPr>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99" name="Shape 536">
                <a:extLst>
                  <a:ext uri="{FF2B5EF4-FFF2-40B4-BE49-F238E27FC236}">
                    <a16:creationId xmlns:a16="http://schemas.microsoft.com/office/drawing/2014/main" id="{BBB75D70-E2A4-4C00-A660-03FE5C5D0D93}"/>
                  </a:ext>
                </a:extLst>
              </p:cNvPr>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0" name="Shape 537">
                <a:extLst>
                  <a:ext uri="{FF2B5EF4-FFF2-40B4-BE49-F238E27FC236}">
                    <a16:creationId xmlns:a16="http://schemas.microsoft.com/office/drawing/2014/main" id="{1136147B-4873-497D-92E0-9A2F01BD7620}"/>
                  </a:ext>
                </a:extLst>
              </p:cNvPr>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1" name="Shape 538">
                <a:extLst>
                  <a:ext uri="{FF2B5EF4-FFF2-40B4-BE49-F238E27FC236}">
                    <a16:creationId xmlns:a16="http://schemas.microsoft.com/office/drawing/2014/main" id="{9F31C43E-1C6C-43B6-95D9-23EBE421A6A2}"/>
                  </a:ext>
                </a:extLst>
              </p:cNvPr>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2" name="Shape 539">
                <a:extLst>
                  <a:ext uri="{FF2B5EF4-FFF2-40B4-BE49-F238E27FC236}">
                    <a16:creationId xmlns:a16="http://schemas.microsoft.com/office/drawing/2014/main" id="{60F06CB9-55B2-448F-A44D-80EA41EC4DE9}"/>
                  </a:ext>
                </a:extLst>
              </p:cNvPr>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3" name="Shape 540">
                <a:extLst>
                  <a:ext uri="{FF2B5EF4-FFF2-40B4-BE49-F238E27FC236}">
                    <a16:creationId xmlns:a16="http://schemas.microsoft.com/office/drawing/2014/main" id="{2F8E265E-6B94-4F88-8436-B51EB2D3BF70}"/>
                  </a:ext>
                </a:extLst>
              </p:cNvPr>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4" name="Shape 541">
                <a:extLst>
                  <a:ext uri="{FF2B5EF4-FFF2-40B4-BE49-F238E27FC236}">
                    <a16:creationId xmlns:a16="http://schemas.microsoft.com/office/drawing/2014/main" id="{BC935B20-EC28-4289-90A5-B2B5E695BCF9}"/>
                  </a:ext>
                </a:extLst>
              </p:cNvPr>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5" name="Shape 542">
                <a:extLst>
                  <a:ext uri="{FF2B5EF4-FFF2-40B4-BE49-F238E27FC236}">
                    <a16:creationId xmlns:a16="http://schemas.microsoft.com/office/drawing/2014/main" id="{0170EAB5-0126-4660-A8AD-CFD4CE6021D2}"/>
                  </a:ext>
                </a:extLst>
              </p:cNvPr>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6" name="Shape 543">
                <a:extLst>
                  <a:ext uri="{FF2B5EF4-FFF2-40B4-BE49-F238E27FC236}">
                    <a16:creationId xmlns:a16="http://schemas.microsoft.com/office/drawing/2014/main" id="{C922499D-7038-4FB3-80AA-84C5023D671D}"/>
                  </a:ext>
                </a:extLst>
              </p:cNvPr>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7" name="Shape 544">
                <a:extLst>
                  <a:ext uri="{FF2B5EF4-FFF2-40B4-BE49-F238E27FC236}">
                    <a16:creationId xmlns:a16="http://schemas.microsoft.com/office/drawing/2014/main" id="{BD374A8E-DAE8-455C-BC9D-F78291301DDF}"/>
                  </a:ext>
                </a:extLst>
              </p:cNvPr>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08" name="Shape 545">
                <a:extLst>
                  <a:ext uri="{FF2B5EF4-FFF2-40B4-BE49-F238E27FC236}">
                    <a16:creationId xmlns:a16="http://schemas.microsoft.com/office/drawing/2014/main" id="{693AE7BA-B1D4-4A39-A264-315610DFF3DC}"/>
                  </a:ext>
                </a:extLst>
              </p:cNvPr>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9" name="Shape 546">
                <a:extLst>
                  <a:ext uri="{FF2B5EF4-FFF2-40B4-BE49-F238E27FC236}">
                    <a16:creationId xmlns:a16="http://schemas.microsoft.com/office/drawing/2014/main" id="{E30259EB-77C4-4E9A-A600-FC63F5E8C201}"/>
                  </a:ext>
                </a:extLst>
              </p:cNvPr>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10" name="Shape 547">
                <a:extLst>
                  <a:ext uri="{FF2B5EF4-FFF2-40B4-BE49-F238E27FC236}">
                    <a16:creationId xmlns:a16="http://schemas.microsoft.com/office/drawing/2014/main" id="{BCA993AD-75D1-45F2-B987-A3A328E48B84}"/>
                  </a:ext>
                </a:extLst>
              </p:cNvPr>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11" name="Shape 548">
                <a:extLst>
                  <a:ext uri="{FF2B5EF4-FFF2-40B4-BE49-F238E27FC236}">
                    <a16:creationId xmlns:a16="http://schemas.microsoft.com/office/drawing/2014/main" id="{5B3B797C-FAE8-4B6E-B64A-D46DC9546AEF}"/>
                  </a:ext>
                </a:extLst>
              </p:cNvPr>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12" name="Shape 549">
                <a:extLst>
                  <a:ext uri="{FF2B5EF4-FFF2-40B4-BE49-F238E27FC236}">
                    <a16:creationId xmlns:a16="http://schemas.microsoft.com/office/drawing/2014/main" id="{F8750B25-8D44-455D-8CEA-CB156436A057}"/>
                  </a:ext>
                </a:extLst>
              </p:cNvPr>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13" name="Shape 550">
                <a:extLst>
                  <a:ext uri="{FF2B5EF4-FFF2-40B4-BE49-F238E27FC236}">
                    <a16:creationId xmlns:a16="http://schemas.microsoft.com/office/drawing/2014/main" id="{AAC07A00-D24C-4215-95B0-16ABC59CCE46}"/>
                  </a:ext>
                </a:extLst>
              </p:cNvPr>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14" name="Shape 551">
                <a:extLst>
                  <a:ext uri="{FF2B5EF4-FFF2-40B4-BE49-F238E27FC236}">
                    <a16:creationId xmlns:a16="http://schemas.microsoft.com/office/drawing/2014/main" id="{D5F5A5DA-76C8-4AD7-95CD-5D09BA3D7F4B}"/>
                  </a:ext>
                </a:extLst>
              </p:cNvPr>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15" name="Shape 552">
                <a:extLst>
                  <a:ext uri="{FF2B5EF4-FFF2-40B4-BE49-F238E27FC236}">
                    <a16:creationId xmlns:a16="http://schemas.microsoft.com/office/drawing/2014/main" id="{04A1BF03-5956-41AD-A1CE-D8F42F02098E}"/>
                  </a:ext>
                </a:extLst>
              </p:cNvPr>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16" name="Shape 553">
                <a:extLst>
                  <a:ext uri="{FF2B5EF4-FFF2-40B4-BE49-F238E27FC236}">
                    <a16:creationId xmlns:a16="http://schemas.microsoft.com/office/drawing/2014/main" id="{A2C80A73-B63B-42A5-AAB0-C7DA1EA438C7}"/>
                  </a:ext>
                </a:extLst>
              </p:cNvPr>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17" name="Shape 554">
                <a:extLst>
                  <a:ext uri="{FF2B5EF4-FFF2-40B4-BE49-F238E27FC236}">
                    <a16:creationId xmlns:a16="http://schemas.microsoft.com/office/drawing/2014/main" id="{32E95CBE-470E-491A-A4F3-80B634517B3E}"/>
                  </a:ext>
                </a:extLst>
              </p:cNvPr>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18" name="Shape 555">
                <a:extLst>
                  <a:ext uri="{FF2B5EF4-FFF2-40B4-BE49-F238E27FC236}">
                    <a16:creationId xmlns:a16="http://schemas.microsoft.com/office/drawing/2014/main" id="{4AE58D00-B97C-4320-AA3C-682C2031E3DC}"/>
                  </a:ext>
                </a:extLst>
              </p:cNvPr>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19" name="Shape 556">
                <a:extLst>
                  <a:ext uri="{FF2B5EF4-FFF2-40B4-BE49-F238E27FC236}">
                    <a16:creationId xmlns:a16="http://schemas.microsoft.com/office/drawing/2014/main" id="{B709CA6F-EDA9-4F1B-827A-15C775FC999C}"/>
                  </a:ext>
                </a:extLst>
              </p:cNvPr>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20" name="Shape 557">
                <a:extLst>
                  <a:ext uri="{FF2B5EF4-FFF2-40B4-BE49-F238E27FC236}">
                    <a16:creationId xmlns:a16="http://schemas.microsoft.com/office/drawing/2014/main" id="{96956896-995F-4B6E-9D85-1B4385EE3BF9}"/>
                  </a:ext>
                </a:extLst>
              </p:cNvPr>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21" name="Shape 558">
                <a:extLst>
                  <a:ext uri="{FF2B5EF4-FFF2-40B4-BE49-F238E27FC236}">
                    <a16:creationId xmlns:a16="http://schemas.microsoft.com/office/drawing/2014/main" id="{DB3B73D4-1B31-4886-A4C9-E1DCD7E471BE}"/>
                  </a:ext>
                </a:extLst>
              </p:cNvPr>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22" name="Shape 559">
                <a:extLst>
                  <a:ext uri="{FF2B5EF4-FFF2-40B4-BE49-F238E27FC236}">
                    <a16:creationId xmlns:a16="http://schemas.microsoft.com/office/drawing/2014/main" id="{1FC36F72-8946-41CF-B4B1-31CD68845406}"/>
                  </a:ext>
                </a:extLst>
              </p:cNvPr>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23" name="Shape 560">
                <a:extLst>
                  <a:ext uri="{FF2B5EF4-FFF2-40B4-BE49-F238E27FC236}">
                    <a16:creationId xmlns:a16="http://schemas.microsoft.com/office/drawing/2014/main" id="{1A13A286-FEE9-49F8-8D2B-80606F1BE126}"/>
                  </a:ext>
                </a:extLst>
              </p:cNvPr>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24" name="Shape 561">
                <a:extLst>
                  <a:ext uri="{FF2B5EF4-FFF2-40B4-BE49-F238E27FC236}">
                    <a16:creationId xmlns:a16="http://schemas.microsoft.com/office/drawing/2014/main" id="{2A049545-D7B5-48B3-B090-2BE81406B69A}"/>
                  </a:ext>
                </a:extLst>
              </p:cNvPr>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25" name="Shape 562">
                <a:extLst>
                  <a:ext uri="{FF2B5EF4-FFF2-40B4-BE49-F238E27FC236}">
                    <a16:creationId xmlns:a16="http://schemas.microsoft.com/office/drawing/2014/main" id="{AABF202B-192F-4481-B4A5-8DC0118FA8C8}"/>
                  </a:ext>
                </a:extLst>
              </p:cNvPr>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26" name="Shape 563">
                <a:extLst>
                  <a:ext uri="{FF2B5EF4-FFF2-40B4-BE49-F238E27FC236}">
                    <a16:creationId xmlns:a16="http://schemas.microsoft.com/office/drawing/2014/main" id="{B850B2E8-BBF5-4DCD-AC4B-601DA3E92C47}"/>
                  </a:ext>
                </a:extLst>
              </p:cNvPr>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27" name="Shape 564">
                <a:extLst>
                  <a:ext uri="{FF2B5EF4-FFF2-40B4-BE49-F238E27FC236}">
                    <a16:creationId xmlns:a16="http://schemas.microsoft.com/office/drawing/2014/main" id="{43D7C15F-4846-4853-84F6-B0CD22355D81}"/>
                  </a:ext>
                </a:extLst>
              </p:cNvPr>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28" name="Shape 565">
                <a:extLst>
                  <a:ext uri="{FF2B5EF4-FFF2-40B4-BE49-F238E27FC236}">
                    <a16:creationId xmlns:a16="http://schemas.microsoft.com/office/drawing/2014/main" id="{1E2C9FDA-5C68-4B7E-80C3-AE0ED6CB592D}"/>
                  </a:ext>
                </a:extLst>
              </p:cNvPr>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29" name="Shape 566">
                <a:extLst>
                  <a:ext uri="{FF2B5EF4-FFF2-40B4-BE49-F238E27FC236}">
                    <a16:creationId xmlns:a16="http://schemas.microsoft.com/office/drawing/2014/main" id="{99A56448-55D0-4D95-9AE0-16F447F899A9}"/>
                  </a:ext>
                </a:extLst>
              </p:cNvPr>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30" name="Shape 567">
                <a:extLst>
                  <a:ext uri="{FF2B5EF4-FFF2-40B4-BE49-F238E27FC236}">
                    <a16:creationId xmlns:a16="http://schemas.microsoft.com/office/drawing/2014/main" id="{D8A1C2FE-425C-40FE-8524-DA0D3BC605F9}"/>
                  </a:ext>
                </a:extLst>
              </p:cNvPr>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31" name="Shape 568">
                <a:extLst>
                  <a:ext uri="{FF2B5EF4-FFF2-40B4-BE49-F238E27FC236}">
                    <a16:creationId xmlns:a16="http://schemas.microsoft.com/office/drawing/2014/main" id="{6CA1096B-47E1-4CA8-9C33-E3E84E9DF17A}"/>
                  </a:ext>
                </a:extLst>
              </p:cNvPr>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32" name="Shape 569">
                <a:extLst>
                  <a:ext uri="{FF2B5EF4-FFF2-40B4-BE49-F238E27FC236}">
                    <a16:creationId xmlns:a16="http://schemas.microsoft.com/office/drawing/2014/main" id="{EE2CA731-8CE0-4E91-BE24-60921477B4F3}"/>
                  </a:ext>
                </a:extLst>
              </p:cNvPr>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33" name="Shape 570">
                <a:extLst>
                  <a:ext uri="{FF2B5EF4-FFF2-40B4-BE49-F238E27FC236}">
                    <a16:creationId xmlns:a16="http://schemas.microsoft.com/office/drawing/2014/main" id="{D3C82A5C-4B84-4431-9F75-C9A24BECC2A5}"/>
                  </a:ext>
                </a:extLst>
              </p:cNvPr>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34" name="Shape 571">
                <a:extLst>
                  <a:ext uri="{FF2B5EF4-FFF2-40B4-BE49-F238E27FC236}">
                    <a16:creationId xmlns:a16="http://schemas.microsoft.com/office/drawing/2014/main" id="{158EE25E-F67A-422C-97F9-723CAE2A135A}"/>
                  </a:ext>
                </a:extLst>
              </p:cNvPr>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35" name="Shape 572">
                <a:extLst>
                  <a:ext uri="{FF2B5EF4-FFF2-40B4-BE49-F238E27FC236}">
                    <a16:creationId xmlns:a16="http://schemas.microsoft.com/office/drawing/2014/main" id="{6965046C-492B-4A83-B534-2E59C450C5F4}"/>
                  </a:ext>
                </a:extLst>
              </p:cNvPr>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36" name="Shape 573">
                <a:extLst>
                  <a:ext uri="{FF2B5EF4-FFF2-40B4-BE49-F238E27FC236}">
                    <a16:creationId xmlns:a16="http://schemas.microsoft.com/office/drawing/2014/main" id="{4CE9056F-B4A8-40D1-B333-6CE8F9B581B5}"/>
                  </a:ext>
                </a:extLst>
              </p:cNvPr>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37" name="Shape 574">
                <a:extLst>
                  <a:ext uri="{FF2B5EF4-FFF2-40B4-BE49-F238E27FC236}">
                    <a16:creationId xmlns:a16="http://schemas.microsoft.com/office/drawing/2014/main" id="{6B7B023A-6AC1-4EBA-A371-8687DA344E2A}"/>
                  </a:ext>
                </a:extLst>
              </p:cNvPr>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38" name="Shape 575">
                <a:extLst>
                  <a:ext uri="{FF2B5EF4-FFF2-40B4-BE49-F238E27FC236}">
                    <a16:creationId xmlns:a16="http://schemas.microsoft.com/office/drawing/2014/main" id="{D6C128A0-8990-4C78-89DC-AB1A126B0B3C}"/>
                  </a:ext>
                </a:extLst>
              </p:cNvPr>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sp>
          <p:nvSpPr>
            <p:cNvPr id="395" name="Shape 484">
              <a:extLst>
                <a:ext uri="{FF2B5EF4-FFF2-40B4-BE49-F238E27FC236}">
                  <a16:creationId xmlns:a16="http://schemas.microsoft.com/office/drawing/2014/main" id="{1CE42502-726E-4774-9E6E-528A34AFB107}"/>
                </a:ext>
              </a:extLst>
            </p:cNvPr>
            <p:cNvSpPr/>
            <p:nvPr/>
          </p:nvSpPr>
          <p:spPr>
            <a:xfrm flipV="1">
              <a:off x="5270556" y="4543659"/>
              <a:ext cx="0" cy="421289"/>
            </a:xfrm>
            <a:prstGeom prst="line">
              <a:avLst/>
            </a:prstGeom>
            <a:ln w="63500">
              <a:solidFill>
                <a:schemeClr val="accent1"/>
              </a:solidFill>
              <a:miter lim="400000"/>
              <a:headEnd type="stealth"/>
            </a:ln>
          </p:spPr>
          <p:txBody>
            <a:bodyPr lIns="25374" tIns="25374" rIns="25374" bIns="25374" anchor="ctr"/>
            <a:lstStyle/>
            <a:p>
              <a:pPr>
                <a:defRPr sz="3200"/>
              </a:pPr>
              <a:endParaRPr sz="1598"/>
            </a:p>
          </p:txBody>
        </p:sp>
        <p:sp>
          <p:nvSpPr>
            <p:cNvPr id="396" name="Shape 484">
              <a:extLst>
                <a:ext uri="{FF2B5EF4-FFF2-40B4-BE49-F238E27FC236}">
                  <a16:creationId xmlns:a16="http://schemas.microsoft.com/office/drawing/2014/main" id="{A9586240-415A-4194-85F2-2F6A809C3A8B}"/>
                </a:ext>
              </a:extLst>
            </p:cNvPr>
            <p:cNvSpPr/>
            <p:nvPr/>
          </p:nvSpPr>
          <p:spPr>
            <a:xfrm flipV="1">
              <a:off x="3854853" y="4545187"/>
              <a:ext cx="0" cy="421289"/>
            </a:xfrm>
            <a:prstGeom prst="line">
              <a:avLst/>
            </a:prstGeom>
            <a:ln w="63500">
              <a:solidFill>
                <a:schemeClr val="accent1"/>
              </a:solidFill>
              <a:miter lim="400000"/>
              <a:headEnd type="stealth"/>
            </a:ln>
          </p:spPr>
          <p:txBody>
            <a:bodyPr lIns="25374" tIns="25374" rIns="25374" bIns="25374" anchor="ctr"/>
            <a:lstStyle/>
            <a:p>
              <a:pPr>
                <a:defRPr sz="3200"/>
              </a:pPr>
              <a:endParaRPr sz="1598"/>
            </a:p>
          </p:txBody>
        </p:sp>
        <p:grpSp>
          <p:nvGrpSpPr>
            <p:cNvPr id="397" name="Group 576">
              <a:extLst>
                <a:ext uri="{FF2B5EF4-FFF2-40B4-BE49-F238E27FC236}">
                  <a16:creationId xmlns:a16="http://schemas.microsoft.com/office/drawing/2014/main" id="{6DC30E07-C22E-40F1-9308-41F803EA412E}"/>
                </a:ext>
              </a:extLst>
            </p:cNvPr>
            <p:cNvGrpSpPr/>
            <p:nvPr/>
          </p:nvGrpSpPr>
          <p:grpSpPr>
            <a:xfrm>
              <a:off x="8784837" y="3462373"/>
              <a:ext cx="2436258" cy="1023193"/>
              <a:chOff x="0" y="0"/>
              <a:chExt cx="10404878" cy="5066007"/>
            </a:xfrm>
          </p:grpSpPr>
          <p:sp>
            <p:nvSpPr>
              <p:cNvPr id="449" name="Shape 531">
                <a:extLst>
                  <a:ext uri="{FF2B5EF4-FFF2-40B4-BE49-F238E27FC236}">
                    <a16:creationId xmlns:a16="http://schemas.microsoft.com/office/drawing/2014/main" id="{07634168-E8FC-422B-9253-69BF8A1559AE}"/>
                  </a:ext>
                </a:extLst>
              </p:cNvPr>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0" name="Shape 532">
                <a:extLst>
                  <a:ext uri="{FF2B5EF4-FFF2-40B4-BE49-F238E27FC236}">
                    <a16:creationId xmlns:a16="http://schemas.microsoft.com/office/drawing/2014/main" id="{5B1BCC98-741B-4A33-BC2E-9BBE4E61D1D9}"/>
                  </a:ext>
                </a:extLst>
              </p:cNvPr>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51" name="Shape 533">
                <a:extLst>
                  <a:ext uri="{FF2B5EF4-FFF2-40B4-BE49-F238E27FC236}">
                    <a16:creationId xmlns:a16="http://schemas.microsoft.com/office/drawing/2014/main" id="{9AFD0C68-6313-47CF-A5CC-11E06F792F60}"/>
                  </a:ext>
                </a:extLst>
              </p:cNvPr>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2" name="Shape 534">
                <a:extLst>
                  <a:ext uri="{FF2B5EF4-FFF2-40B4-BE49-F238E27FC236}">
                    <a16:creationId xmlns:a16="http://schemas.microsoft.com/office/drawing/2014/main" id="{8A296F51-7D2E-4E9A-82EB-584723C1B215}"/>
                  </a:ext>
                </a:extLst>
              </p:cNvPr>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3" name="Shape 535">
                <a:extLst>
                  <a:ext uri="{FF2B5EF4-FFF2-40B4-BE49-F238E27FC236}">
                    <a16:creationId xmlns:a16="http://schemas.microsoft.com/office/drawing/2014/main" id="{D132F449-218C-4CEA-991F-30FAC7E117AE}"/>
                  </a:ext>
                </a:extLst>
              </p:cNvPr>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4" name="Shape 536">
                <a:extLst>
                  <a:ext uri="{FF2B5EF4-FFF2-40B4-BE49-F238E27FC236}">
                    <a16:creationId xmlns:a16="http://schemas.microsoft.com/office/drawing/2014/main" id="{F4A70D40-ADB1-489F-BAD7-542A8290F5AD}"/>
                  </a:ext>
                </a:extLst>
              </p:cNvPr>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5" name="Shape 537">
                <a:extLst>
                  <a:ext uri="{FF2B5EF4-FFF2-40B4-BE49-F238E27FC236}">
                    <a16:creationId xmlns:a16="http://schemas.microsoft.com/office/drawing/2014/main" id="{BF27E37D-FAE7-4457-9211-ACA4BF0834A1}"/>
                  </a:ext>
                </a:extLst>
              </p:cNvPr>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6" name="Shape 538">
                <a:extLst>
                  <a:ext uri="{FF2B5EF4-FFF2-40B4-BE49-F238E27FC236}">
                    <a16:creationId xmlns:a16="http://schemas.microsoft.com/office/drawing/2014/main" id="{308E86BF-3213-43FB-ACF4-5524BE876E1B}"/>
                  </a:ext>
                </a:extLst>
              </p:cNvPr>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7" name="Shape 539">
                <a:extLst>
                  <a:ext uri="{FF2B5EF4-FFF2-40B4-BE49-F238E27FC236}">
                    <a16:creationId xmlns:a16="http://schemas.microsoft.com/office/drawing/2014/main" id="{A52B1AB9-1311-42EC-8F6A-7A365EC6620E}"/>
                  </a:ext>
                </a:extLst>
              </p:cNvPr>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8" name="Shape 540">
                <a:extLst>
                  <a:ext uri="{FF2B5EF4-FFF2-40B4-BE49-F238E27FC236}">
                    <a16:creationId xmlns:a16="http://schemas.microsoft.com/office/drawing/2014/main" id="{639C4165-40F8-4F25-8C5F-5215275785BB}"/>
                  </a:ext>
                </a:extLst>
              </p:cNvPr>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9" name="Shape 541">
                <a:extLst>
                  <a:ext uri="{FF2B5EF4-FFF2-40B4-BE49-F238E27FC236}">
                    <a16:creationId xmlns:a16="http://schemas.microsoft.com/office/drawing/2014/main" id="{482DF84E-D652-4864-A336-F6113816E2A0}"/>
                  </a:ext>
                </a:extLst>
              </p:cNvPr>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60" name="Shape 542">
                <a:extLst>
                  <a:ext uri="{FF2B5EF4-FFF2-40B4-BE49-F238E27FC236}">
                    <a16:creationId xmlns:a16="http://schemas.microsoft.com/office/drawing/2014/main" id="{05E493F3-3FD4-4085-BE03-5C12C79BB085}"/>
                  </a:ext>
                </a:extLst>
              </p:cNvPr>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61" name="Shape 543">
                <a:extLst>
                  <a:ext uri="{FF2B5EF4-FFF2-40B4-BE49-F238E27FC236}">
                    <a16:creationId xmlns:a16="http://schemas.microsoft.com/office/drawing/2014/main" id="{AD52CAE2-636B-4622-99D9-E772811B9C1D}"/>
                  </a:ext>
                </a:extLst>
              </p:cNvPr>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62" name="Shape 544">
                <a:extLst>
                  <a:ext uri="{FF2B5EF4-FFF2-40B4-BE49-F238E27FC236}">
                    <a16:creationId xmlns:a16="http://schemas.microsoft.com/office/drawing/2014/main" id="{103473AD-9627-412A-80FD-E2DACD1B3665}"/>
                  </a:ext>
                </a:extLst>
              </p:cNvPr>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63" name="Shape 545">
                <a:extLst>
                  <a:ext uri="{FF2B5EF4-FFF2-40B4-BE49-F238E27FC236}">
                    <a16:creationId xmlns:a16="http://schemas.microsoft.com/office/drawing/2014/main" id="{1CA155AF-68C4-45B1-8303-AB4C51FACAFE}"/>
                  </a:ext>
                </a:extLst>
              </p:cNvPr>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64" name="Shape 546">
                <a:extLst>
                  <a:ext uri="{FF2B5EF4-FFF2-40B4-BE49-F238E27FC236}">
                    <a16:creationId xmlns:a16="http://schemas.microsoft.com/office/drawing/2014/main" id="{242190CD-A21B-4886-8F1B-9026233CD217}"/>
                  </a:ext>
                </a:extLst>
              </p:cNvPr>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65" name="Shape 547">
                <a:extLst>
                  <a:ext uri="{FF2B5EF4-FFF2-40B4-BE49-F238E27FC236}">
                    <a16:creationId xmlns:a16="http://schemas.microsoft.com/office/drawing/2014/main" id="{8CCDC97E-368F-446F-85F8-A78E3425A332}"/>
                  </a:ext>
                </a:extLst>
              </p:cNvPr>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66" name="Shape 548">
                <a:extLst>
                  <a:ext uri="{FF2B5EF4-FFF2-40B4-BE49-F238E27FC236}">
                    <a16:creationId xmlns:a16="http://schemas.microsoft.com/office/drawing/2014/main" id="{D4DD7E7F-6289-4377-8791-4C3621C93680}"/>
                  </a:ext>
                </a:extLst>
              </p:cNvPr>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67" name="Shape 549">
                <a:extLst>
                  <a:ext uri="{FF2B5EF4-FFF2-40B4-BE49-F238E27FC236}">
                    <a16:creationId xmlns:a16="http://schemas.microsoft.com/office/drawing/2014/main" id="{F65939C6-1505-4C48-92EF-6EE18A351255}"/>
                  </a:ext>
                </a:extLst>
              </p:cNvPr>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68" name="Shape 550">
                <a:extLst>
                  <a:ext uri="{FF2B5EF4-FFF2-40B4-BE49-F238E27FC236}">
                    <a16:creationId xmlns:a16="http://schemas.microsoft.com/office/drawing/2014/main" id="{BD216F37-B65F-4784-8E88-1C6CC1E78500}"/>
                  </a:ext>
                </a:extLst>
              </p:cNvPr>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69" name="Shape 551">
                <a:extLst>
                  <a:ext uri="{FF2B5EF4-FFF2-40B4-BE49-F238E27FC236}">
                    <a16:creationId xmlns:a16="http://schemas.microsoft.com/office/drawing/2014/main" id="{B4592B77-3A23-41DB-965C-D94AA9053980}"/>
                  </a:ext>
                </a:extLst>
              </p:cNvPr>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70" name="Shape 552">
                <a:extLst>
                  <a:ext uri="{FF2B5EF4-FFF2-40B4-BE49-F238E27FC236}">
                    <a16:creationId xmlns:a16="http://schemas.microsoft.com/office/drawing/2014/main" id="{9BFFD20C-1929-43B7-A856-EBAB679AC6AD}"/>
                  </a:ext>
                </a:extLst>
              </p:cNvPr>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71" name="Shape 553">
                <a:extLst>
                  <a:ext uri="{FF2B5EF4-FFF2-40B4-BE49-F238E27FC236}">
                    <a16:creationId xmlns:a16="http://schemas.microsoft.com/office/drawing/2014/main" id="{7FD92EEF-9AC6-4793-908C-8E00C29CEB02}"/>
                  </a:ext>
                </a:extLst>
              </p:cNvPr>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72" name="Shape 554">
                <a:extLst>
                  <a:ext uri="{FF2B5EF4-FFF2-40B4-BE49-F238E27FC236}">
                    <a16:creationId xmlns:a16="http://schemas.microsoft.com/office/drawing/2014/main" id="{0E09FE9A-1880-4DC4-AD19-69F77FBB88C3}"/>
                  </a:ext>
                </a:extLst>
              </p:cNvPr>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73" name="Shape 555">
                <a:extLst>
                  <a:ext uri="{FF2B5EF4-FFF2-40B4-BE49-F238E27FC236}">
                    <a16:creationId xmlns:a16="http://schemas.microsoft.com/office/drawing/2014/main" id="{D44D816C-79A7-4C08-8C7B-951FFC5FD5BB}"/>
                  </a:ext>
                </a:extLst>
              </p:cNvPr>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74" name="Shape 556">
                <a:extLst>
                  <a:ext uri="{FF2B5EF4-FFF2-40B4-BE49-F238E27FC236}">
                    <a16:creationId xmlns:a16="http://schemas.microsoft.com/office/drawing/2014/main" id="{990DF4F5-6213-400E-BAB7-BFF8A7B1C1D4}"/>
                  </a:ext>
                </a:extLst>
              </p:cNvPr>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75" name="Shape 557">
                <a:extLst>
                  <a:ext uri="{FF2B5EF4-FFF2-40B4-BE49-F238E27FC236}">
                    <a16:creationId xmlns:a16="http://schemas.microsoft.com/office/drawing/2014/main" id="{8BE0E7F7-A213-43F1-8AF5-E3E43E13DB7E}"/>
                  </a:ext>
                </a:extLst>
              </p:cNvPr>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76" name="Shape 558">
                <a:extLst>
                  <a:ext uri="{FF2B5EF4-FFF2-40B4-BE49-F238E27FC236}">
                    <a16:creationId xmlns:a16="http://schemas.microsoft.com/office/drawing/2014/main" id="{08E2C165-0BF1-4F20-B478-4D0A084FBFB0}"/>
                  </a:ext>
                </a:extLst>
              </p:cNvPr>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77" name="Shape 559">
                <a:extLst>
                  <a:ext uri="{FF2B5EF4-FFF2-40B4-BE49-F238E27FC236}">
                    <a16:creationId xmlns:a16="http://schemas.microsoft.com/office/drawing/2014/main" id="{17AB763E-D2ED-4857-9DAC-13D5495956ED}"/>
                  </a:ext>
                </a:extLst>
              </p:cNvPr>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78" name="Shape 560">
                <a:extLst>
                  <a:ext uri="{FF2B5EF4-FFF2-40B4-BE49-F238E27FC236}">
                    <a16:creationId xmlns:a16="http://schemas.microsoft.com/office/drawing/2014/main" id="{07095532-433C-44B4-B425-1B601D776DF5}"/>
                  </a:ext>
                </a:extLst>
              </p:cNvPr>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79" name="Shape 561">
                <a:extLst>
                  <a:ext uri="{FF2B5EF4-FFF2-40B4-BE49-F238E27FC236}">
                    <a16:creationId xmlns:a16="http://schemas.microsoft.com/office/drawing/2014/main" id="{0265680F-B737-4169-B7F7-828E9D816D2F}"/>
                  </a:ext>
                </a:extLst>
              </p:cNvPr>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80" name="Shape 562">
                <a:extLst>
                  <a:ext uri="{FF2B5EF4-FFF2-40B4-BE49-F238E27FC236}">
                    <a16:creationId xmlns:a16="http://schemas.microsoft.com/office/drawing/2014/main" id="{D5D5570A-9CF7-423A-BF0C-0A33BE096979}"/>
                  </a:ext>
                </a:extLst>
              </p:cNvPr>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81" name="Shape 563">
                <a:extLst>
                  <a:ext uri="{FF2B5EF4-FFF2-40B4-BE49-F238E27FC236}">
                    <a16:creationId xmlns:a16="http://schemas.microsoft.com/office/drawing/2014/main" id="{74E3586F-C9F4-4551-AF10-41CA695CEA29}"/>
                  </a:ext>
                </a:extLst>
              </p:cNvPr>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82" name="Shape 564">
                <a:extLst>
                  <a:ext uri="{FF2B5EF4-FFF2-40B4-BE49-F238E27FC236}">
                    <a16:creationId xmlns:a16="http://schemas.microsoft.com/office/drawing/2014/main" id="{CD96D0E9-BB70-4C9B-8573-117EB6529581}"/>
                  </a:ext>
                </a:extLst>
              </p:cNvPr>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83" name="Shape 565">
                <a:extLst>
                  <a:ext uri="{FF2B5EF4-FFF2-40B4-BE49-F238E27FC236}">
                    <a16:creationId xmlns:a16="http://schemas.microsoft.com/office/drawing/2014/main" id="{89F7A715-2F8D-4FDB-A1B6-E599437057B0}"/>
                  </a:ext>
                </a:extLst>
              </p:cNvPr>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84" name="Shape 566">
                <a:extLst>
                  <a:ext uri="{FF2B5EF4-FFF2-40B4-BE49-F238E27FC236}">
                    <a16:creationId xmlns:a16="http://schemas.microsoft.com/office/drawing/2014/main" id="{C8DA74E8-96FC-4318-A073-79DDA64C7D91}"/>
                  </a:ext>
                </a:extLst>
              </p:cNvPr>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85" name="Shape 567">
                <a:extLst>
                  <a:ext uri="{FF2B5EF4-FFF2-40B4-BE49-F238E27FC236}">
                    <a16:creationId xmlns:a16="http://schemas.microsoft.com/office/drawing/2014/main" id="{816CA216-1A86-41A4-AC20-94DE7038CB75}"/>
                  </a:ext>
                </a:extLst>
              </p:cNvPr>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86" name="Shape 568">
                <a:extLst>
                  <a:ext uri="{FF2B5EF4-FFF2-40B4-BE49-F238E27FC236}">
                    <a16:creationId xmlns:a16="http://schemas.microsoft.com/office/drawing/2014/main" id="{655EA8CE-EDB5-4A35-80AC-264425720926}"/>
                  </a:ext>
                </a:extLst>
              </p:cNvPr>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87" name="Shape 569">
                <a:extLst>
                  <a:ext uri="{FF2B5EF4-FFF2-40B4-BE49-F238E27FC236}">
                    <a16:creationId xmlns:a16="http://schemas.microsoft.com/office/drawing/2014/main" id="{5B371006-3F37-406B-B621-9919E2E10797}"/>
                  </a:ext>
                </a:extLst>
              </p:cNvPr>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88" name="Shape 570">
                <a:extLst>
                  <a:ext uri="{FF2B5EF4-FFF2-40B4-BE49-F238E27FC236}">
                    <a16:creationId xmlns:a16="http://schemas.microsoft.com/office/drawing/2014/main" id="{2CD1ED34-2F11-4784-8230-0198338A3216}"/>
                  </a:ext>
                </a:extLst>
              </p:cNvPr>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89" name="Shape 571">
                <a:extLst>
                  <a:ext uri="{FF2B5EF4-FFF2-40B4-BE49-F238E27FC236}">
                    <a16:creationId xmlns:a16="http://schemas.microsoft.com/office/drawing/2014/main" id="{B4E34DC6-EBEF-4406-8073-F6A301EFA001}"/>
                  </a:ext>
                </a:extLst>
              </p:cNvPr>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90" name="Shape 572">
                <a:extLst>
                  <a:ext uri="{FF2B5EF4-FFF2-40B4-BE49-F238E27FC236}">
                    <a16:creationId xmlns:a16="http://schemas.microsoft.com/office/drawing/2014/main" id="{C218A247-B847-46CE-AC0E-EAD26D740D51}"/>
                  </a:ext>
                </a:extLst>
              </p:cNvPr>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91" name="Shape 573">
                <a:extLst>
                  <a:ext uri="{FF2B5EF4-FFF2-40B4-BE49-F238E27FC236}">
                    <a16:creationId xmlns:a16="http://schemas.microsoft.com/office/drawing/2014/main" id="{511CF488-C8D4-440B-83FA-839CA9A8262E}"/>
                  </a:ext>
                </a:extLst>
              </p:cNvPr>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92" name="Shape 574">
                <a:extLst>
                  <a:ext uri="{FF2B5EF4-FFF2-40B4-BE49-F238E27FC236}">
                    <a16:creationId xmlns:a16="http://schemas.microsoft.com/office/drawing/2014/main" id="{50FF32B6-F10B-401F-A856-C14343F9E56B}"/>
                  </a:ext>
                </a:extLst>
              </p:cNvPr>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93" name="Shape 575">
                <a:extLst>
                  <a:ext uri="{FF2B5EF4-FFF2-40B4-BE49-F238E27FC236}">
                    <a16:creationId xmlns:a16="http://schemas.microsoft.com/office/drawing/2014/main" id="{72D0FFE6-69D7-448A-80CD-756E140EAA70}"/>
                  </a:ext>
                </a:extLst>
              </p:cNvPr>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sp>
          <p:nvSpPr>
            <p:cNvPr id="398" name="Shape 484">
              <a:extLst>
                <a:ext uri="{FF2B5EF4-FFF2-40B4-BE49-F238E27FC236}">
                  <a16:creationId xmlns:a16="http://schemas.microsoft.com/office/drawing/2014/main" id="{7419B33E-B4B9-4F0C-B5A9-A0AC6C65D103}"/>
                </a:ext>
              </a:extLst>
            </p:cNvPr>
            <p:cNvSpPr/>
            <p:nvPr/>
          </p:nvSpPr>
          <p:spPr>
            <a:xfrm flipV="1">
              <a:off x="7258668" y="2961056"/>
              <a:ext cx="0" cy="421289"/>
            </a:xfrm>
            <a:prstGeom prst="line">
              <a:avLst/>
            </a:prstGeom>
            <a:ln w="63500">
              <a:solidFill>
                <a:schemeClr val="accent1"/>
              </a:solidFill>
              <a:miter lim="400000"/>
              <a:headEnd type="stealth"/>
            </a:ln>
          </p:spPr>
          <p:txBody>
            <a:bodyPr lIns="25374" tIns="25374" rIns="25374" bIns="25374" anchor="ctr"/>
            <a:lstStyle/>
            <a:p>
              <a:pPr>
                <a:defRPr sz="3200"/>
              </a:pPr>
              <a:endParaRPr sz="1598"/>
            </a:p>
          </p:txBody>
        </p:sp>
        <p:sp>
          <p:nvSpPr>
            <p:cNvPr id="399" name="Shape 484">
              <a:extLst>
                <a:ext uri="{FF2B5EF4-FFF2-40B4-BE49-F238E27FC236}">
                  <a16:creationId xmlns:a16="http://schemas.microsoft.com/office/drawing/2014/main" id="{FB53E284-0539-4CF2-89DF-8B64C57FEF1C}"/>
                </a:ext>
              </a:extLst>
            </p:cNvPr>
            <p:cNvSpPr/>
            <p:nvPr/>
          </p:nvSpPr>
          <p:spPr>
            <a:xfrm flipV="1">
              <a:off x="10010069" y="2976890"/>
              <a:ext cx="0" cy="421289"/>
            </a:xfrm>
            <a:prstGeom prst="line">
              <a:avLst/>
            </a:prstGeom>
            <a:ln w="63500">
              <a:solidFill>
                <a:schemeClr val="accent1"/>
              </a:solidFill>
              <a:miter lim="400000"/>
              <a:headEnd type="stealth"/>
            </a:ln>
          </p:spPr>
          <p:txBody>
            <a:bodyPr lIns="25374" tIns="25374" rIns="25374" bIns="25374" anchor="ctr"/>
            <a:lstStyle/>
            <a:p>
              <a:pPr>
                <a:defRPr sz="3200"/>
              </a:pPr>
              <a:endParaRPr sz="1598"/>
            </a:p>
          </p:txBody>
        </p:sp>
        <p:sp>
          <p:nvSpPr>
            <p:cNvPr id="400" name="Shape 484">
              <a:extLst>
                <a:ext uri="{FF2B5EF4-FFF2-40B4-BE49-F238E27FC236}">
                  <a16:creationId xmlns:a16="http://schemas.microsoft.com/office/drawing/2014/main" id="{B59A45B7-F95D-431C-A79B-9D43320EEECC}"/>
                </a:ext>
              </a:extLst>
            </p:cNvPr>
            <p:cNvSpPr/>
            <p:nvPr/>
          </p:nvSpPr>
          <p:spPr>
            <a:xfrm flipH="1">
              <a:off x="1858078" y="2966769"/>
              <a:ext cx="8196350" cy="0"/>
            </a:xfrm>
            <a:prstGeom prst="line">
              <a:avLst/>
            </a:prstGeom>
            <a:ln w="63500">
              <a:solidFill>
                <a:schemeClr val="accent1"/>
              </a:solidFill>
              <a:miter lim="400000"/>
              <a:headEnd type="none"/>
            </a:ln>
          </p:spPr>
          <p:txBody>
            <a:bodyPr lIns="25374" tIns="25374" rIns="25374" bIns="25374" anchor="ctr"/>
            <a:lstStyle/>
            <a:p>
              <a:pPr>
                <a:defRPr sz="3200"/>
              </a:pPr>
              <a:endParaRPr sz="1598"/>
            </a:p>
          </p:txBody>
        </p:sp>
        <p:sp>
          <p:nvSpPr>
            <p:cNvPr id="401" name="Shape 484">
              <a:extLst>
                <a:ext uri="{FF2B5EF4-FFF2-40B4-BE49-F238E27FC236}">
                  <a16:creationId xmlns:a16="http://schemas.microsoft.com/office/drawing/2014/main" id="{D741B078-6D09-468D-AEB2-6753A9EC5D29}"/>
                </a:ext>
              </a:extLst>
            </p:cNvPr>
            <p:cNvSpPr/>
            <p:nvPr/>
          </p:nvSpPr>
          <p:spPr>
            <a:xfrm flipH="1" flipV="1">
              <a:off x="5929760" y="2695248"/>
              <a:ext cx="0" cy="269967"/>
            </a:xfrm>
            <a:prstGeom prst="line">
              <a:avLst/>
            </a:prstGeom>
            <a:ln w="63500">
              <a:solidFill>
                <a:schemeClr val="accent1"/>
              </a:solidFill>
              <a:miter lim="400000"/>
              <a:headEnd type="none"/>
            </a:ln>
          </p:spPr>
          <p:txBody>
            <a:bodyPr lIns="25374" tIns="25374" rIns="25374" bIns="25374" anchor="ctr"/>
            <a:lstStyle/>
            <a:p>
              <a:pPr>
                <a:defRPr sz="3200"/>
              </a:pPr>
              <a:endParaRPr sz="1598"/>
            </a:p>
          </p:txBody>
        </p:sp>
        <p:grpSp>
          <p:nvGrpSpPr>
            <p:cNvPr id="402" name="Group 576">
              <a:extLst>
                <a:ext uri="{FF2B5EF4-FFF2-40B4-BE49-F238E27FC236}">
                  <a16:creationId xmlns:a16="http://schemas.microsoft.com/office/drawing/2014/main" id="{5F0B6658-C814-412A-ABA7-99F08FE5FC6C}"/>
                </a:ext>
              </a:extLst>
            </p:cNvPr>
            <p:cNvGrpSpPr/>
            <p:nvPr/>
          </p:nvGrpSpPr>
          <p:grpSpPr>
            <a:xfrm>
              <a:off x="8760997" y="5038901"/>
              <a:ext cx="2436258" cy="1023193"/>
              <a:chOff x="0" y="0"/>
              <a:chExt cx="10404878" cy="5066007"/>
            </a:xfrm>
          </p:grpSpPr>
          <p:sp>
            <p:nvSpPr>
              <p:cNvPr id="404" name="Shape 531">
                <a:extLst>
                  <a:ext uri="{FF2B5EF4-FFF2-40B4-BE49-F238E27FC236}">
                    <a16:creationId xmlns:a16="http://schemas.microsoft.com/office/drawing/2014/main" id="{47303C69-1E81-44A5-830A-15C741C7379F}"/>
                  </a:ext>
                </a:extLst>
              </p:cNvPr>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05" name="Shape 532">
                <a:extLst>
                  <a:ext uri="{FF2B5EF4-FFF2-40B4-BE49-F238E27FC236}">
                    <a16:creationId xmlns:a16="http://schemas.microsoft.com/office/drawing/2014/main" id="{F84AEBED-3676-4AC6-B0EE-6D26C4603125}"/>
                  </a:ext>
                </a:extLst>
              </p:cNvPr>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06" name="Shape 533">
                <a:extLst>
                  <a:ext uri="{FF2B5EF4-FFF2-40B4-BE49-F238E27FC236}">
                    <a16:creationId xmlns:a16="http://schemas.microsoft.com/office/drawing/2014/main" id="{0B937755-9004-4746-8879-91B7D880B497}"/>
                  </a:ext>
                </a:extLst>
              </p:cNvPr>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07" name="Shape 534">
                <a:extLst>
                  <a:ext uri="{FF2B5EF4-FFF2-40B4-BE49-F238E27FC236}">
                    <a16:creationId xmlns:a16="http://schemas.microsoft.com/office/drawing/2014/main" id="{CF06B42C-DAB2-44E0-A581-DD3BADA06D51}"/>
                  </a:ext>
                </a:extLst>
              </p:cNvPr>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08" name="Shape 535">
                <a:extLst>
                  <a:ext uri="{FF2B5EF4-FFF2-40B4-BE49-F238E27FC236}">
                    <a16:creationId xmlns:a16="http://schemas.microsoft.com/office/drawing/2014/main" id="{38289AA1-2FF2-44C0-8B7A-E93F06AB114D}"/>
                  </a:ext>
                </a:extLst>
              </p:cNvPr>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09" name="Shape 536">
                <a:extLst>
                  <a:ext uri="{FF2B5EF4-FFF2-40B4-BE49-F238E27FC236}">
                    <a16:creationId xmlns:a16="http://schemas.microsoft.com/office/drawing/2014/main" id="{B482AFB1-97E5-421E-9C68-03862B95C9C8}"/>
                  </a:ext>
                </a:extLst>
              </p:cNvPr>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0" name="Shape 537">
                <a:extLst>
                  <a:ext uri="{FF2B5EF4-FFF2-40B4-BE49-F238E27FC236}">
                    <a16:creationId xmlns:a16="http://schemas.microsoft.com/office/drawing/2014/main" id="{58BFD684-0E11-4DBA-B708-EC79699ACEBB}"/>
                  </a:ext>
                </a:extLst>
              </p:cNvPr>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1" name="Shape 538">
                <a:extLst>
                  <a:ext uri="{FF2B5EF4-FFF2-40B4-BE49-F238E27FC236}">
                    <a16:creationId xmlns:a16="http://schemas.microsoft.com/office/drawing/2014/main" id="{A9B40D91-E022-4431-AFFD-2D6E632AFFBC}"/>
                  </a:ext>
                </a:extLst>
              </p:cNvPr>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2" name="Shape 539">
                <a:extLst>
                  <a:ext uri="{FF2B5EF4-FFF2-40B4-BE49-F238E27FC236}">
                    <a16:creationId xmlns:a16="http://schemas.microsoft.com/office/drawing/2014/main" id="{42C8CE0F-FA09-4566-9FE3-D79DF4FCC4EB}"/>
                  </a:ext>
                </a:extLst>
              </p:cNvPr>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3" name="Shape 540">
                <a:extLst>
                  <a:ext uri="{FF2B5EF4-FFF2-40B4-BE49-F238E27FC236}">
                    <a16:creationId xmlns:a16="http://schemas.microsoft.com/office/drawing/2014/main" id="{70CC70C5-BFF4-4186-9FC8-88182D539856}"/>
                  </a:ext>
                </a:extLst>
              </p:cNvPr>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4" name="Shape 541">
                <a:extLst>
                  <a:ext uri="{FF2B5EF4-FFF2-40B4-BE49-F238E27FC236}">
                    <a16:creationId xmlns:a16="http://schemas.microsoft.com/office/drawing/2014/main" id="{0CD587DC-F17E-4F13-9692-DAB5E3306442}"/>
                  </a:ext>
                </a:extLst>
              </p:cNvPr>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5" name="Shape 542">
                <a:extLst>
                  <a:ext uri="{FF2B5EF4-FFF2-40B4-BE49-F238E27FC236}">
                    <a16:creationId xmlns:a16="http://schemas.microsoft.com/office/drawing/2014/main" id="{DD4F0F4E-1A28-4B64-B868-4AA5DAEAA286}"/>
                  </a:ext>
                </a:extLst>
              </p:cNvPr>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6" name="Shape 543">
                <a:extLst>
                  <a:ext uri="{FF2B5EF4-FFF2-40B4-BE49-F238E27FC236}">
                    <a16:creationId xmlns:a16="http://schemas.microsoft.com/office/drawing/2014/main" id="{4EAB4A41-1A7D-47E1-BF93-B305D72ABDF9}"/>
                  </a:ext>
                </a:extLst>
              </p:cNvPr>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7" name="Shape 544">
                <a:extLst>
                  <a:ext uri="{FF2B5EF4-FFF2-40B4-BE49-F238E27FC236}">
                    <a16:creationId xmlns:a16="http://schemas.microsoft.com/office/drawing/2014/main" id="{94DFCD05-7002-4AE8-9B9D-081C087049AD}"/>
                  </a:ext>
                </a:extLst>
              </p:cNvPr>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18" name="Shape 545">
                <a:extLst>
                  <a:ext uri="{FF2B5EF4-FFF2-40B4-BE49-F238E27FC236}">
                    <a16:creationId xmlns:a16="http://schemas.microsoft.com/office/drawing/2014/main" id="{C402942D-8466-45C1-8713-44B5BCB0D0FE}"/>
                  </a:ext>
                </a:extLst>
              </p:cNvPr>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9" name="Shape 546">
                <a:extLst>
                  <a:ext uri="{FF2B5EF4-FFF2-40B4-BE49-F238E27FC236}">
                    <a16:creationId xmlns:a16="http://schemas.microsoft.com/office/drawing/2014/main" id="{9BF2C3EE-1C80-418B-9546-25E753AFAB85}"/>
                  </a:ext>
                </a:extLst>
              </p:cNvPr>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20" name="Shape 547">
                <a:extLst>
                  <a:ext uri="{FF2B5EF4-FFF2-40B4-BE49-F238E27FC236}">
                    <a16:creationId xmlns:a16="http://schemas.microsoft.com/office/drawing/2014/main" id="{83B0BAF9-6033-48B8-BA64-4FD06AE1077D}"/>
                  </a:ext>
                </a:extLst>
              </p:cNvPr>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21" name="Shape 548">
                <a:extLst>
                  <a:ext uri="{FF2B5EF4-FFF2-40B4-BE49-F238E27FC236}">
                    <a16:creationId xmlns:a16="http://schemas.microsoft.com/office/drawing/2014/main" id="{098F4C81-7816-4870-BF4C-2D71336CF230}"/>
                  </a:ext>
                </a:extLst>
              </p:cNvPr>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22" name="Shape 549">
                <a:extLst>
                  <a:ext uri="{FF2B5EF4-FFF2-40B4-BE49-F238E27FC236}">
                    <a16:creationId xmlns:a16="http://schemas.microsoft.com/office/drawing/2014/main" id="{BEA0B461-E1E6-4572-A9B3-364179443791}"/>
                  </a:ext>
                </a:extLst>
              </p:cNvPr>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23" name="Shape 550">
                <a:extLst>
                  <a:ext uri="{FF2B5EF4-FFF2-40B4-BE49-F238E27FC236}">
                    <a16:creationId xmlns:a16="http://schemas.microsoft.com/office/drawing/2014/main" id="{4F677186-6A68-4A63-B051-B3F34B88E172}"/>
                  </a:ext>
                </a:extLst>
              </p:cNvPr>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24" name="Shape 551">
                <a:extLst>
                  <a:ext uri="{FF2B5EF4-FFF2-40B4-BE49-F238E27FC236}">
                    <a16:creationId xmlns:a16="http://schemas.microsoft.com/office/drawing/2014/main" id="{00DD8D7C-5A89-445A-B1D6-E25FFFBFD129}"/>
                  </a:ext>
                </a:extLst>
              </p:cNvPr>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25" name="Shape 552">
                <a:extLst>
                  <a:ext uri="{FF2B5EF4-FFF2-40B4-BE49-F238E27FC236}">
                    <a16:creationId xmlns:a16="http://schemas.microsoft.com/office/drawing/2014/main" id="{AE84CA35-7E51-4461-AA30-46ADFB8ACE78}"/>
                  </a:ext>
                </a:extLst>
              </p:cNvPr>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26" name="Shape 553">
                <a:extLst>
                  <a:ext uri="{FF2B5EF4-FFF2-40B4-BE49-F238E27FC236}">
                    <a16:creationId xmlns:a16="http://schemas.microsoft.com/office/drawing/2014/main" id="{D985D79F-C3D6-49CD-9EF9-62C1945C7364}"/>
                  </a:ext>
                </a:extLst>
              </p:cNvPr>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27" name="Shape 554">
                <a:extLst>
                  <a:ext uri="{FF2B5EF4-FFF2-40B4-BE49-F238E27FC236}">
                    <a16:creationId xmlns:a16="http://schemas.microsoft.com/office/drawing/2014/main" id="{58200C80-CF2C-43D9-A09E-097056CFF6D7}"/>
                  </a:ext>
                </a:extLst>
              </p:cNvPr>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28" name="Shape 555">
                <a:extLst>
                  <a:ext uri="{FF2B5EF4-FFF2-40B4-BE49-F238E27FC236}">
                    <a16:creationId xmlns:a16="http://schemas.microsoft.com/office/drawing/2014/main" id="{2324BE97-BAAF-46E2-9533-86876FFA6DA1}"/>
                  </a:ext>
                </a:extLst>
              </p:cNvPr>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29" name="Shape 556">
                <a:extLst>
                  <a:ext uri="{FF2B5EF4-FFF2-40B4-BE49-F238E27FC236}">
                    <a16:creationId xmlns:a16="http://schemas.microsoft.com/office/drawing/2014/main" id="{DF78B767-D60F-4D7D-8BAE-F083B2B131A9}"/>
                  </a:ext>
                </a:extLst>
              </p:cNvPr>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30" name="Shape 557">
                <a:extLst>
                  <a:ext uri="{FF2B5EF4-FFF2-40B4-BE49-F238E27FC236}">
                    <a16:creationId xmlns:a16="http://schemas.microsoft.com/office/drawing/2014/main" id="{06A43AD6-471C-481B-A319-0C0186404692}"/>
                  </a:ext>
                </a:extLst>
              </p:cNvPr>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31" name="Shape 558">
                <a:extLst>
                  <a:ext uri="{FF2B5EF4-FFF2-40B4-BE49-F238E27FC236}">
                    <a16:creationId xmlns:a16="http://schemas.microsoft.com/office/drawing/2014/main" id="{7CB3F931-CE3F-4B3F-B092-B7049C4911F2}"/>
                  </a:ext>
                </a:extLst>
              </p:cNvPr>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32" name="Shape 559">
                <a:extLst>
                  <a:ext uri="{FF2B5EF4-FFF2-40B4-BE49-F238E27FC236}">
                    <a16:creationId xmlns:a16="http://schemas.microsoft.com/office/drawing/2014/main" id="{257333D2-DC78-4EC2-AE40-36300F51E508}"/>
                  </a:ext>
                </a:extLst>
              </p:cNvPr>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33" name="Shape 560">
                <a:extLst>
                  <a:ext uri="{FF2B5EF4-FFF2-40B4-BE49-F238E27FC236}">
                    <a16:creationId xmlns:a16="http://schemas.microsoft.com/office/drawing/2014/main" id="{80FEBC11-709E-4537-98C9-E6AAA23E169D}"/>
                  </a:ext>
                </a:extLst>
              </p:cNvPr>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34" name="Shape 561">
                <a:extLst>
                  <a:ext uri="{FF2B5EF4-FFF2-40B4-BE49-F238E27FC236}">
                    <a16:creationId xmlns:a16="http://schemas.microsoft.com/office/drawing/2014/main" id="{EBB6B970-AC6B-4519-A8C7-A2E910707832}"/>
                  </a:ext>
                </a:extLst>
              </p:cNvPr>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35" name="Shape 562">
                <a:extLst>
                  <a:ext uri="{FF2B5EF4-FFF2-40B4-BE49-F238E27FC236}">
                    <a16:creationId xmlns:a16="http://schemas.microsoft.com/office/drawing/2014/main" id="{AEBEB7F8-0723-48A8-8B34-AE9FFE813495}"/>
                  </a:ext>
                </a:extLst>
              </p:cNvPr>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36" name="Shape 563">
                <a:extLst>
                  <a:ext uri="{FF2B5EF4-FFF2-40B4-BE49-F238E27FC236}">
                    <a16:creationId xmlns:a16="http://schemas.microsoft.com/office/drawing/2014/main" id="{6C0212F4-403B-45D0-A3FE-C59EC1DA437D}"/>
                  </a:ext>
                </a:extLst>
              </p:cNvPr>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37" name="Shape 564">
                <a:extLst>
                  <a:ext uri="{FF2B5EF4-FFF2-40B4-BE49-F238E27FC236}">
                    <a16:creationId xmlns:a16="http://schemas.microsoft.com/office/drawing/2014/main" id="{83BCDF4E-61BB-48CB-81BC-EF68A4377D3E}"/>
                  </a:ext>
                </a:extLst>
              </p:cNvPr>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38" name="Shape 565">
                <a:extLst>
                  <a:ext uri="{FF2B5EF4-FFF2-40B4-BE49-F238E27FC236}">
                    <a16:creationId xmlns:a16="http://schemas.microsoft.com/office/drawing/2014/main" id="{FFA6EC1A-5FCE-4D4C-8117-4A4EAEA81CC8}"/>
                  </a:ext>
                </a:extLst>
              </p:cNvPr>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39" name="Shape 566">
                <a:extLst>
                  <a:ext uri="{FF2B5EF4-FFF2-40B4-BE49-F238E27FC236}">
                    <a16:creationId xmlns:a16="http://schemas.microsoft.com/office/drawing/2014/main" id="{1C446076-CCEC-40EC-A25E-198873C0A002}"/>
                  </a:ext>
                </a:extLst>
              </p:cNvPr>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40" name="Shape 567">
                <a:extLst>
                  <a:ext uri="{FF2B5EF4-FFF2-40B4-BE49-F238E27FC236}">
                    <a16:creationId xmlns:a16="http://schemas.microsoft.com/office/drawing/2014/main" id="{7DE5BE8C-CB8C-4E96-AC21-D3C1E3AAD7D9}"/>
                  </a:ext>
                </a:extLst>
              </p:cNvPr>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41" name="Shape 568">
                <a:extLst>
                  <a:ext uri="{FF2B5EF4-FFF2-40B4-BE49-F238E27FC236}">
                    <a16:creationId xmlns:a16="http://schemas.microsoft.com/office/drawing/2014/main" id="{F7B62D6E-8ECD-497B-A1DF-F982A8B5C4DB}"/>
                  </a:ext>
                </a:extLst>
              </p:cNvPr>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42" name="Shape 569">
                <a:extLst>
                  <a:ext uri="{FF2B5EF4-FFF2-40B4-BE49-F238E27FC236}">
                    <a16:creationId xmlns:a16="http://schemas.microsoft.com/office/drawing/2014/main" id="{016C987F-39BC-48AC-968B-DBF0C4106DD0}"/>
                  </a:ext>
                </a:extLst>
              </p:cNvPr>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43" name="Shape 570">
                <a:extLst>
                  <a:ext uri="{FF2B5EF4-FFF2-40B4-BE49-F238E27FC236}">
                    <a16:creationId xmlns:a16="http://schemas.microsoft.com/office/drawing/2014/main" id="{C67FBA76-3C0B-4ECF-BE4E-7110141175EF}"/>
                  </a:ext>
                </a:extLst>
              </p:cNvPr>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44" name="Shape 571">
                <a:extLst>
                  <a:ext uri="{FF2B5EF4-FFF2-40B4-BE49-F238E27FC236}">
                    <a16:creationId xmlns:a16="http://schemas.microsoft.com/office/drawing/2014/main" id="{76794EBC-24AC-4A91-82DE-C2B14D0A37C8}"/>
                  </a:ext>
                </a:extLst>
              </p:cNvPr>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45" name="Shape 572">
                <a:extLst>
                  <a:ext uri="{FF2B5EF4-FFF2-40B4-BE49-F238E27FC236}">
                    <a16:creationId xmlns:a16="http://schemas.microsoft.com/office/drawing/2014/main" id="{97904FCA-E284-466F-ACB9-50D095DD602F}"/>
                  </a:ext>
                </a:extLst>
              </p:cNvPr>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46" name="Shape 573">
                <a:extLst>
                  <a:ext uri="{FF2B5EF4-FFF2-40B4-BE49-F238E27FC236}">
                    <a16:creationId xmlns:a16="http://schemas.microsoft.com/office/drawing/2014/main" id="{0974FDF2-D1A2-49EB-8A5D-E2C1807E717D}"/>
                  </a:ext>
                </a:extLst>
              </p:cNvPr>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47" name="Shape 574">
                <a:extLst>
                  <a:ext uri="{FF2B5EF4-FFF2-40B4-BE49-F238E27FC236}">
                    <a16:creationId xmlns:a16="http://schemas.microsoft.com/office/drawing/2014/main" id="{125F725B-5D58-43A4-A1A1-3C1FA2C055E7}"/>
                  </a:ext>
                </a:extLst>
              </p:cNvPr>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48" name="Shape 575">
                <a:extLst>
                  <a:ext uri="{FF2B5EF4-FFF2-40B4-BE49-F238E27FC236}">
                    <a16:creationId xmlns:a16="http://schemas.microsoft.com/office/drawing/2014/main" id="{85FB43B2-8F6C-4767-9523-48E11C340759}"/>
                  </a:ext>
                </a:extLst>
              </p:cNvPr>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sp>
          <p:nvSpPr>
            <p:cNvPr id="403" name="Shape 484">
              <a:extLst>
                <a:ext uri="{FF2B5EF4-FFF2-40B4-BE49-F238E27FC236}">
                  <a16:creationId xmlns:a16="http://schemas.microsoft.com/office/drawing/2014/main" id="{09CF2052-0A0A-49CB-89DE-992C2B2DE6B9}"/>
                </a:ext>
              </a:extLst>
            </p:cNvPr>
            <p:cNvSpPr/>
            <p:nvPr/>
          </p:nvSpPr>
          <p:spPr>
            <a:xfrm flipV="1">
              <a:off x="10004139" y="4543659"/>
              <a:ext cx="0" cy="421289"/>
            </a:xfrm>
            <a:prstGeom prst="line">
              <a:avLst/>
            </a:prstGeom>
            <a:ln w="63500">
              <a:solidFill>
                <a:schemeClr val="accent1"/>
              </a:solidFill>
              <a:miter lim="400000"/>
              <a:headEnd type="stealth"/>
            </a:ln>
          </p:spPr>
          <p:txBody>
            <a:bodyPr lIns="25374" tIns="25374" rIns="25374" bIns="25374" anchor="ctr"/>
            <a:lstStyle/>
            <a:p>
              <a:pPr>
                <a:defRPr sz="3200"/>
              </a:pPr>
              <a:endParaRPr sz="1598"/>
            </a:p>
          </p:txBody>
        </p:sp>
      </p:grpSp>
      <p:sp>
        <p:nvSpPr>
          <p:cNvPr id="764" name="TextBox 763">
            <a:extLst>
              <a:ext uri="{FF2B5EF4-FFF2-40B4-BE49-F238E27FC236}">
                <a16:creationId xmlns:a16="http://schemas.microsoft.com/office/drawing/2014/main" id="{6E9903DD-5A53-4CDD-843D-3732C889397F}"/>
              </a:ext>
            </a:extLst>
          </p:cNvPr>
          <p:cNvSpPr txBox="1"/>
          <p:nvPr/>
        </p:nvSpPr>
        <p:spPr>
          <a:xfrm>
            <a:off x="6057366" y="5127068"/>
            <a:ext cx="5648675" cy="338554"/>
          </a:xfrm>
          <a:prstGeom prst="rect">
            <a:avLst/>
          </a:prstGeom>
          <a:noFill/>
        </p:spPr>
        <p:txBody>
          <a:bodyPr wrap="square" rtlCol="0">
            <a:spAutoFit/>
          </a:bodyPr>
          <a:lstStyle/>
          <a:p>
            <a:pPr algn="ctr"/>
            <a:r>
              <a:rPr lang="es-ES" sz="1600" b="1" dirty="0" err="1">
                <a:solidFill>
                  <a:schemeClr val="accent1"/>
                </a:solidFill>
                <a:latin typeface="Raleway SemiBold"/>
              </a:rPr>
              <a:t>Layout</a:t>
            </a:r>
            <a:r>
              <a:rPr lang="es-ES" sz="1600" b="1" dirty="0">
                <a:solidFill>
                  <a:schemeClr val="accent1"/>
                </a:solidFill>
                <a:latin typeface="Raleway SemiBold"/>
              </a:rPr>
              <a:t> Maestro Detalle – Permite cualquier combinación</a:t>
            </a:r>
            <a:endParaRPr lang="en-GB" sz="1600" b="1" dirty="0">
              <a:solidFill>
                <a:schemeClr val="accent1"/>
              </a:solidFill>
              <a:latin typeface="Raleway SemiBold"/>
            </a:endParaRPr>
          </a:p>
        </p:txBody>
      </p:sp>
    </p:spTree>
    <p:extLst>
      <p:ext uri="{BB962C8B-B14F-4D97-AF65-F5344CB8AC3E}">
        <p14:creationId xmlns:p14="http://schemas.microsoft.com/office/powerpoint/2010/main" val="121130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385"/>
                                        </p:tgtEl>
                                        <p:attrNameLst>
                                          <p:attrName>style.visibility</p:attrName>
                                        </p:attrNameLst>
                                      </p:cBhvr>
                                      <p:to>
                                        <p:strVal val="visible"/>
                                      </p:to>
                                    </p:set>
                                    <p:animEffect transition="in" filter="wipe(up)">
                                      <p:cBhvr>
                                        <p:cTn id="43" dur="500"/>
                                        <p:tgtEl>
                                          <p:spTgt spid="385"/>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764"/>
                                        </p:tgtEl>
                                        <p:attrNameLst>
                                          <p:attrName>style.visibility</p:attrName>
                                        </p:attrNameLst>
                                      </p:cBhvr>
                                      <p:to>
                                        <p:strVal val="visible"/>
                                      </p:to>
                                    </p:set>
                                    <p:animEffect transition="in" filter="fade">
                                      <p:cBhvr>
                                        <p:cTn id="47" dur="500"/>
                                        <p:tgtEl>
                                          <p:spTgt spid="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6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sz="4400" dirty="0"/>
              <a:t>PRÁCTICA: </a:t>
            </a:r>
          </a:p>
          <a:p>
            <a:pPr marL="33866" indent="0">
              <a:buNone/>
            </a:pPr>
            <a:r>
              <a:rPr lang="es-ES" sz="4400" i="1" dirty="0"/>
              <a:t>CREACIÓN DE DISTINTOS TIPOS DE INFORMES Y GRIDS</a:t>
            </a:r>
            <a:endParaRPr lang="en-GB" sz="4400"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76</a:t>
            </a:fld>
            <a:endParaRPr lang="en-GB"/>
          </a:p>
        </p:txBody>
      </p:sp>
    </p:spTree>
    <p:extLst>
      <p:ext uri="{BB962C8B-B14F-4D97-AF65-F5344CB8AC3E}">
        <p14:creationId xmlns:p14="http://schemas.microsoft.com/office/powerpoint/2010/main" val="23365326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4AD23-4B30-47D8-8C6A-A61F879C133C}"/>
              </a:ext>
            </a:extLst>
          </p:cNvPr>
          <p:cNvSpPr>
            <a:spLocks noGrp="1"/>
          </p:cNvSpPr>
          <p:nvPr>
            <p:ph type="title"/>
          </p:nvPr>
        </p:nvSpPr>
        <p:spPr/>
        <p:txBody>
          <a:bodyPr/>
          <a:lstStyle/>
          <a:p>
            <a:r>
              <a:rPr lang="es-ES" dirty="0"/>
              <a:t>Formularios en Oracle APEX</a:t>
            </a:r>
            <a:endParaRPr lang="en-GB" dirty="0"/>
          </a:p>
        </p:txBody>
      </p:sp>
      <p:sp>
        <p:nvSpPr>
          <p:cNvPr id="4" name="Slide Number Placeholder 3">
            <a:extLst>
              <a:ext uri="{FF2B5EF4-FFF2-40B4-BE49-F238E27FC236}">
                <a16:creationId xmlns:a16="http://schemas.microsoft.com/office/drawing/2014/main" id="{00CBE39B-3F49-4664-A5E2-F3B2CDEF857A}"/>
              </a:ext>
            </a:extLst>
          </p:cNvPr>
          <p:cNvSpPr>
            <a:spLocks noGrp="1"/>
          </p:cNvSpPr>
          <p:nvPr>
            <p:ph type="sldNum" idx="12"/>
          </p:nvPr>
        </p:nvSpPr>
        <p:spPr/>
        <p:txBody>
          <a:bodyPr/>
          <a:lstStyle/>
          <a:p>
            <a:fld id="{DECF3546-AB72-4471-AFC4-A477D555DA7F}" type="slidenum">
              <a:rPr lang="en-GB" smtClean="0"/>
              <a:t>77</a:t>
            </a:fld>
            <a:endParaRPr lang="en-GB"/>
          </a:p>
        </p:txBody>
      </p:sp>
      <p:sp>
        <p:nvSpPr>
          <p:cNvPr id="3" name="Text Placeholder 2">
            <a:extLst>
              <a:ext uri="{FF2B5EF4-FFF2-40B4-BE49-F238E27FC236}">
                <a16:creationId xmlns:a16="http://schemas.microsoft.com/office/drawing/2014/main" id="{DC9E8A65-30B7-4FE6-8F22-491B5CF590A8}"/>
              </a:ext>
            </a:extLst>
          </p:cNvPr>
          <p:cNvSpPr>
            <a:spLocks noGrp="1"/>
          </p:cNvSpPr>
          <p:nvPr>
            <p:ph type="body" idx="4294967295"/>
          </p:nvPr>
        </p:nvSpPr>
        <p:spPr>
          <a:xfrm>
            <a:off x="5389563" y="1811338"/>
            <a:ext cx="6802437" cy="4421187"/>
          </a:xfrm>
        </p:spPr>
        <p:txBody>
          <a:bodyPr anchor="ctr"/>
          <a:lstStyle/>
          <a:p>
            <a:r>
              <a:rPr lang="es-ES" dirty="0"/>
              <a:t>Los formularios son los componentes de las aplicaciones usados para manipular objetos de la base de datos</a:t>
            </a:r>
          </a:p>
          <a:p>
            <a:r>
              <a:rPr lang="es-ES" dirty="0"/>
              <a:t>Se pueden crear formularios tanto manualmente como usando los distintos asistentes</a:t>
            </a:r>
          </a:p>
          <a:p>
            <a:r>
              <a:rPr lang="es-ES" dirty="0"/>
              <a:t>Se puede crear un formulario como:</a:t>
            </a:r>
          </a:p>
          <a:p>
            <a:pPr lvl="1"/>
            <a:r>
              <a:rPr lang="es-ES" dirty="0"/>
              <a:t>Una nueva página en la aplicación</a:t>
            </a:r>
          </a:p>
          <a:p>
            <a:pPr lvl="1"/>
            <a:r>
              <a:rPr lang="es-ES" dirty="0"/>
              <a:t>Una región de una página ya existente</a:t>
            </a:r>
            <a:endParaRPr lang="en-GB" dirty="0"/>
          </a:p>
        </p:txBody>
      </p:sp>
      <p:pic>
        <p:nvPicPr>
          <p:cNvPr id="6" name="Picture 5" descr="application-form.png">
            <a:extLst>
              <a:ext uri="{FF2B5EF4-FFF2-40B4-BE49-F238E27FC236}">
                <a16:creationId xmlns:a16="http://schemas.microsoft.com/office/drawing/2014/main" id="{8D50518D-AB7A-4B26-826F-FFC8E3246ED6}"/>
              </a:ext>
            </a:extLst>
          </p:cNvPr>
          <p:cNvPicPr>
            <a:picLocks noChangeAspect="1"/>
          </p:cNvPicPr>
          <p:nvPr/>
        </p:nvPicPr>
        <p:blipFill>
          <a:blip r:embed="rId3" cstate="print"/>
          <a:stretch>
            <a:fillRect/>
          </a:stretch>
        </p:blipFill>
        <p:spPr>
          <a:xfrm>
            <a:off x="609600" y="2559233"/>
            <a:ext cx="3901440" cy="2926080"/>
          </a:xfrm>
          <a:prstGeom prst="roundRect">
            <a:avLst>
              <a:gd name="adj" fmla="val 3289"/>
            </a:avLst>
          </a:prstGeom>
          <a:ln>
            <a:noFill/>
          </a:ln>
        </p:spPr>
      </p:pic>
    </p:spTree>
    <p:extLst>
      <p:ext uri="{BB962C8B-B14F-4D97-AF65-F5344CB8AC3E}">
        <p14:creationId xmlns:p14="http://schemas.microsoft.com/office/powerpoint/2010/main" val="625668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3A01C-48B8-4CC2-B034-EBB63B439056}"/>
              </a:ext>
            </a:extLst>
          </p:cNvPr>
          <p:cNvSpPr>
            <a:spLocks noGrp="1"/>
          </p:cNvSpPr>
          <p:nvPr>
            <p:ph type="title"/>
          </p:nvPr>
        </p:nvSpPr>
        <p:spPr/>
        <p:txBody>
          <a:bodyPr/>
          <a:lstStyle/>
          <a:p>
            <a:r>
              <a:rPr lang="es-ES" dirty="0"/>
              <a:t>Desarrollando Formularios en APEX</a:t>
            </a:r>
            <a:endParaRPr lang="en-GB" dirty="0"/>
          </a:p>
        </p:txBody>
      </p:sp>
      <p:sp>
        <p:nvSpPr>
          <p:cNvPr id="3" name="Slide Number Placeholder 2">
            <a:extLst>
              <a:ext uri="{FF2B5EF4-FFF2-40B4-BE49-F238E27FC236}">
                <a16:creationId xmlns:a16="http://schemas.microsoft.com/office/drawing/2014/main" id="{9AB85762-08E5-4EC9-9D0B-D28BA56DF483}"/>
              </a:ext>
            </a:extLst>
          </p:cNvPr>
          <p:cNvSpPr>
            <a:spLocks noGrp="1"/>
          </p:cNvSpPr>
          <p:nvPr>
            <p:ph type="sldNum" idx="12"/>
          </p:nvPr>
        </p:nvSpPr>
        <p:spPr/>
        <p:txBody>
          <a:bodyPr/>
          <a:lstStyle/>
          <a:p>
            <a:fld id="{DECF3546-AB72-4471-AFC4-A477D555DA7F}" type="slidenum">
              <a:rPr lang="en-GB" smtClean="0"/>
              <a:t>78</a:t>
            </a:fld>
            <a:endParaRPr lang="en-GB"/>
          </a:p>
        </p:txBody>
      </p:sp>
      <p:sp>
        <p:nvSpPr>
          <p:cNvPr id="4" name="Rectangle 18">
            <a:extLst>
              <a:ext uri="{FF2B5EF4-FFF2-40B4-BE49-F238E27FC236}">
                <a16:creationId xmlns:a16="http://schemas.microsoft.com/office/drawing/2014/main" id="{5135F44F-8F73-4AD5-9E0B-EF533CB7ADAD}"/>
              </a:ext>
            </a:extLst>
          </p:cNvPr>
          <p:cNvSpPr txBox="1">
            <a:spLocks noChangeArrowheads="1"/>
          </p:cNvSpPr>
          <p:nvPr/>
        </p:nvSpPr>
        <p:spPr>
          <a:xfrm>
            <a:off x="6842279" y="1430317"/>
            <a:ext cx="4549540" cy="611668"/>
          </a:xfrm>
          <a:prstGeom prst="rect">
            <a:avLst/>
          </a:prstGeom>
        </p:spPr>
        <p:txBody>
          <a:bodyPr vert="horz" lIns="0" tIns="0" rIns="0" bIns="0" rtlCol="0" anchor="ctr">
            <a:noAutofit/>
          </a:bodyPr>
          <a:lstStyle/>
          <a:p>
            <a:pPr marL="0" marR="0" lvl="0" indent="0" algn="ctr"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sz="1800" b="1" dirty="0" err="1">
                <a:solidFill>
                  <a:schemeClr val="accent1"/>
                </a:solidFill>
                <a:latin typeface="Raleway SemiBold"/>
              </a:rPr>
              <a:t>Usando</a:t>
            </a:r>
            <a:r>
              <a:rPr lang="en-US" sz="1800" b="1" dirty="0">
                <a:solidFill>
                  <a:schemeClr val="accent1"/>
                </a:solidFill>
                <a:latin typeface="Raleway SemiBold"/>
              </a:rPr>
              <a:t> el </a:t>
            </a:r>
            <a:r>
              <a:rPr lang="en-US" sz="1800" b="1" dirty="0" err="1">
                <a:solidFill>
                  <a:schemeClr val="accent1"/>
                </a:solidFill>
                <a:latin typeface="Raleway SemiBold"/>
              </a:rPr>
              <a:t>Asistente</a:t>
            </a:r>
            <a:r>
              <a:rPr lang="en-US" sz="1800" b="1" dirty="0">
                <a:solidFill>
                  <a:schemeClr val="accent1"/>
                </a:solidFill>
                <a:latin typeface="Raleway SemiBold"/>
              </a:rPr>
              <a:t> de </a:t>
            </a:r>
            <a:r>
              <a:rPr lang="en-US" sz="1800" b="1" dirty="0" err="1">
                <a:solidFill>
                  <a:schemeClr val="accent1"/>
                </a:solidFill>
                <a:latin typeface="Raleway SemiBold"/>
              </a:rPr>
              <a:t>Creación</a:t>
            </a:r>
            <a:r>
              <a:rPr lang="en-US" sz="1800" b="1" dirty="0">
                <a:solidFill>
                  <a:schemeClr val="accent1"/>
                </a:solidFill>
                <a:latin typeface="Raleway SemiBold"/>
              </a:rPr>
              <a:t> de </a:t>
            </a:r>
            <a:r>
              <a:rPr lang="en-US" sz="1800" b="1" dirty="0" err="1">
                <a:solidFill>
                  <a:schemeClr val="accent1"/>
                </a:solidFill>
                <a:latin typeface="Raleway SemiBold"/>
              </a:rPr>
              <a:t>Aplicaciones</a:t>
            </a:r>
            <a:endParaRPr kumimoji="0" lang="en-US" sz="1800" b="1" i="0" u="none" strike="noStrike" kern="1200" cap="none" spc="0" normalizeH="0" baseline="0" noProof="0" dirty="0">
              <a:ln>
                <a:noFill/>
              </a:ln>
              <a:solidFill>
                <a:schemeClr val="accent1"/>
              </a:solidFill>
              <a:effectLst/>
              <a:uLnTx/>
              <a:uFillTx/>
              <a:latin typeface="Raleway SemiBold"/>
            </a:endParaRPr>
          </a:p>
        </p:txBody>
      </p:sp>
      <p:pic>
        <p:nvPicPr>
          <p:cNvPr id="6" name="Picture 5">
            <a:extLst>
              <a:ext uri="{FF2B5EF4-FFF2-40B4-BE49-F238E27FC236}">
                <a16:creationId xmlns:a16="http://schemas.microsoft.com/office/drawing/2014/main" id="{DFD14E1E-7C32-4B2D-8563-9C78EEB307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0181" y="1872123"/>
            <a:ext cx="4608000" cy="1861818"/>
          </a:xfrm>
          <a:prstGeom prst="rect">
            <a:avLst/>
          </a:prstGeom>
          <a:ln>
            <a:solidFill>
              <a:schemeClr val="tx1"/>
            </a:solidFill>
          </a:ln>
        </p:spPr>
      </p:pic>
      <p:pic>
        <p:nvPicPr>
          <p:cNvPr id="7" name="Picture 6">
            <a:extLst>
              <a:ext uri="{FF2B5EF4-FFF2-40B4-BE49-F238E27FC236}">
                <a16:creationId xmlns:a16="http://schemas.microsoft.com/office/drawing/2014/main" id="{38DE037F-FBE0-4CC3-9995-3B6F1BEA157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0181" y="4167499"/>
            <a:ext cx="4608000" cy="2014834"/>
          </a:xfrm>
          <a:prstGeom prst="rect">
            <a:avLst/>
          </a:prstGeom>
          <a:ln>
            <a:solidFill>
              <a:schemeClr val="tx1"/>
            </a:solidFill>
          </a:ln>
        </p:spPr>
      </p:pic>
      <p:pic>
        <p:nvPicPr>
          <p:cNvPr id="8" name="Picture 7">
            <a:extLst>
              <a:ext uri="{FF2B5EF4-FFF2-40B4-BE49-F238E27FC236}">
                <a16:creationId xmlns:a16="http://schemas.microsoft.com/office/drawing/2014/main" id="{89219ED2-7FFF-4EFE-84E8-737D7DED288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17993" y="2044801"/>
            <a:ext cx="4608000" cy="3829939"/>
          </a:xfrm>
          <a:prstGeom prst="rect">
            <a:avLst/>
          </a:prstGeom>
          <a:ln>
            <a:solidFill>
              <a:schemeClr val="tx1"/>
            </a:solidFill>
          </a:ln>
        </p:spPr>
      </p:pic>
      <p:sp>
        <p:nvSpPr>
          <p:cNvPr id="9" name="Rectangle 18">
            <a:extLst>
              <a:ext uri="{FF2B5EF4-FFF2-40B4-BE49-F238E27FC236}">
                <a16:creationId xmlns:a16="http://schemas.microsoft.com/office/drawing/2014/main" id="{831804FA-3F50-4198-A5F4-166224CA7C1B}"/>
              </a:ext>
            </a:extLst>
          </p:cNvPr>
          <p:cNvSpPr txBox="1">
            <a:spLocks noChangeArrowheads="1"/>
          </p:cNvSpPr>
          <p:nvPr/>
        </p:nvSpPr>
        <p:spPr>
          <a:xfrm>
            <a:off x="771908" y="1515258"/>
            <a:ext cx="4664546" cy="32637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sz="1800" b="1" dirty="0">
                <a:solidFill>
                  <a:schemeClr val="accent1"/>
                </a:solidFill>
                <a:latin typeface="Raleway SemiBold"/>
              </a:rPr>
              <a:t>Using the C</a:t>
            </a:r>
            <a:r>
              <a:rPr kumimoji="0" lang="en-US" sz="1800" b="1" i="0" u="none" strike="noStrike" kern="1200" cap="none" spc="0" normalizeH="0" baseline="0" noProof="0" dirty="0" err="1">
                <a:ln>
                  <a:noFill/>
                </a:ln>
                <a:solidFill>
                  <a:schemeClr val="accent1"/>
                </a:solidFill>
                <a:effectLst/>
                <a:uLnTx/>
                <a:uFillTx/>
                <a:latin typeface="Raleway SemiBold"/>
              </a:rPr>
              <a:t>reate</a:t>
            </a:r>
            <a:r>
              <a:rPr kumimoji="0" lang="en-US" sz="1800" b="1" i="0" u="none" strike="noStrike" kern="1200" cap="none" spc="0" normalizeH="0" baseline="0" noProof="0" dirty="0">
                <a:ln>
                  <a:noFill/>
                </a:ln>
                <a:solidFill>
                  <a:schemeClr val="accent1"/>
                </a:solidFill>
                <a:effectLst/>
                <a:uLnTx/>
                <a:uFillTx/>
                <a:latin typeface="Raleway SemiBold"/>
              </a:rPr>
              <a:t> Page Wizard</a:t>
            </a:r>
          </a:p>
        </p:txBody>
      </p:sp>
      <p:sp>
        <p:nvSpPr>
          <p:cNvPr id="10" name="Rectangle 18">
            <a:extLst>
              <a:ext uri="{FF2B5EF4-FFF2-40B4-BE49-F238E27FC236}">
                <a16:creationId xmlns:a16="http://schemas.microsoft.com/office/drawing/2014/main" id="{608BBEDB-8033-44A0-970C-2D0E3B4D36BF}"/>
              </a:ext>
            </a:extLst>
          </p:cNvPr>
          <p:cNvSpPr txBox="1">
            <a:spLocks noChangeArrowheads="1"/>
          </p:cNvSpPr>
          <p:nvPr/>
        </p:nvSpPr>
        <p:spPr>
          <a:xfrm>
            <a:off x="658879" y="3768627"/>
            <a:ext cx="4715130" cy="382289"/>
          </a:xfrm>
          <a:prstGeom prst="rect">
            <a:avLst/>
          </a:prstGeom>
        </p:spPr>
        <p:txBody>
          <a:bodyPr vert="horz" lIns="0" tIns="0" rIns="0" bIns="0" rtlCol="0" anchor="ctr">
            <a:noAutofit/>
          </a:bodyPr>
          <a:lstStyle/>
          <a:p>
            <a:pPr marL="0" marR="0" lvl="0" indent="0" algn="ctr"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1800" b="1" i="0" u="none" strike="noStrike" kern="1200" cap="none" spc="0" normalizeH="0" baseline="0" noProof="0" dirty="0" err="1">
                <a:ln>
                  <a:noFill/>
                </a:ln>
                <a:solidFill>
                  <a:schemeClr val="accent1"/>
                </a:solidFill>
                <a:effectLst/>
                <a:uLnTx/>
                <a:uFillTx/>
                <a:latin typeface="Raleway SemiBold"/>
              </a:rPr>
              <a:t>Creando</a:t>
            </a:r>
            <a:r>
              <a:rPr kumimoji="0" lang="en-US" sz="1800" b="1" i="0" u="none" strike="noStrike" kern="1200" cap="none" spc="0" normalizeH="0" baseline="0" noProof="0" dirty="0">
                <a:ln>
                  <a:noFill/>
                </a:ln>
                <a:solidFill>
                  <a:schemeClr val="accent1"/>
                </a:solidFill>
                <a:effectLst/>
                <a:uLnTx/>
                <a:uFillTx/>
                <a:latin typeface="Raleway SemiBold"/>
              </a:rPr>
              <a:t> un </a:t>
            </a:r>
            <a:r>
              <a:rPr kumimoji="0" lang="en-US" sz="1800" b="1" i="0" u="none" strike="noStrike" kern="1200" cap="none" spc="0" normalizeH="0" baseline="0" noProof="0" dirty="0" err="1">
                <a:ln>
                  <a:noFill/>
                </a:ln>
                <a:solidFill>
                  <a:schemeClr val="accent1"/>
                </a:solidFill>
                <a:effectLst/>
                <a:uLnTx/>
                <a:uFillTx/>
                <a:latin typeface="Raleway SemiBold"/>
              </a:rPr>
              <a:t>Formulario</a:t>
            </a:r>
            <a:r>
              <a:rPr kumimoji="0" lang="en-US" sz="1800" b="1" i="0" u="none" strike="noStrike" kern="1200" cap="none" spc="0" normalizeH="0" baseline="0" noProof="0" dirty="0">
                <a:ln>
                  <a:noFill/>
                </a:ln>
                <a:solidFill>
                  <a:schemeClr val="accent1"/>
                </a:solidFill>
                <a:effectLst/>
                <a:uLnTx/>
                <a:uFillTx/>
                <a:latin typeface="Raleway SemiBold"/>
              </a:rPr>
              <a:t> </a:t>
            </a:r>
            <a:r>
              <a:rPr kumimoji="0" lang="en-US" sz="1800" b="1" i="0" u="none" strike="noStrike" kern="1200" cap="none" spc="0" normalizeH="0" baseline="0" noProof="0" dirty="0" err="1">
                <a:ln>
                  <a:noFill/>
                </a:ln>
                <a:solidFill>
                  <a:schemeClr val="accent1"/>
                </a:solidFill>
                <a:effectLst/>
                <a:uLnTx/>
                <a:uFillTx/>
                <a:latin typeface="Raleway SemiBold"/>
              </a:rPr>
              <a:t>en</a:t>
            </a:r>
            <a:r>
              <a:rPr kumimoji="0" lang="en-US" sz="1800" b="1" i="0" u="none" strike="noStrike" kern="1200" cap="none" spc="0" normalizeH="0" baseline="0" noProof="0" dirty="0">
                <a:ln>
                  <a:noFill/>
                </a:ln>
                <a:solidFill>
                  <a:schemeClr val="accent1"/>
                </a:solidFill>
                <a:effectLst/>
                <a:uLnTx/>
                <a:uFillTx/>
                <a:latin typeface="Raleway SemiBold"/>
              </a:rPr>
              <a:t> Page Designer</a:t>
            </a:r>
          </a:p>
        </p:txBody>
      </p:sp>
    </p:spTree>
    <p:extLst>
      <p:ext uri="{BB962C8B-B14F-4D97-AF65-F5344CB8AC3E}">
        <p14:creationId xmlns:p14="http://schemas.microsoft.com/office/powerpoint/2010/main" val="40081289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3B1BA-6E0B-442A-B523-F970A84D478F}"/>
              </a:ext>
            </a:extLst>
          </p:cNvPr>
          <p:cNvSpPr>
            <a:spLocks noGrp="1"/>
          </p:cNvSpPr>
          <p:nvPr>
            <p:ph type="title"/>
          </p:nvPr>
        </p:nvSpPr>
        <p:spPr/>
        <p:txBody>
          <a:bodyPr/>
          <a:lstStyle/>
          <a:p>
            <a:r>
              <a:rPr lang="es-ES" dirty="0"/>
              <a:t>Tipos de Formularios</a:t>
            </a:r>
            <a:endParaRPr lang="en-GB" dirty="0"/>
          </a:p>
        </p:txBody>
      </p:sp>
      <p:sp>
        <p:nvSpPr>
          <p:cNvPr id="3" name="Slide Number Placeholder 2">
            <a:extLst>
              <a:ext uri="{FF2B5EF4-FFF2-40B4-BE49-F238E27FC236}">
                <a16:creationId xmlns:a16="http://schemas.microsoft.com/office/drawing/2014/main" id="{092EC3F6-10FC-4016-9524-71600C3694CF}"/>
              </a:ext>
            </a:extLst>
          </p:cNvPr>
          <p:cNvSpPr>
            <a:spLocks noGrp="1"/>
          </p:cNvSpPr>
          <p:nvPr>
            <p:ph type="sldNum" idx="12"/>
          </p:nvPr>
        </p:nvSpPr>
        <p:spPr/>
        <p:txBody>
          <a:bodyPr/>
          <a:lstStyle/>
          <a:p>
            <a:fld id="{DECF3546-AB72-4471-AFC4-A477D555DA7F}" type="slidenum">
              <a:rPr lang="en-GB" smtClean="0"/>
              <a:t>79</a:t>
            </a:fld>
            <a:endParaRPr lang="en-GB"/>
          </a:p>
        </p:txBody>
      </p:sp>
      <p:pic>
        <p:nvPicPr>
          <p:cNvPr id="4" name="Picture 3">
            <a:extLst>
              <a:ext uri="{FF2B5EF4-FFF2-40B4-BE49-F238E27FC236}">
                <a16:creationId xmlns:a16="http://schemas.microsoft.com/office/drawing/2014/main" id="{FDDDC863-EEBD-4B19-AF19-60206F10E4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9396" y="1561129"/>
            <a:ext cx="6253208" cy="2299256"/>
          </a:xfrm>
          <a:prstGeom prst="rect">
            <a:avLst/>
          </a:prstGeom>
          <a:ln>
            <a:solidFill>
              <a:schemeClr val="tx1"/>
            </a:solidFill>
          </a:ln>
        </p:spPr>
      </p:pic>
      <p:pic>
        <p:nvPicPr>
          <p:cNvPr id="5" name="Picture 4">
            <a:extLst>
              <a:ext uri="{FF2B5EF4-FFF2-40B4-BE49-F238E27FC236}">
                <a16:creationId xmlns:a16="http://schemas.microsoft.com/office/drawing/2014/main" id="{BE26FBE4-C1CB-444E-B031-8D7AD3E107B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71599" y="4056639"/>
            <a:ext cx="4448801" cy="2035090"/>
          </a:xfrm>
          <a:prstGeom prst="rect">
            <a:avLst/>
          </a:prstGeom>
          <a:ln>
            <a:solidFill>
              <a:schemeClr val="tx1"/>
            </a:solidFill>
          </a:ln>
        </p:spPr>
      </p:pic>
    </p:spTree>
    <p:extLst>
      <p:ext uri="{BB962C8B-B14F-4D97-AF65-F5344CB8AC3E}">
        <p14:creationId xmlns:p14="http://schemas.microsoft.com/office/powerpoint/2010/main" val="3248376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3E10-79D7-482D-8D4F-2BBF4E57A0F4}"/>
              </a:ext>
            </a:extLst>
          </p:cNvPr>
          <p:cNvSpPr>
            <a:spLocks noGrp="1"/>
          </p:cNvSpPr>
          <p:nvPr>
            <p:ph type="title"/>
          </p:nvPr>
        </p:nvSpPr>
        <p:spPr>
          <a:xfrm>
            <a:off x="609600" y="807467"/>
            <a:ext cx="7521200" cy="676949"/>
          </a:xfrm>
        </p:spPr>
        <p:txBody>
          <a:bodyPr anchor="ctr"/>
          <a:lstStyle/>
          <a:p>
            <a:r>
              <a:rPr lang="es-ES" dirty="0"/>
              <a:t>Casos de uso</a:t>
            </a:r>
            <a:endParaRPr lang="en-GB" dirty="0"/>
          </a:p>
        </p:txBody>
      </p:sp>
      <p:sp>
        <p:nvSpPr>
          <p:cNvPr id="3" name="Text Placeholder 2">
            <a:extLst>
              <a:ext uri="{FF2B5EF4-FFF2-40B4-BE49-F238E27FC236}">
                <a16:creationId xmlns:a16="http://schemas.microsoft.com/office/drawing/2014/main" id="{C5AD19C1-42A2-42E3-BECF-633CEB2D3D0B}"/>
              </a:ext>
            </a:extLst>
          </p:cNvPr>
          <p:cNvSpPr>
            <a:spLocks noGrp="1"/>
          </p:cNvSpPr>
          <p:nvPr>
            <p:ph type="body" idx="1"/>
          </p:nvPr>
        </p:nvSpPr>
        <p:spPr>
          <a:xfrm>
            <a:off x="609599" y="2315688"/>
            <a:ext cx="3919476" cy="3917312"/>
          </a:xfrm>
        </p:spPr>
        <p:txBody>
          <a:bodyPr/>
          <a:lstStyle/>
          <a:p>
            <a:pPr marL="152396" indent="0">
              <a:buNone/>
            </a:pPr>
            <a:r>
              <a:rPr lang="es-ES" b="1" dirty="0"/>
              <a:t>Funcionalidades</a:t>
            </a:r>
          </a:p>
          <a:p>
            <a:r>
              <a:rPr lang="es-ES" sz="2000" dirty="0"/>
              <a:t>Arrastrar y soltar un XLS, CSV, XML o fichero JSON</a:t>
            </a:r>
          </a:p>
          <a:p>
            <a:r>
              <a:rPr lang="es-ES" sz="2000" dirty="0"/>
              <a:t>Crea una table en la BD</a:t>
            </a:r>
          </a:p>
          <a:p>
            <a:r>
              <a:rPr lang="es-ES" sz="2000" dirty="0"/>
              <a:t>Carga datos en la tabla</a:t>
            </a:r>
          </a:p>
          <a:p>
            <a:r>
              <a:rPr lang="es-ES" sz="2000" dirty="0"/>
              <a:t>Genera una app basada en la nueva tabla</a:t>
            </a:r>
          </a:p>
          <a:p>
            <a:endParaRPr lang="en-GB" dirty="0"/>
          </a:p>
        </p:txBody>
      </p:sp>
      <p:sp>
        <p:nvSpPr>
          <p:cNvPr id="4" name="Text Placeholder 3">
            <a:extLst>
              <a:ext uri="{FF2B5EF4-FFF2-40B4-BE49-F238E27FC236}">
                <a16:creationId xmlns:a16="http://schemas.microsoft.com/office/drawing/2014/main" id="{9C6CF20A-69D7-4C97-AEDB-288F9C367AFB}"/>
              </a:ext>
            </a:extLst>
          </p:cNvPr>
          <p:cNvSpPr>
            <a:spLocks noGrp="1"/>
          </p:cNvSpPr>
          <p:nvPr>
            <p:ph type="body" idx="2"/>
          </p:nvPr>
        </p:nvSpPr>
        <p:spPr>
          <a:xfrm>
            <a:off x="4554000" y="2315688"/>
            <a:ext cx="3576800" cy="3917312"/>
          </a:xfrm>
        </p:spPr>
        <p:txBody>
          <a:bodyPr/>
          <a:lstStyle/>
          <a:p>
            <a:pPr marL="152396" indent="0">
              <a:buNone/>
            </a:pPr>
            <a:r>
              <a:rPr lang="es-ES" b="1" dirty="0"/>
              <a:t>Soluciones</a:t>
            </a:r>
          </a:p>
          <a:p>
            <a:r>
              <a:rPr lang="es-ES" sz="2000" dirty="0"/>
              <a:t>Una única fuente de datos</a:t>
            </a:r>
          </a:p>
          <a:p>
            <a:r>
              <a:rPr lang="es-ES" sz="2000" dirty="0"/>
              <a:t>Manipulación de una URL en lugar de un archive</a:t>
            </a:r>
          </a:p>
          <a:p>
            <a:r>
              <a:rPr lang="es-ES" sz="2000" dirty="0"/>
              <a:t>App segura, escalable y </a:t>
            </a:r>
            <a:r>
              <a:rPr lang="es-ES" sz="2000" dirty="0" err="1"/>
              <a:t>multi-usuario</a:t>
            </a:r>
            <a:endParaRPr lang="es-ES" sz="2000" dirty="0"/>
          </a:p>
          <a:p>
            <a:r>
              <a:rPr lang="es-ES" sz="2000" dirty="0"/>
              <a:t>Extensión con gráficos, calendarios, validaciones, etc.</a:t>
            </a:r>
          </a:p>
        </p:txBody>
      </p:sp>
      <p:sp>
        <p:nvSpPr>
          <p:cNvPr id="9" name="Slide Number Placeholder 8">
            <a:extLst>
              <a:ext uri="{FF2B5EF4-FFF2-40B4-BE49-F238E27FC236}">
                <a16:creationId xmlns:a16="http://schemas.microsoft.com/office/drawing/2014/main" id="{2740BB96-08EE-42EB-9713-2A1244C0E77D}"/>
              </a:ext>
            </a:extLst>
          </p:cNvPr>
          <p:cNvSpPr>
            <a:spLocks noGrp="1"/>
          </p:cNvSpPr>
          <p:nvPr>
            <p:ph type="sldNum" idx="12"/>
          </p:nvPr>
        </p:nvSpPr>
        <p:spPr/>
        <p:txBody>
          <a:bodyPr/>
          <a:lstStyle/>
          <a:p>
            <a:fld id="{DECF3546-AB72-4471-AFC4-A477D555DA7F}" type="slidenum">
              <a:rPr lang="en-GB" smtClean="0"/>
              <a:t>8</a:t>
            </a:fld>
            <a:endParaRPr lang="en-GB"/>
          </a:p>
        </p:txBody>
      </p:sp>
      <p:sp>
        <p:nvSpPr>
          <p:cNvPr id="5" name="Title 1">
            <a:extLst>
              <a:ext uri="{FF2B5EF4-FFF2-40B4-BE49-F238E27FC236}">
                <a16:creationId xmlns:a16="http://schemas.microsoft.com/office/drawing/2014/main" id="{3C945B64-66B9-4A71-88CA-5DB717FFF31E}"/>
              </a:ext>
            </a:extLst>
          </p:cNvPr>
          <p:cNvSpPr txBox="1">
            <a:spLocks/>
          </p:cNvSpPr>
          <p:nvPr/>
        </p:nvSpPr>
        <p:spPr>
          <a:xfrm>
            <a:off x="609600" y="1484416"/>
            <a:ext cx="7521200" cy="41670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s-ES" sz="2800" dirty="0">
                <a:solidFill>
                  <a:schemeClr val="bg2"/>
                </a:solidFill>
              </a:rPr>
              <a:t>Reemplazo de Hojas de cálculo</a:t>
            </a:r>
            <a:endParaRPr lang="en-GB" sz="2800" dirty="0">
              <a:solidFill>
                <a:schemeClr val="bg2"/>
              </a:solidFill>
            </a:endParaRPr>
          </a:p>
        </p:txBody>
      </p:sp>
      <p:pic>
        <p:nvPicPr>
          <p:cNvPr id="6" name="Picture 5">
            <a:extLst>
              <a:ext uri="{FF2B5EF4-FFF2-40B4-BE49-F238E27FC236}">
                <a16:creationId xmlns:a16="http://schemas.microsoft.com/office/drawing/2014/main" id="{41F40262-0099-4513-BA12-529EFE0171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79870" y="807467"/>
            <a:ext cx="2481599" cy="2481599"/>
          </a:xfrm>
          <a:prstGeom prst="rect">
            <a:avLst/>
          </a:prstGeom>
        </p:spPr>
      </p:pic>
      <p:pic>
        <p:nvPicPr>
          <p:cNvPr id="7" name="Picture 6">
            <a:extLst>
              <a:ext uri="{FF2B5EF4-FFF2-40B4-BE49-F238E27FC236}">
                <a16:creationId xmlns:a16="http://schemas.microsoft.com/office/drawing/2014/main" id="{E9C3BBE0-8E06-40F1-8642-83565B1104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54944" y="3289066"/>
            <a:ext cx="2531450" cy="2531450"/>
          </a:xfrm>
          <a:prstGeom prst="rect">
            <a:avLst/>
          </a:prstGeom>
        </p:spPr>
      </p:pic>
      <p:sp>
        <p:nvSpPr>
          <p:cNvPr id="8" name="Down Arrow 38">
            <a:extLst>
              <a:ext uri="{FF2B5EF4-FFF2-40B4-BE49-F238E27FC236}">
                <a16:creationId xmlns:a16="http://schemas.microsoft.com/office/drawing/2014/main" id="{AAD0FBAF-6BC4-4E08-BC82-7EE2AC89B617}"/>
              </a:ext>
            </a:extLst>
          </p:cNvPr>
          <p:cNvSpPr/>
          <p:nvPr/>
        </p:nvSpPr>
        <p:spPr bwMode="gray">
          <a:xfrm>
            <a:off x="9902553" y="3105827"/>
            <a:ext cx="436233" cy="384569"/>
          </a:xfrm>
          <a:prstGeom prst="downArrow">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4998" dirty="0">
              <a:solidFill>
                <a:schemeClr val="bg1"/>
              </a:solidFill>
            </a:endParaRPr>
          </a:p>
        </p:txBody>
      </p:sp>
    </p:spTree>
    <p:extLst>
      <p:ext uri="{BB962C8B-B14F-4D97-AF65-F5344CB8AC3E}">
        <p14:creationId xmlns:p14="http://schemas.microsoft.com/office/powerpoint/2010/main" val="1019860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39153-3287-4F78-A1DA-C344D74C261C}"/>
              </a:ext>
            </a:extLst>
          </p:cNvPr>
          <p:cNvSpPr>
            <a:spLocks noGrp="1"/>
          </p:cNvSpPr>
          <p:nvPr>
            <p:ph type="title"/>
          </p:nvPr>
        </p:nvSpPr>
        <p:spPr/>
        <p:txBody>
          <a:bodyPr/>
          <a:lstStyle/>
          <a:p>
            <a:r>
              <a:rPr lang="es-ES" sz="4400" dirty="0"/>
              <a:t>Entendiendo un Formulario Master </a:t>
            </a:r>
            <a:r>
              <a:rPr lang="es-ES" sz="4400" dirty="0" err="1"/>
              <a:t>Detail</a:t>
            </a:r>
            <a:endParaRPr lang="en-GB" sz="4400" dirty="0"/>
          </a:p>
        </p:txBody>
      </p:sp>
      <p:sp>
        <p:nvSpPr>
          <p:cNvPr id="3" name="Slide Number Placeholder 2">
            <a:extLst>
              <a:ext uri="{FF2B5EF4-FFF2-40B4-BE49-F238E27FC236}">
                <a16:creationId xmlns:a16="http://schemas.microsoft.com/office/drawing/2014/main" id="{BB5A4147-D03A-4044-B695-A455796EEA25}"/>
              </a:ext>
            </a:extLst>
          </p:cNvPr>
          <p:cNvSpPr>
            <a:spLocks noGrp="1"/>
          </p:cNvSpPr>
          <p:nvPr>
            <p:ph type="sldNum" idx="12"/>
          </p:nvPr>
        </p:nvSpPr>
        <p:spPr/>
        <p:txBody>
          <a:bodyPr/>
          <a:lstStyle/>
          <a:p>
            <a:fld id="{DECF3546-AB72-4471-AFC4-A477D555DA7F}" type="slidenum">
              <a:rPr lang="en-GB" smtClean="0"/>
              <a:t>80</a:t>
            </a:fld>
            <a:endParaRPr lang="en-GB"/>
          </a:p>
        </p:txBody>
      </p:sp>
      <p:pic>
        <p:nvPicPr>
          <p:cNvPr id="4" name="Picture 3">
            <a:extLst>
              <a:ext uri="{FF2B5EF4-FFF2-40B4-BE49-F238E27FC236}">
                <a16:creationId xmlns:a16="http://schemas.microsoft.com/office/drawing/2014/main" id="{EB8B4436-9527-4495-B80E-1977E3F685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1568982"/>
            <a:ext cx="7237879" cy="3766133"/>
          </a:xfrm>
          <a:prstGeom prst="rect">
            <a:avLst/>
          </a:prstGeom>
          <a:ln>
            <a:solidFill>
              <a:schemeClr val="bg1">
                <a:lumMod val="65000"/>
              </a:schemeClr>
            </a:solidFill>
          </a:ln>
        </p:spPr>
      </p:pic>
      <p:pic>
        <p:nvPicPr>
          <p:cNvPr id="5" name="Picture 4">
            <a:extLst>
              <a:ext uri="{FF2B5EF4-FFF2-40B4-BE49-F238E27FC236}">
                <a16:creationId xmlns:a16="http://schemas.microsoft.com/office/drawing/2014/main" id="{FBF3F519-3108-4B32-9807-600A93021E1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12233" y="3262293"/>
            <a:ext cx="6019800" cy="2875530"/>
          </a:xfrm>
          <a:prstGeom prst="rect">
            <a:avLst/>
          </a:prstGeom>
          <a:ln>
            <a:solidFill>
              <a:schemeClr val="bg1">
                <a:lumMod val="65000"/>
              </a:schemeClr>
            </a:solidFill>
          </a:ln>
        </p:spPr>
      </p:pic>
    </p:spTree>
    <p:extLst>
      <p:ext uri="{BB962C8B-B14F-4D97-AF65-F5344CB8AC3E}">
        <p14:creationId xmlns:p14="http://schemas.microsoft.com/office/powerpoint/2010/main" val="12566379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A1A8C-2A1D-4C18-9B89-342D45828FEC}"/>
              </a:ext>
            </a:extLst>
          </p:cNvPr>
          <p:cNvSpPr>
            <a:spLocks noGrp="1"/>
          </p:cNvSpPr>
          <p:nvPr>
            <p:ph type="title"/>
          </p:nvPr>
        </p:nvSpPr>
        <p:spPr/>
        <p:txBody>
          <a:bodyPr/>
          <a:lstStyle/>
          <a:p>
            <a:r>
              <a:rPr lang="es-ES" dirty="0"/>
              <a:t>Entendiendo los </a:t>
            </a:r>
            <a:r>
              <a:rPr lang="es-ES" dirty="0" err="1"/>
              <a:t>Items</a:t>
            </a:r>
            <a:endParaRPr lang="en-GB" dirty="0"/>
          </a:p>
        </p:txBody>
      </p:sp>
      <p:sp>
        <p:nvSpPr>
          <p:cNvPr id="3" name="Slide Number Placeholder 2">
            <a:extLst>
              <a:ext uri="{FF2B5EF4-FFF2-40B4-BE49-F238E27FC236}">
                <a16:creationId xmlns:a16="http://schemas.microsoft.com/office/drawing/2014/main" id="{EB08FA70-575D-4303-9D09-9DEEAD9DC183}"/>
              </a:ext>
            </a:extLst>
          </p:cNvPr>
          <p:cNvSpPr>
            <a:spLocks noGrp="1"/>
          </p:cNvSpPr>
          <p:nvPr>
            <p:ph type="sldNum" idx="12"/>
          </p:nvPr>
        </p:nvSpPr>
        <p:spPr/>
        <p:txBody>
          <a:bodyPr/>
          <a:lstStyle/>
          <a:p>
            <a:fld id="{DECF3546-AB72-4471-AFC4-A477D555DA7F}" type="slidenum">
              <a:rPr lang="en-GB" smtClean="0"/>
              <a:t>81</a:t>
            </a:fld>
            <a:endParaRPr lang="en-GB"/>
          </a:p>
        </p:txBody>
      </p:sp>
      <p:pic>
        <p:nvPicPr>
          <p:cNvPr id="4" name="Picture 3">
            <a:extLst>
              <a:ext uri="{FF2B5EF4-FFF2-40B4-BE49-F238E27FC236}">
                <a16:creationId xmlns:a16="http://schemas.microsoft.com/office/drawing/2014/main" id="{5C290B73-C056-4252-A191-4FE930F73A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7202" y="2967726"/>
            <a:ext cx="2330676" cy="3154939"/>
          </a:xfrm>
          <a:prstGeom prst="rect">
            <a:avLst/>
          </a:prstGeom>
          <a:ln>
            <a:solidFill>
              <a:schemeClr val="tx1"/>
            </a:solidFill>
          </a:ln>
        </p:spPr>
      </p:pic>
      <p:pic>
        <p:nvPicPr>
          <p:cNvPr id="5" name="Picture 4">
            <a:extLst>
              <a:ext uri="{FF2B5EF4-FFF2-40B4-BE49-F238E27FC236}">
                <a16:creationId xmlns:a16="http://schemas.microsoft.com/office/drawing/2014/main" id="{491117A1-9F6F-4539-BB1E-45AFBF393B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75081" y="1966439"/>
            <a:ext cx="5207319" cy="4156226"/>
          </a:xfrm>
          <a:prstGeom prst="rect">
            <a:avLst/>
          </a:prstGeom>
          <a:ln>
            <a:solidFill>
              <a:schemeClr val="tx1"/>
            </a:solidFill>
          </a:ln>
        </p:spPr>
      </p:pic>
      <p:sp>
        <p:nvSpPr>
          <p:cNvPr id="6" name="Content Placeholder 6">
            <a:extLst>
              <a:ext uri="{FF2B5EF4-FFF2-40B4-BE49-F238E27FC236}">
                <a16:creationId xmlns:a16="http://schemas.microsoft.com/office/drawing/2014/main" id="{F7B341CF-C924-4598-97E1-FC80D5495DEC}"/>
              </a:ext>
            </a:extLst>
          </p:cNvPr>
          <p:cNvSpPr txBox="1">
            <a:spLocks/>
          </p:cNvSpPr>
          <p:nvPr/>
        </p:nvSpPr>
        <p:spPr>
          <a:xfrm>
            <a:off x="493071" y="1462911"/>
            <a:ext cx="5602929" cy="1504815"/>
          </a:xfrm>
          <a:prstGeom prst="rect">
            <a:avLst/>
          </a:prstGeom>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Clr>
                <a:schemeClr val="accent1"/>
              </a:buClr>
            </a:pPr>
            <a:r>
              <a:rPr lang="en-US" sz="2000" dirty="0">
                <a:latin typeface="Raleway SemiBold"/>
              </a:rPr>
              <a:t>Un Item es un </a:t>
            </a:r>
            <a:r>
              <a:rPr lang="en-US" sz="2000" dirty="0" err="1">
                <a:latin typeface="Raleway SemiBold"/>
              </a:rPr>
              <a:t>elemento</a:t>
            </a:r>
            <a:r>
              <a:rPr lang="en-US" sz="2000" dirty="0">
                <a:latin typeface="Raleway SemiBold"/>
              </a:rPr>
              <a:t> de un </a:t>
            </a:r>
            <a:r>
              <a:rPr lang="en-US" sz="2000" dirty="0" err="1">
                <a:latin typeface="Raleway SemiBold"/>
              </a:rPr>
              <a:t>formulario</a:t>
            </a:r>
            <a:r>
              <a:rPr lang="en-US" sz="2000" dirty="0">
                <a:latin typeface="Raleway SemiBold"/>
              </a:rPr>
              <a:t> HTML. Hay dos </a:t>
            </a:r>
            <a:r>
              <a:rPr lang="en-US" sz="2000" dirty="0" err="1">
                <a:latin typeface="Raleway SemiBold"/>
              </a:rPr>
              <a:t>tipos</a:t>
            </a:r>
            <a:r>
              <a:rPr lang="en-US" sz="2000" dirty="0">
                <a:latin typeface="Raleway SemiBold"/>
              </a:rPr>
              <a:t> de items:</a:t>
            </a:r>
          </a:p>
          <a:p>
            <a:pPr marL="342900" indent="-342900">
              <a:buClr>
                <a:schemeClr val="accent1"/>
              </a:buClr>
              <a:buFont typeface="Arial" panose="020B0604020202020204" pitchFamily="34" charset="0"/>
              <a:buChar char="•"/>
            </a:pPr>
            <a:r>
              <a:rPr lang="en-US" sz="2000" dirty="0">
                <a:latin typeface="Raleway SemiBold"/>
              </a:rPr>
              <a:t>Items de </a:t>
            </a:r>
            <a:r>
              <a:rPr lang="en-US" sz="2000" dirty="0" err="1">
                <a:latin typeface="Raleway SemiBold"/>
              </a:rPr>
              <a:t>página</a:t>
            </a:r>
            <a:endParaRPr lang="en-US" sz="2000" dirty="0">
              <a:latin typeface="Raleway SemiBold"/>
            </a:endParaRPr>
          </a:p>
          <a:p>
            <a:pPr marL="342900" indent="-342900">
              <a:buClr>
                <a:schemeClr val="accent1"/>
              </a:buClr>
              <a:buFont typeface="Arial" panose="020B0604020202020204" pitchFamily="34" charset="0"/>
              <a:buChar char="•"/>
            </a:pPr>
            <a:r>
              <a:rPr lang="en-US" sz="2000" dirty="0">
                <a:latin typeface="Raleway SemiBold"/>
              </a:rPr>
              <a:t>Items de </a:t>
            </a:r>
            <a:r>
              <a:rPr lang="en-US" sz="2000" dirty="0" err="1">
                <a:latin typeface="Raleway SemiBold"/>
              </a:rPr>
              <a:t>aplicación</a:t>
            </a:r>
            <a:endParaRPr lang="en-US" sz="2000" dirty="0">
              <a:latin typeface="Raleway SemiBold"/>
            </a:endParaRPr>
          </a:p>
        </p:txBody>
      </p:sp>
      <p:sp>
        <p:nvSpPr>
          <p:cNvPr id="7" name="Rectangle 3">
            <a:extLst>
              <a:ext uri="{FF2B5EF4-FFF2-40B4-BE49-F238E27FC236}">
                <a16:creationId xmlns:a16="http://schemas.microsoft.com/office/drawing/2014/main" id="{788B06D5-80DA-4D9F-A614-7333B2CEF229}"/>
              </a:ext>
            </a:extLst>
          </p:cNvPr>
          <p:cNvSpPr txBox="1">
            <a:spLocks noChangeArrowheads="1"/>
          </p:cNvSpPr>
          <p:nvPr/>
        </p:nvSpPr>
        <p:spPr>
          <a:xfrm>
            <a:off x="4071979" y="4744998"/>
            <a:ext cx="2024021" cy="609599"/>
          </a:xfrm>
          <a:prstGeom prst="rect">
            <a:avLst/>
          </a:prstGeom>
        </p:spPr>
        <p:txBody>
          <a:bodyPr vert="horz" lIns="0" tIns="0" rIns="0" bIns="0" rtlCol="0">
            <a:noAutofit/>
          </a:bodyPr>
          <a:lstStyle/>
          <a:p>
            <a:pPr marL="53975" marR="0" lvl="0" indent="-53975" algn="l"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lang="en-US" b="1" dirty="0" err="1">
                <a:solidFill>
                  <a:schemeClr val="accent1"/>
                </a:solidFill>
                <a:latin typeface="Raleway SemiBold"/>
                <a:cs typeface="Arial" panose="020B0604020202020204" pitchFamily="34" charset="0"/>
              </a:rPr>
              <a:t>Visualización</a:t>
            </a:r>
            <a:r>
              <a:rPr lang="en-US" b="1" dirty="0">
                <a:solidFill>
                  <a:schemeClr val="accent1"/>
                </a:solidFill>
                <a:latin typeface="Raleway SemiBold"/>
                <a:cs typeface="Arial" panose="020B0604020202020204" pitchFamily="34" charset="0"/>
              </a:rPr>
              <a:t> de Items de </a:t>
            </a:r>
            <a:r>
              <a:rPr lang="en-US" b="1" dirty="0" err="1">
                <a:solidFill>
                  <a:schemeClr val="accent1"/>
                </a:solidFill>
                <a:latin typeface="Raleway SemiBold"/>
                <a:cs typeface="Arial" panose="020B0604020202020204" pitchFamily="34" charset="0"/>
              </a:rPr>
              <a:t>página</a:t>
            </a:r>
            <a:r>
              <a:rPr lang="en-US" b="1" dirty="0">
                <a:solidFill>
                  <a:schemeClr val="accent1"/>
                </a:solidFill>
                <a:latin typeface="Raleway SemiBold"/>
                <a:cs typeface="Arial" panose="020B0604020202020204" pitchFamily="34" charset="0"/>
              </a:rPr>
              <a:t> </a:t>
            </a:r>
            <a:r>
              <a:rPr lang="en-US" b="1" dirty="0" err="1">
                <a:solidFill>
                  <a:schemeClr val="accent1"/>
                </a:solidFill>
                <a:latin typeface="Raleway SemiBold"/>
                <a:cs typeface="Arial" panose="020B0604020202020204" pitchFamily="34" charset="0"/>
              </a:rPr>
              <a:t>en</a:t>
            </a:r>
            <a:r>
              <a:rPr lang="en-US" b="1" dirty="0">
                <a:solidFill>
                  <a:schemeClr val="accent1"/>
                </a:solidFill>
                <a:latin typeface="Raleway SemiBold"/>
                <a:cs typeface="Arial" panose="020B0604020202020204" pitchFamily="34" charset="0"/>
              </a:rPr>
              <a:t> Page Designer</a:t>
            </a:r>
          </a:p>
        </p:txBody>
      </p:sp>
      <p:sp>
        <p:nvSpPr>
          <p:cNvPr id="8" name="Rectangle 3">
            <a:extLst>
              <a:ext uri="{FF2B5EF4-FFF2-40B4-BE49-F238E27FC236}">
                <a16:creationId xmlns:a16="http://schemas.microsoft.com/office/drawing/2014/main" id="{FC46916E-B74E-44EA-A410-73D8A85A0C15}"/>
              </a:ext>
            </a:extLst>
          </p:cNvPr>
          <p:cNvSpPr txBox="1">
            <a:spLocks noChangeArrowheads="1"/>
          </p:cNvSpPr>
          <p:nvPr/>
        </p:nvSpPr>
        <p:spPr>
          <a:xfrm>
            <a:off x="7649217" y="1561659"/>
            <a:ext cx="2659046" cy="404780"/>
          </a:xfrm>
          <a:prstGeom prst="rect">
            <a:avLst/>
          </a:prstGeom>
        </p:spPr>
        <p:txBody>
          <a:bodyPr vert="horz" lIns="0" tIns="0" rIns="0" bIns="0" rtlCol="0" anchor="ctr">
            <a:noAutofit/>
          </a:bodyPr>
          <a:lstStyle/>
          <a:p>
            <a:pPr marL="53975" marR="0" lvl="0" indent="-53975" algn="ctr"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lang="en-US" sz="1600" b="1" dirty="0">
                <a:solidFill>
                  <a:schemeClr val="accent1"/>
                </a:solidFill>
                <a:latin typeface="Raleway SemiBold"/>
                <a:cs typeface="Arial" panose="020B0604020202020204" pitchFamily="34" charset="0"/>
              </a:rPr>
              <a:t>Items de </a:t>
            </a:r>
            <a:r>
              <a:rPr lang="en-US" sz="1600" b="1" dirty="0" err="1">
                <a:solidFill>
                  <a:schemeClr val="accent1"/>
                </a:solidFill>
                <a:latin typeface="Raleway SemiBold"/>
                <a:cs typeface="Arial" panose="020B0604020202020204" pitchFamily="34" charset="0"/>
              </a:rPr>
              <a:t>página</a:t>
            </a:r>
            <a:r>
              <a:rPr lang="en-US" sz="1600" b="1" dirty="0">
                <a:solidFill>
                  <a:schemeClr val="accent1"/>
                </a:solidFill>
                <a:latin typeface="Raleway SemiBold"/>
                <a:cs typeface="Arial" panose="020B0604020202020204" pitchFamily="34" charset="0"/>
              </a:rPr>
              <a:t>: </a:t>
            </a:r>
            <a:r>
              <a:rPr lang="en-US" sz="1600" b="1" dirty="0" err="1">
                <a:solidFill>
                  <a:schemeClr val="accent1"/>
                </a:solidFill>
                <a:latin typeface="Raleway SemiBold"/>
                <a:cs typeface="Arial" panose="020B0604020202020204" pitchFamily="34" charset="0"/>
              </a:rPr>
              <a:t>Ejemplos</a:t>
            </a:r>
            <a:endParaRPr kumimoji="0" lang="en-US" sz="1600" b="0" i="0" u="none" strike="noStrike" kern="1200" cap="none" spc="0" normalizeH="0" baseline="0" noProof="0" dirty="0">
              <a:ln>
                <a:noFill/>
              </a:ln>
              <a:solidFill>
                <a:schemeClr val="accent1"/>
              </a:solidFill>
              <a:effectLst/>
              <a:uLnTx/>
              <a:uFillTx/>
              <a:latin typeface="Raleway SemiBold"/>
              <a:cs typeface="Arial" panose="020B0604020202020204" pitchFamily="34" charset="0"/>
            </a:endParaRPr>
          </a:p>
        </p:txBody>
      </p:sp>
      <p:cxnSp>
        <p:nvCxnSpPr>
          <p:cNvPr id="9" name="Curved Connector 35">
            <a:extLst>
              <a:ext uri="{FF2B5EF4-FFF2-40B4-BE49-F238E27FC236}">
                <a16:creationId xmlns:a16="http://schemas.microsoft.com/office/drawing/2014/main" id="{CDCDD909-DDA5-49A2-9A59-A2B82CCCE20A}"/>
              </a:ext>
            </a:extLst>
          </p:cNvPr>
          <p:cNvCxnSpPr>
            <a:cxnSpLocks/>
            <a:stCxn id="7" idx="1"/>
          </p:cNvCxnSpPr>
          <p:nvPr/>
        </p:nvCxnSpPr>
        <p:spPr>
          <a:xfrm rot="10800000" flipV="1">
            <a:off x="3351223" y="5049798"/>
            <a:ext cx="720757" cy="817602"/>
          </a:xfrm>
          <a:prstGeom prst="curvedConnector2">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1418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9D5C3-FB25-4EF1-8F16-5C2FDD5B04C9}"/>
              </a:ext>
            </a:extLst>
          </p:cNvPr>
          <p:cNvSpPr>
            <a:spLocks noGrp="1"/>
          </p:cNvSpPr>
          <p:nvPr>
            <p:ph type="title"/>
          </p:nvPr>
        </p:nvSpPr>
        <p:spPr/>
        <p:txBody>
          <a:bodyPr/>
          <a:lstStyle/>
          <a:p>
            <a:r>
              <a:rPr lang="es-ES" dirty="0" err="1"/>
              <a:t>Items</a:t>
            </a:r>
            <a:r>
              <a:rPr lang="es-ES" dirty="0"/>
              <a:t> de Aplicación</a:t>
            </a:r>
            <a:endParaRPr lang="en-GB" dirty="0"/>
          </a:p>
        </p:txBody>
      </p:sp>
      <p:sp>
        <p:nvSpPr>
          <p:cNvPr id="3" name="Slide Number Placeholder 2">
            <a:extLst>
              <a:ext uri="{FF2B5EF4-FFF2-40B4-BE49-F238E27FC236}">
                <a16:creationId xmlns:a16="http://schemas.microsoft.com/office/drawing/2014/main" id="{BC217520-F3F9-4F27-B4CD-5E8A73056549}"/>
              </a:ext>
            </a:extLst>
          </p:cNvPr>
          <p:cNvSpPr>
            <a:spLocks noGrp="1"/>
          </p:cNvSpPr>
          <p:nvPr>
            <p:ph type="sldNum" idx="12"/>
          </p:nvPr>
        </p:nvSpPr>
        <p:spPr/>
        <p:txBody>
          <a:bodyPr/>
          <a:lstStyle/>
          <a:p>
            <a:fld id="{DECF3546-AB72-4471-AFC4-A477D555DA7F}" type="slidenum">
              <a:rPr lang="en-GB" smtClean="0"/>
              <a:t>82</a:t>
            </a:fld>
            <a:endParaRPr lang="en-GB"/>
          </a:p>
        </p:txBody>
      </p:sp>
      <p:pic>
        <p:nvPicPr>
          <p:cNvPr id="4" name="Picture 3">
            <a:extLst>
              <a:ext uri="{FF2B5EF4-FFF2-40B4-BE49-F238E27FC236}">
                <a16:creationId xmlns:a16="http://schemas.microsoft.com/office/drawing/2014/main" id="{E96671F6-85E2-4D6A-A8E8-BA042282AC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1568982"/>
            <a:ext cx="4421188" cy="2595401"/>
          </a:xfrm>
          <a:prstGeom prst="rect">
            <a:avLst/>
          </a:prstGeom>
          <a:ln>
            <a:solidFill>
              <a:schemeClr val="bg1">
                <a:lumMod val="75000"/>
              </a:schemeClr>
            </a:solidFill>
          </a:ln>
        </p:spPr>
      </p:pic>
      <p:pic>
        <p:nvPicPr>
          <p:cNvPr id="5" name="Picture 4">
            <a:extLst>
              <a:ext uri="{FF2B5EF4-FFF2-40B4-BE49-F238E27FC236}">
                <a16:creationId xmlns:a16="http://schemas.microsoft.com/office/drawing/2014/main" id="{733AC64B-88D0-47DF-A50F-45C432CC23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09683" y="2458405"/>
            <a:ext cx="7503061" cy="3594059"/>
          </a:xfrm>
          <a:prstGeom prst="rect">
            <a:avLst/>
          </a:prstGeom>
          <a:ln>
            <a:solidFill>
              <a:schemeClr val="bg1">
                <a:lumMod val="75000"/>
              </a:schemeClr>
            </a:solidFill>
          </a:ln>
        </p:spPr>
      </p:pic>
    </p:spTree>
    <p:extLst>
      <p:ext uri="{BB962C8B-B14F-4D97-AF65-F5344CB8AC3E}">
        <p14:creationId xmlns:p14="http://schemas.microsoft.com/office/powerpoint/2010/main" val="3453483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FEFE-5AF8-44A6-BFD7-8769AAB7DCA4}"/>
              </a:ext>
            </a:extLst>
          </p:cNvPr>
          <p:cNvSpPr>
            <a:spLocks noGrp="1"/>
          </p:cNvSpPr>
          <p:nvPr>
            <p:ph type="title"/>
          </p:nvPr>
        </p:nvSpPr>
        <p:spPr/>
        <p:txBody>
          <a:bodyPr/>
          <a:lstStyle/>
          <a:p>
            <a:r>
              <a:rPr lang="es-ES" dirty="0" err="1"/>
              <a:t>Items</a:t>
            </a:r>
            <a:r>
              <a:rPr lang="es-ES" dirty="0"/>
              <a:t> de página</a:t>
            </a:r>
            <a:endParaRPr lang="en-GB" dirty="0"/>
          </a:p>
        </p:txBody>
      </p:sp>
      <p:sp>
        <p:nvSpPr>
          <p:cNvPr id="3" name="Slide Number Placeholder 2">
            <a:extLst>
              <a:ext uri="{FF2B5EF4-FFF2-40B4-BE49-F238E27FC236}">
                <a16:creationId xmlns:a16="http://schemas.microsoft.com/office/drawing/2014/main" id="{3D3E0767-D69F-4EC7-B8EE-171B9D2340F4}"/>
              </a:ext>
            </a:extLst>
          </p:cNvPr>
          <p:cNvSpPr>
            <a:spLocks noGrp="1"/>
          </p:cNvSpPr>
          <p:nvPr>
            <p:ph type="sldNum" idx="12"/>
          </p:nvPr>
        </p:nvSpPr>
        <p:spPr/>
        <p:txBody>
          <a:bodyPr/>
          <a:lstStyle/>
          <a:p>
            <a:fld id="{DECF3546-AB72-4471-AFC4-A477D555DA7F}" type="slidenum">
              <a:rPr lang="en-GB" smtClean="0"/>
              <a:t>83</a:t>
            </a:fld>
            <a:endParaRPr lang="en-GB"/>
          </a:p>
        </p:txBody>
      </p:sp>
      <p:pic>
        <p:nvPicPr>
          <p:cNvPr id="4" name="Picture 3">
            <a:extLst>
              <a:ext uri="{FF2B5EF4-FFF2-40B4-BE49-F238E27FC236}">
                <a16:creationId xmlns:a16="http://schemas.microsoft.com/office/drawing/2014/main" id="{3121CDD4-681F-482F-9145-046AD4394BF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84507" y="1568982"/>
            <a:ext cx="10222986" cy="4042660"/>
          </a:xfrm>
          <a:prstGeom prst="rect">
            <a:avLst/>
          </a:prstGeom>
          <a:ln>
            <a:solidFill>
              <a:srgbClr val="000000"/>
            </a:solidFill>
          </a:ln>
        </p:spPr>
      </p:pic>
    </p:spTree>
    <p:extLst>
      <p:ext uri="{BB962C8B-B14F-4D97-AF65-F5344CB8AC3E}">
        <p14:creationId xmlns:p14="http://schemas.microsoft.com/office/powerpoint/2010/main" val="32583896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4D3962-1726-4325-B2E6-0215A8765804}"/>
              </a:ext>
            </a:extLst>
          </p:cNvPr>
          <p:cNvSpPr>
            <a:spLocks noGrp="1"/>
          </p:cNvSpPr>
          <p:nvPr>
            <p:ph type="title"/>
          </p:nvPr>
        </p:nvSpPr>
        <p:spPr/>
        <p:txBody>
          <a:bodyPr/>
          <a:lstStyle/>
          <a:p>
            <a:r>
              <a:rPr lang="es-ES" dirty="0"/>
              <a:t>Referenciando valores de </a:t>
            </a:r>
            <a:r>
              <a:rPr lang="es-ES" dirty="0" err="1"/>
              <a:t>items</a:t>
            </a:r>
            <a:endParaRPr lang="en-GB" dirty="0"/>
          </a:p>
        </p:txBody>
      </p:sp>
      <p:sp>
        <p:nvSpPr>
          <p:cNvPr id="7" name="Text Placeholder 6">
            <a:extLst>
              <a:ext uri="{FF2B5EF4-FFF2-40B4-BE49-F238E27FC236}">
                <a16:creationId xmlns:a16="http://schemas.microsoft.com/office/drawing/2014/main" id="{D0D273CF-A333-42AE-9B27-93F2A1894A79}"/>
              </a:ext>
            </a:extLst>
          </p:cNvPr>
          <p:cNvSpPr>
            <a:spLocks noGrp="1"/>
          </p:cNvSpPr>
          <p:nvPr>
            <p:ph type="body" idx="1"/>
          </p:nvPr>
        </p:nvSpPr>
        <p:spPr>
          <a:xfrm>
            <a:off x="609598" y="1690777"/>
            <a:ext cx="10944000" cy="1428941"/>
          </a:xfrm>
        </p:spPr>
        <p:txBody>
          <a:bodyPr/>
          <a:lstStyle/>
          <a:p>
            <a:r>
              <a:rPr lang="es-ES" sz="2400" dirty="0"/>
              <a:t>Se pueden referenciar los valores almacenados en el estado de sesión de un ítem en regiones, computaciones, procesos, validaciones y </a:t>
            </a:r>
            <a:r>
              <a:rPr lang="es-ES" sz="2400" dirty="0" err="1"/>
              <a:t>branches</a:t>
            </a:r>
            <a:r>
              <a:rPr lang="es-ES" sz="2400" dirty="0"/>
              <a:t> o navegación.</a:t>
            </a:r>
          </a:p>
          <a:p>
            <a:r>
              <a:rPr lang="es-ES" sz="2400" dirty="0"/>
              <a:t>La sintaxis de referencia es:</a:t>
            </a:r>
            <a:endParaRPr lang="en-GB" sz="2400" dirty="0"/>
          </a:p>
        </p:txBody>
      </p:sp>
      <p:sp>
        <p:nvSpPr>
          <p:cNvPr id="4" name="Slide Number Placeholder 3">
            <a:extLst>
              <a:ext uri="{FF2B5EF4-FFF2-40B4-BE49-F238E27FC236}">
                <a16:creationId xmlns:a16="http://schemas.microsoft.com/office/drawing/2014/main" id="{8FD253D7-725B-4729-9091-1107C20F8309}"/>
              </a:ext>
            </a:extLst>
          </p:cNvPr>
          <p:cNvSpPr>
            <a:spLocks noGrp="1"/>
          </p:cNvSpPr>
          <p:nvPr>
            <p:ph type="sldNum" idx="12"/>
          </p:nvPr>
        </p:nvSpPr>
        <p:spPr/>
        <p:txBody>
          <a:bodyPr/>
          <a:lstStyle/>
          <a:p>
            <a:fld id="{DECF3546-AB72-4471-AFC4-A477D555DA7F}" type="slidenum">
              <a:rPr lang="en-GB" smtClean="0"/>
              <a:t>84</a:t>
            </a:fld>
            <a:endParaRPr lang="en-GB"/>
          </a:p>
        </p:txBody>
      </p:sp>
      <p:graphicFrame>
        <p:nvGraphicFramePr>
          <p:cNvPr id="8" name="Table 8">
            <a:extLst>
              <a:ext uri="{FF2B5EF4-FFF2-40B4-BE49-F238E27FC236}">
                <a16:creationId xmlns:a16="http://schemas.microsoft.com/office/drawing/2014/main" id="{78F2C196-E963-43AD-B7F4-304B97FF8E7E}"/>
              </a:ext>
            </a:extLst>
          </p:cNvPr>
          <p:cNvGraphicFramePr>
            <a:graphicFrameLocks noGrp="1"/>
          </p:cNvGraphicFramePr>
          <p:nvPr>
            <p:extLst>
              <p:ext uri="{D42A27DB-BD31-4B8C-83A1-F6EECF244321}">
                <p14:modId xmlns:p14="http://schemas.microsoft.com/office/powerpoint/2010/main" val="3511691229"/>
              </p:ext>
            </p:extLst>
          </p:nvPr>
        </p:nvGraphicFramePr>
        <p:xfrm>
          <a:off x="1715247" y="3215915"/>
          <a:ext cx="8761506" cy="2521012"/>
        </p:xfrm>
        <a:graphic>
          <a:graphicData uri="http://schemas.openxmlformats.org/drawingml/2006/table">
            <a:tbl>
              <a:tblPr firstRow="1" bandRow="1">
                <a:tableStyleId>{5C22544A-7EE6-4342-B048-85BDC9FD1C3A}</a:tableStyleId>
              </a:tblPr>
              <a:tblGrid>
                <a:gridCol w="4380753">
                  <a:extLst>
                    <a:ext uri="{9D8B030D-6E8A-4147-A177-3AD203B41FA5}">
                      <a16:colId xmlns:a16="http://schemas.microsoft.com/office/drawing/2014/main" val="1342628869"/>
                    </a:ext>
                  </a:extLst>
                </a:gridCol>
                <a:gridCol w="4380753">
                  <a:extLst>
                    <a:ext uri="{9D8B030D-6E8A-4147-A177-3AD203B41FA5}">
                      <a16:colId xmlns:a16="http://schemas.microsoft.com/office/drawing/2014/main" val="3646823159"/>
                    </a:ext>
                  </a:extLst>
                </a:gridCol>
              </a:tblGrid>
              <a:tr h="500713">
                <a:tc>
                  <a:txBody>
                    <a:bodyPr/>
                    <a:lstStyle/>
                    <a:p>
                      <a:pPr algn="ctr"/>
                      <a:r>
                        <a:rPr lang="es-ES" sz="2800" dirty="0">
                          <a:latin typeface="Raleway SemiBold"/>
                        </a:rPr>
                        <a:t>Tipo</a:t>
                      </a:r>
                      <a:endParaRPr lang="en-GB" sz="2800" dirty="0">
                        <a:latin typeface="Raleway SemiBold"/>
                      </a:endParaRPr>
                    </a:p>
                  </a:txBody>
                  <a:tcPr anchor="ctr"/>
                </a:tc>
                <a:tc>
                  <a:txBody>
                    <a:bodyPr/>
                    <a:lstStyle/>
                    <a:p>
                      <a:pPr algn="ctr"/>
                      <a:r>
                        <a:rPr lang="es-ES" sz="2800" dirty="0">
                          <a:latin typeface="Raleway SemiBold"/>
                        </a:rPr>
                        <a:t>Sintaxis</a:t>
                      </a:r>
                    </a:p>
                  </a:txBody>
                  <a:tcPr anchor="ctr"/>
                </a:tc>
                <a:extLst>
                  <a:ext uri="{0D108BD9-81ED-4DB2-BD59-A6C34878D82A}">
                    <a16:rowId xmlns:a16="http://schemas.microsoft.com/office/drawing/2014/main" val="466303061"/>
                  </a:ext>
                </a:extLst>
              </a:tr>
              <a:tr h="500713">
                <a:tc>
                  <a:txBody>
                    <a:bodyPr/>
                    <a:lstStyle/>
                    <a:p>
                      <a:pPr algn="ctr"/>
                      <a:r>
                        <a:rPr lang="es-ES" sz="2400" dirty="0">
                          <a:latin typeface="Raleway SemiBold"/>
                        </a:rPr>
                        <a:t>SQL</a:t>
                      </a:r>
                      <a:endParaRPr lang="en-GB" sz="2400" dirty="0">
                        <a:latin typeface="Raleway SemiBold"/>
                      </a:endParaRPr>
                    </a:p>
                  </a:txBody>
                  <a:tcPr anchor="ctr"/>
                </a:tc>
                <a:tc>
                  <a:txBody>
                    <a:bodyPr/>
                    <a:lstStyle/>
                    <a:p>
                      <a:pPr algn="ctr"/>
                      <a:r>
                        <a:rPr lang="es-ES" sz="2400" dirty="0">
                          <a:latin typeface="Raleway SemiBold"/>
                        </a:rPr>
                        <a:t>:MY_ITEM</a:t>
                      </a:r>
                      <a:endParaRPr lang="en-GB" sz="2400" dirty="0">
                        <a:latin typeface="Raleway SemiBold"/>
                      </a:endParaRPr>
                    </a:p>
                  </a:txBody>
                  <a:tcPr anchor="ctr"/>
                </a:tc>
                <a:extLst>
                  <a:ext uri="{0D108BD9-81ED-4DB2-BD59-A6C34878D82A}">
                    <a16:rowId xmlns:a16="http://schemas.microsoft.com/office/drawing/2014/main" val="498162081"/>
                  </a:ext>
                </a:extLst>
              </a:tr>
              <a:tr h="500713">
                <a:tc>
                  <a:txBody>
                    <a:bodyPr/>
                    <a:lstStyle/>
                    <a:p>
                      <a:pPr algn="ctr"/>
                      <a:r>
                        <a:rPr lang="es-ES" sz="2400" dirty="0">
                          <a:latin typeface="Raleway SemiBold"/>
                        </a:rPr>
                        <a:t>PL/SQL</a:t>
                      </a:r>
                      <a:endParaRPr lang="en-GB" sz="2400" dirty="0">
                        <a:latin typeface="Raleway SemiBold"/>
                      </a:endParaRPr>
                    </a:p>
                  </a:txBody>
                  <a:tcPr anchor="ctr"/>
                </a:tc>
                <a:tc>
                  <a:txBody>
                    <a:bodyPr/>
                    <a:lstStyle/>
                    <a:p>
                      <a:pPr algn="ctr"/>
                      <a:r>
                        <a:rPr lang="es-ES" sz="2400" dirty="0">
                          <a:latin typeface="Raleway SemiBold"/>
                        </a:rPr>
                        <a:t>V(‘MY_ITEM’)</a:t>
                      </a:r>
                      <a:endParaRPr lang="en-GB" sz="2400" dirty="0">
                        <a:latin typeface="Raleway SemiBold"/>
                      </a:endParaRPr>
                    </a:p>
                  </a:txBody>
                  <a:tcPr anchor="ctr"/>
                </a:tc>
                <a:extLst>
                  <a:ext uri="{0D108BD9-81ED-4DB2-BD59-A6C34878D82A}">
                    <a16:rowId xmlns:a16="http://schemas.microsoft.com/office/drawing/2014/main" val="3378149095"/>
                  </a:ext>
                </a:extLst>
              </a:tr>
              <a:tr h="500713">
                <a:tc>
                  <a:txBody>
                    <a:bodyPr/>
                    <a:lstStyle/>
                    <a:p>
                      <a:pPr algn="ctr"/>
                      <a:r>
                        <a:rPr lang="es-ES" sz="2400" dirty="0">
                          <a:latin typeface="Raleway SemiBold"/>
                        </a:rPr>
                        <a:t>PL/SQL</a:t>
                      </a:r>
                      <a:endParaRPr lang="en-GB" sz="2400" dirty="0">
                        <a:latin typeface="Raleway SemiBold"/>
                      </a:endParaRPr>
                    </a:p>
                  </a:txBody>
                  <a:tcPr anchor="ctr"/>
                </a:tc>
                <a:tc>
                  <a:txBody>
                    <a:bodyPr/>
                    <a:lstStyle/>
                    <a:p>
                      <a:pPr algn="ctr"/>
                      <a:r>
                        <a:rPr lang="es-ES" sz="2400" dirty="0">
                          <a:latin typeface="Raleway SemiBold"/>
                        </a:rPr>
                        <a:t>NV(‘MY_NUMERIC_ITEM’)</a:t>
                      </a:r>
                      <a:endParaRPr lang="en-GB" sz="2400" dirty="0">
                        <a:latin typeface="Raleway SemiBold"/>
                      </a:endParaRPr>
                    </a:p>
                  </a:txBody>
                  <a:tcPr anchor="ctr"/>
                </a:tc>
                <a:extLst>
                  <a:ext uri="{0D108BD9-81ED-4DB2-BD59-A6C34878D82A}">
                    <a16:rowId xmlns:a16="http://schemas.microsoft.com/office/drawing/2014/main" val="2401971859"/>
                  </a:ext>
                </a:extLst>
              </a:tr>
              <a:tr h="500713">
                <a:tc>
                  <a:txBody>
                    <a:bodyPr/>
                    <a:lstStyle/>
                    <a:p>
                      <a:pPr algn="ctr"/>
                      <a:r>
                        <a:rPr lang="es-ES" sz="2400" dirty="0">
                          <a:latin typeface="Raleway SemiBold"/>
                        </a:rPr>
                        <a:t>Texto estático (exacto)</a:t>
                      </a:r>
                      <a:endParaRPr lang="en-GB" sz="2400" dirty="0">
                        <a:latin typeface="Raleway SemiBold"/>
                      </a:endParaRPr>
                    </a:p>
                  </a:txBody>
                  <a:tcPr anchor="ctr"/>
                </a:tc>
                <a:tc>
                  <a:txBody>
                    <a:bodyPr/>
                    <a:lstStyle/>
                    <a:p>
                      <a:pPr algn="ctr"/>
                      <a:r>
                        <a:rPr lang="es-ES" sz="2400" dirty="0">
                          <a:latin typeface="Raleway SemiBold"/>
                        </a:rPr>
                        <a:t>&amp;MY_ITEM.</a:t>
                      </a:r>
                      <a:endParaRPr lang="en-GB" sz="2400" dirty="0">
                        <a:latin typeface="Raleway SemiBold"/>
                      </a:endParaRPr>
                    </a:p>
                  </a:txBody>
                  <a:tcPr anchor="ctr"/>
                </a:tc>
                <a:extLst>
                  <a:ext uri="{0D108BD9-81ED-4DB2-BD59-A6C34878D82A}">
                    <a16:rowId xmlns:a16="http://schemas.microsoft.com/office/drawing/2014/main" val="1276756778"/>
                  </a:ext>
                </a:extLst>
              </a:tr>
            </a:tbl>
          </a:graphicData>
        </a:graphic>
      </p:graphicFrame>
    </p:spTree>
    <p:extLst>
      <p:ext uri="{BB962C8B-B14F-4D97-AF65-F5344CB8AC3E}">
        <p14:creationId xmlns:p14="http://schemas.microsoft.com/office/powerpoint/2010/main" val="29630146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DA58-4A63-48D6-93DF-A978A40D1903}"/>
              </a:ext>
            </a:extLst>
          </p:cNvPr>
          <p:cNvSpPr>
            <a:spLocks noGrp="1"/>
          </p:cNvSpPr>
          <p:nvPr>
            <p:ph type="title"/>
          </p:nvPr>
        </p:nvSpPr>
        <p:spPr/>
        <p:txBody>
          <a:bodyPr/>
          <a:lstStyle/>
          <a:p>
            <a:r>
              <a:rPr lang="es-ES" dirty="0"/>
              <a:t>Creación de Botones</a:t>
            </a:r>
            <a:endParaRPr lang="en-GB" dirty="0"/>
          </a:p>
        </p:txBody>
      </p:sp>
      <p:sp>
        <p:nvSpPr>
          <p:cNvPr id="3" name="Slide Number Placeholder 2">
            <a:extLst>
              <a:ext uri="{FF2B5EF4-FFF2-40B4-BE49-F238E27FC236}">
                <a16:creationId xmlns:a16="http://schemas.microsoft.com/office/drawing/2014/main" id="{194F9A6F-73BC-435F-A2E3-7DA9E3612464}"/>
              </a:ext>
            </a:extLst>
          </p:cNvPr>
          <p:cNvSpPr>
            <a:spLocks noGrp="1"/>
          </p:cNvSpPr>
          <p:nvPr>
            <p:ph type="sldNum" idx="12"/>
          </p:nvPr>
        </p:nvSpPr>
        <p:spPr/>
        <p:txBody>
          <a:bodyPr/>
          <a:lstStyle/>
          <a:p>
            <a:fld id="{DECF3546-AB72-4471-AFC4-A477D555DA7F}" type="slidenum">
              <a:rPr lang="en-GB" smtClean="0"/>
              <a:t>85</a:t>
            </a:fld>
            <a:endParaRPr lang="en-GB"/>
          </a:p>
        </p:txBody>
      </p:sp>
      <p:pic>
        <p:nvPicPr>
          <p:cNvPr id="4" name="Picture 3">
            <a:extLst>
              <a:ext uri="{FF2B5EF4-FFF2-40B4-BE49-F238E27FC236}">
                <a16:creationId xmlns:a16="http://schemas.microsoft.com/office/drawing/2014/main" id="{1B7B1DB8-B422-4B4A-97B9-2AA2C84B809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9600" y="2059132"/>
            <a:ext cx="2137789" cy="3960000"/>
          </a:xfrm>
          <a:prstGeom prst="rect">
            <a:avLst/>
          </a:prstGeom>
          <a:ln>
            <a:solidFill>
              <a:schemeClr val="tx1"/>
            </a:solidFill>
          </a:ln>
        </p:spPr>
      </p:pic>
      <p:pic>
        <p:nvPicPr>
          <p:cNvPr id="5" name="Picture 4">
            <a:extLst>
              <a:ext uri="{FF2B5EF4-FFF2-40B4-BE49-F238E27FC236}">
                <a16:creationId xmlns:a16="http://schemas.microsoft.com/office/drawing/2014/main" id="{69CC1947-76F0-42AB-BDAB-948BBE47BD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57864" y="2059132"/>
            <a:ext cx="6410136" cy="3960000"/>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AF842830-211A-4E3F-AC33-8A4B8699AE19}"/>
              </a:ext>
            </a:extLst>
          </p:cNvPr>
          <p:cNvCxnSpPr>
            <a:cxnSpLocks/>
            <a:endCxn id="5" idx="1"/>
          </p:cNvCxnSpPr>
          <p:nvPr/>
        </p:nvCxnSpPr>
        <p:spPr bwMode="auto">
          <a:xfrm>
            <a:off x="2747389" y="4039132"/>
            <a:ext cx="1510475" cy="0"/>
          </a:xfrm>
          <a:prstGeom prst="straightConnector1">
            <a:avLst/>
          </a:prstGeom>
          <a:noFill/>
          <a:ln w="38100" cap="flat" cmpd="sng" algn="ctr">
            <a:solidFill>
              <a:schemeClr val="accent1"/>
            </a:solidFill>
            <a:prstDash val="solid"/>
            <a:round/>
            <a:headEnd type="none" w="sm" len="sm"/>
            <a:tailEnd type="triangle" w="lg" len="lg"/>
          </a:ln>
          <a:effectLst/>
        </p:spPr>
      </p:cxnSp>
      <p:sp>
        <p:nvSpPr>
          <p:cNvPr id="7" name="Rectangle 3">
            <a:extLst>
              <a:ext uri="{FF2B5EF4-FFF2-40B4-BE49-F238E27FC236}">
                <a16:creationId xmlns:a16="http://schemas.microsoft.com/office/drawing/2014/main" id="{CA056F54-174F-4B9F-8C92-431CE4833691}"/>
              </a:ext>
            </a:extLst>
          </p:cNvPr>
          <p:cNvSpPr txBox="1">
            <a:spLocks noChangeArrowheads="1"/>
          </p:cNvSpPr>
          <p:nvPr/>
        </p:nvSpPr>
        <p:spPr>
          <a:xfrm>
            <a:off x="4146565" y="6125858"/>
            <a:ext cx="1653988" cy="228600"/>
          </a:xfrm>
          <a:prstGeom prst="rect">
            <a:avLst/>
          </a:prstGeom>
        </p:spPr>
        <p:txBody>
          <a:bodyPr vert="horz" lIns="0" tIns="0" rIns="0" bIns="0" rtlCol="0">
            <a:noAutofit/>
          </a:bodyPr>
          <a:lstStyle/>
          <a:p>
            <a:pPr marL="53975" lvl="0" indent="-53975" algn="ctr">
              <a:lnSpc>
                <a:spcPct val="90000"/>
              </a:lnSpc>
              <a:spcBef>
                <a:spcPts val="1200"/>
              </a:spcBef>
              <a:buClr>
                <a:schemeClr val="folHlink"/>
              </a:buClr>
              <a:defRPr/>
            </a:pPr>
            <a:r>
              <a:rPr kumimoji="0" lang="en-US" b="1" i="0" u="none" strike="noStrike" kern="1200" cap="none" spc="0" normalizeH="0" baseline="0" noProof="0" dirty="0" err="1">
                <a:ln>
                  <a:noFill/>
                </a:ln>
                <a:solidFill>
                  <a:schemeClr val="accent1"/>
                </a:solidFill>
                <a:effectLst/>
                <a:uLnTx/>
                <a:uFillTx/>
              </a:rPr>
              <a:t>Botón</a:t>
            </a:r>
            <a:r>
              <a:rPr kumimoji="0" lang="en-US" b="1" i="0" u="none" strike="noStrike" kern="1200" cap="none" spc="0" normalizeH="0" baseline="0" noProof="0" dirty="0">
                <a:ln>
                  <a:noFill/>
                </a:ln>
                <a:solidFill>
                  <a:schemeClr val="accent1"/>
                </a:solidFill>
                <a:effectLst/>
                <a:uLnTx/>
                <a:uFillTx/>
              </a:rPr>
              <a:t> de </a:t>
            </a:r>
            <a:r>
              <a:rPr kumimoji="0" lang="en-US" b="1" i="0" u="none" strike="noStrike" kern="1200" cap="none" spc="0" normalizeH="0" baseline="0" noProof="0" dirty="0" err="1">
                <a:ln>
                  <a:noFill/>
                </a:ln>
                <a:solidFill>
                  <a:schemeClr val="accent1"/>
                </a:solidFill>
                <a:effectLst/>
                <a:uLnTx/>
                <a:uFillTx/>
              </a:rPr>
              <a:t>Región</a:t>
            </a:r>
            <a:endParaRPr kumimoji="0" lang="en-US" b="1" i="0" u="none" strike="noStrike" kern="1200" cap="none" spc="0" normalizeH="0" baseline="0" noProof="0" dirty="0">
              <a:ln>
                <a:noFill/>
              </a:ln>
              <a:solidFill>
                <a:schemeClr val="accent1"/>
              </a:solidFill>
              <a:effectLst/>
              <a:uLnTx/>
              <a:uFillTx/>
            </a:endParaRPr>
          </a:p>
        </p:txBody>
      </p:sp>
      <p:sp>
        <p:nvSpPr>
          <p:cNvPr id="13" name="Rectangle 3">
            <a:extLst>
              <a:ext uri="{FF2B5EF4-FFF2-40B4-BE49-F238E27FC236}">
                <a16:creationId xmlns:a16="http://schemas.microsoft.com/office/drawing/2014/main" id="{E0A99795-6255-4B39-AE05-19A18505A627}"/>
              </a:ext>
            </a:extLst>
          </p:cNvPr>
          <p:cNvSpPr txBox="1">
            <a:spLocks noChangeArrowheads="1"/>
          </p:cNvSpPr>
          <p:nvPr/>
        </p:nvSpPr>
        <p:spPr>
          <a:xfrm>
            <a:off x="9074951" y="6125858"/>
            <a:ext cx="1653988" cy="228600"/>
          </a:xfrm>
          <a:prstGeom prst="rect">
            <a:avLst/>
          </a:prstGeom>
        </p:spPr>
        <p:txBody>
          <a:bodyPr vert="horz" lIns="0" tIns="0" rIns="0" bIns="0" rtlCol="0">
            <a:noAutofit/>
          </a:bodyPr>
          <a:lstStyle/>
          <a:p>
            <a:pPr marL="53975" lvl="0" indent="-53975" algn="ctr">
              <a:lnSpc>
                <a:spcPct val="90000"/>
              </a:lnSpc>
              <a:spcBef>
                <a:spcPts val="1200"/>
              </a:spcBef>
              <a:buClr>
                <a:schemeClr val="folHlink"/>
              </a:buClr>
              <a:defRPr/>
            </a:pPr>
            <a:r>
              <a:rPr kumimoji="0" lang="en-US" b="1" i="0" u="none" strike="noStrike" kern="1200" cap="none" spc="0" normalizeH="0" baseline="0" noProof="0" dirty="0" err="1">
                <a:ln>
                  <a:noFill/>
                </a:ln>
                <a:solidFill>
                  <a:schemeClr val="accent1"/>
                </a:solidFill>
                <a:effectLst/>
                <a:uLnTx/>
                <a:uFillTx/>
              </a:rPr>
              <a:t>Botón</a:t>
            </a:r>
            <a:r>
              <a:rPr kumimoji="0" lang="en-US" b="1" i="0" u="none" strike="noStrike" kern="1200" cap="none" spc="0" normalizeH="0" baseline="0" noProof="0" dirty="0">
                <a:ln>
                  <a:noFill/>
                </a:ln>
                <a:solidFill>
                  <a:schemeClr val="accent1"/>
                </a:solidFill>
                <a:effectLst/>
                <a:uLnTx/>
                <a:uFillTx/>
              </a:rPr>
              <a:t> de </a:t>
            </a:r>
            <a:r>
              <a:rPr kumimoji="0" lang="en-US" b="1" i="0" u="none" strike="noStrike" kern="1200" cap="none" spc="0" normalizeH="0" baseline="0" noProof="0" dirty="0" err="1">
                <a:ln>
                  <a:noFill/>
                </a:ln>
                <a:solidFill>
                  <a:schemeClr val="accent1"/>
                </a:solidFill>
                <a:effectLst/>
                <a:uLnTx/>
                <a:uFillTx/>
              </a:rPr>
              <a:t>Región</a:t>
            </a:r>
            <a:endParaRPr kumimoji="0" lang="en-US" b="1" i="0" u="none" strike="noStrike" kern="1200" cap="none" spc="0" normalizeH="0" baseline="0" noProof="0" dirty="0">
              <a:ln>
                <a:noFill/>
              </a:ln>
              <a:solidFill>
                <a:schemeClr val="accent1"/>
              </a:solidFill>
              <a:effectLst/>
              <a:uLnTx/>
              <a:uFillTx/>
            </a:endParaRPr>
          </a:p>
        </p:txBody>
      </p:sp>
    </p:spTree>
    <p:extLst>
      <p:ext uri="{BB962C8B-B14F-4D97-AF65-F5344CB8AC3E}">
        <p14:creationId xmlns:p14="http://schemas.microsoft.com/office/powerpoint/2010/main" val="41154694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sz="4400" dirty="0"/>
              <a:t>PRÁCTICA: </a:t>
            </a:r>
          </a:p>
          <a:p>
            <a:pPr marL="33866" indent="0">
              <a:buNone/>
            </a:pPr>
            <a:r>
              <a:rPr lang="es-ES" sz="4400" i="1" dirty="0"/>
              <a:t>MANIPULACIÓN DE FORMULARIOS</a:t>
            </a:r>
            <a:endParaRPr lang="en-GB" sz="4400"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86</a:t>
            </a:fld>
            <a:endParaRPr lang="en-GB"/>
          </a:p>
        </p:txBody>
      </p:sp>
    </p:spTree>
    <p:extLst>
      <p:ext uri="{BB962C8B-B14F-4D97-AF65-F5344CB8AC3E}">
        <p14:creationId xmlns:p14="http://schemas.microsoft.com/office/powerpoint/2010/main" val="24317653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18D64-BD91-4E15-86FF-BECAF00C0F53}"/>
              </a:ext>
            </a:extLst>
          </p:cNvPr>
          <p:cNvSpPr>
            <a:spLocks noGrp="1"/>
          </p:cNvSpPr>
          <p:nvPr>
            <p:ph type="title"/>
          </p:nvPr>
        </p:nvSpPr>
        <p:spPr/>
        <p:txBody>
          <a:bodyPr/>
          <a:lstStyle/>
          <a:p>
            <a:r>
              <a:rPr lang="es-ES" sz="3600" dirty="0"/>
              <a:t>Entendiendo </a:t>
            </a:r>
            <a:r>
              <a:rPr lang="es-ES" sz="3600"/>
              <a:t>el renderizado </a:t>
            </a:r>
            <a:r>
              <a:rPr lang="es-ES" sz="3600" dirty="0"/>
              <a:t>de página y el procesado de página</a:t>
            </a:r>
            <a:endParaRPr lang="en-GB" sz="3600" dirty="0"/>
          </a:p>
        </p:txBody>
      </p:sp>
      <p:sp>
        <p:nvSpPr>
          <p:cNvPr id="3" name="Text Placeholder 2">
            <a:extLst>
              <a:ext uri="{FF2B5EF4-FFF2-40B4-BE49-F238E27FC236}">
                <a16:creationId xmlns:a16="http://schemas.microsoft.com/office/drawing/2014/main" id="{16696E5B-5364-4DAF-B3E3-B18D456F294D}"/>
              </a:ext>
            </a:extLst>
          </p:cNvPr>
          <p:cNvSpPr>
            <a:spLocks noGrp="1"/>
          </p:cNvSpPr>
          <p:nvPr>
            <p:ph type="body" idx="1"/>
          </p:nvPr>
        </p:nvSpPr>
        <p:spPr>
          <a:xfrm>
            <a:off x="609598" y="1690777"/>
            <a:ext cx="10944000" cy="1500541"/>
          </a:xfrm>
        </p:spPr>
        <p:txBody>
          <a:bodyPr/>
          <a:lstStyle/>
          <a:p>
            <a:pPr marL="152396" indent="0">
              <a:buNone/>
            </a:pPr>
            <a:r>
              <a:rPr lang="es-ES" dirty="0"/>
              <a:t>Cuando se ejecuta una aplicación, el motor de APEX se apoya en dos procesos:</a:t>
            </a:r>
            <a:endParaRPr lang="en-GB" dirty="0"/>
          </a:p>
          <a:p>
            <a:r>
              <a:rPr lang="en-GB" dirty="0" err="1"/>
              <a:t>Mostrar</a:t>
            </a:r>
            <a:r>
              <a:rPr lang="en-GB" dirty="0"/>
              <a:t> la </a:t>
            </a:r>
            <a:r>
              <a:rPr lang="en-GB" dirty="0" err="1"/>
              <a:t>página</a:t>
            </a:r>
            <a:r>
              <a:rPr lang="en-GB" dirty="0"/>
              <a:t> (</a:t>
            </a:r>
            <a:r>
              <a:rPr lang="en-GB" dirty="0" err="1"/>
              <a:t>renderizado</a:t>
            </a:r>
            <a:r>
              <a:rPr lang="en-GB" dirty="0"/>
              <a:t>)</a:t>
            </a:r>
          </a:p>
          <a:p>
            <a:r>
              <a:rPr lang="en-GB" dirty="0" err="1"/>
              <a:t>Aceptar</a:t>
            </a:r>
            <a:r>
              <a:rPr lang="en-GB" dirty="0"/>
              <a:t> la </a:t>
            </a:r>
            <a:r>
              <a:rPr lang="en-GB" dirty="0" err="1"/>
              <a:t>página</a:t>
            </a:r>
            <a:r>
              <a:rPr lang="en-GB" dirty="0"/>
              <a:t> (</a:t>
            </a:r>
            <a:r>
              <a:rPr lang="en-GB" dirty="0" err="1"/>
              <a:t>procesado</a:t>
            </a:r>
            <a:r>
              <a:rPr lang="en-GB" dirty="0"/>
              <a:t>)</a:t>
            </a:r>
            <a:endParaRPr lang="es-ES" dirty="0"/>
          </a:p>
        </p:txBody>
      </p:sp>
      <p:sp>
        <p:nvSpPr>
          <p:cNvPr id="4" name="Slide Number Placeholder 3">
            <a:extLst>
              <a:ext uri="{FF2B5EF4-FFF2-40B4-BE49-F238E27FC236}">
                <a16:creationId xmlns:a16="http://schemas.microsoft.com/office/drawing/2014/main" id="{959A1927-F72B-494E-A8DF-F6AB952F99CF}"/>
              </a:ext>
            </a:extLst>
          </p:cNvPr>
          <p:cNvSpPr>
            <a:spLocks noGrp="1"/>
          </p:cNvSpPr>
          <p:nvPr>
            <p:ph type="sldNum" idx="12"/>
          </p:nvPr>
        </p:nvSpPr>
        <p:spPr/>
        <p:txBody>
          <a:bodyPr/>
          <a:lstStyle/>
          <a:p>
            <a:fld id="{DECF3546-AB72-4471-AFC4-A477D555DA7F}" type="slidenum">
              <a:rPr lang="en-GB" smtClean="0"/>
              <a:t>87</a:t>
            </a:fld>
            <a:endParaRPr lang="en-GB"/>
          </a:p>
        </p:txBody>
      </p:sp>
      <p:pic>
        <p:nvPicPr>
          <p:cNvPr id="5" name="Picture 4">
            <a:extLst>
              <a:ext uri="{FF2B5EF4-FFF2-40B4-BE49-F238E27FC236}">
                <a16:creationId xmlns:a16="http://schemas.microsoft.com/office/drawing/2014/main" id="{616D1EBA-A17F-429D-8F09-79051FC545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2401" y="3666682"/>
            <a:ext cx="3526308" cy="2520000"/>
          </a:xfrm>
          <a:prstGeom prst="rect">
            <a:avLst/>
          </a:prstGeom>
          <a:ln>
            <a:solidFill>
              <a:schemeClr val="tx1"/>
            </a:solidFill>
          </a:ln>
        </p:spPr>
      </p:pic>
      <p:pic>
        <p:nvPicPr>
          <p:cNvPr id="6" name="Picture 5">
            <a:extLst>
              <a:ext uri="{FF2B5EF4-FFF2-40B4-BE49-F238E27FC236}">
                <a16:creationId xmlns:a16="http://schemas.microsoft.com/office/drawing/2014/main" id="{1FEB57BF-7803-483A-A5F7-DD5289195D7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03293" y="3666682"/>
            <a:ext cx="3128109" cy="2520000"/>
          </a:xfrm>
          <a:prstGeom prst="rect">
            <a:avLst/>
          </a:prstGeom>
          <a:ln>
            <a:solidFill>
              <a:schemeClr val="tx1"/>
            </a:solidFill>
          </a:ln>
        </p:spPr>
      </p:pic>
      <p:sp>
        <p:nvSpPr>
          <p:cNvPr id="9" name="Rectangle 8">
            <a:extLst>
              <a:ext uri="{FF2B5EF4-FFF2-40B4-BE49-F238E27FC236}">
                <a16:creationId xmlns:a16="http://schemas.microsoft.com/office/drawing/2014/main" id="{76C77A3C-72E6-4542-9CD2-93E9A7B70A44}"/>
              </a:ext>
            </a:extLst>
          </p:cNvPr>
          <p:cNvSpPr/>
          <p:nvPr/>
        </p:nvSpPr>
        <p:spPr>
          <a:xfrm>
            <a:off x="2412484" y="3272034"/>
            <a:ext cx="1826141" cy="313932"/>
          </a:xfrm>
          <a:prstGeom prst="rect">
            <a:avLst/>
          </a:prstGeom>
          <a:ln>
            <a:noFill/>
          </a:ln>
        </p:spPr>
        <p:txBody>
          <a:bodyPr wrap="none">
            <a:spAutoFit/>
          </a:bodyPr>
          <a:lstStyle/>
          <a:p>
            <a:pPr algn="ctr">
              <a:lnSpc>
                <a:spcPct val="90000"/>
              </a:lnSpc>
            </a:pPr>
            <a:r>
              <a:rPr lang="en-US" sz="1600" b="1" dirty="0" err="1">
                <a:solidFill>
                  <a:schemeClr val="accent3"/>
                </a:solidFill>
                <a:latin typeface="Raleway SemiBold"/>
              </a:rPr>
              <a:t>Mostrar</a:t>
            </a:r>
            <a:r>
              <a:rPr lang="en-US" sz="1600" b="1" dirty="0">
                <a:solidFill>
                  <a:schemeClr val="accent3"/>
                </a:solidFill>
                <a:latin typeface="Raleway SemiBold"/>
              </a:rPr>
              <a:t> la </a:t>
            </a:r>
            <a:r>
              <a:rPr lang="en-US" sz="1600" b="1" dirty="0" err="1">
                <a:solidFill>
                  <a:schemeClr val="accent3"/>
                </a:solidFill>
                <a:latin typeface="Raleway SemiBold"/>
              </a:rPr>
              <a:t>página</a:t>
            </a:r>
            <a:endParaRPr lang="en-US" sz="1600" b="1" dirty="0">
              <a:solidFill>
                <a:schemeClr val="accent3"/>
              </a:solidFill>
              <a:latin typeface="Raleway SemiBold"/>
            </a:endParaRPr>
          </a:p>
        </p:txBody>
      </p:sp>
      <p:sp>
        <p:nvSpPr>
          <p:cNvPr id="10" name="Rectangle 9">
            <a:extLst>
              <a:ext uri="{FF2B5EF4-FFF2-40B4-BE49-F238E27FC236}">
                <a16:creationId xmlns:a16="http://schemas.microsoft.com/office/drawing/2014/main" id="{B267DA74-F50B-4815-BC67-BC8D8D672A3C}"/>
              </a:ext>
            </a:extLst>
          </p:cNvPr>
          <p:cNvSpPr/>
          <p:nvPr/>
        </p:nvSpPr>
        <p:spPr>
          <a:xfrm>
            <a:off x="7658773" y="3272034"/>
            <a:ext cx="2017147" cy="313932"/>
          </a:xfrm>
          <a:prstGeom prst="rect">
            <a:avLst/>
          </a:prstGeom>
          <a:ln>
            <a:noFill/>
          </a:ln>
        </p:spPr>
        <p:txBody>
          <a:bodyPr wrap="square">
            <a:spAutoFit/>
          </a:bodyPr>
          <a:lstStyle/>
          <a:p>
            <a:pPr algn="ctr">
              <a:lnSpc>
                <a:spcPct val="90000"/>
              </a:lnSpc>
            </a:pPr>
            <a:r>
              <a:rPr lang="en-US" sz="1600" b="1" dirty="0" err="1">
                <a:solidFill>
                  <a:schemeClr val="accent3"/>
                </a:solidFill>
                <a:latin typeface="Raleway SemiBold"/>
              </a:rPr>
              <a:t>Aceptar</a:t>
            </a:r>
            <a:r>
              <a:rPr lang="en-US" sz="1600" b="1" dirty="0">
                <a:solidFill>
                  <a:schemeClr val="accent3"/>
                </a:solidFill>
                <a:latin typeface="Raleway SemiBold"/>
              </a:rPr>
              <a:t> la </a:t>
            </a:r>
            <a:r>
              <a:rPr lang="en-US" sz="1600" b="1" dirty="0" err="1">
                <a:solidFill>
                  <a:schemeClr val="accent3"/>
                </a:solidFill>
                <a:latin typeface="Raleway SemiBold"/>
              </a:rPr>
              <a:t>página</a:t>
            </a:r>
            <a:endParaRPr lang="en-US" sz="1600" b="1" dirty="0">
              <a:solidFill>
                <a:schemeClr val="accent3"/>
              </a:solidFill>
              <a:latin typeface="Raleway SemiBold"/>
            </a:endParaRPr>
          </a:p>
        </p:txBody>
      </p:sp>
    </p:spTree>
    <p:extLst>
      <p:ext uri="{BB962C8B-B14F-4D97-AF65-F5344CB8AC3E}">
        <p14:creationId xmlns:p14="http://schemas.microsoft.com/office/powerpoint/2010/main" val="25115554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7FA7F0C-FBD4-4EFF-A8ED-A818CACE8628}"/>
              </a:ext>
            </a:extLst>
          </p:cNvPr>
          <p:cNvSpPr>
            <a:spLocks noGrp="1"/>
          </p:cNvSpPr>
          <p:nvPr>
            <p:ph type="body" idx="1"/>
          </p:nvPr>
        </p:nvSpPr>
        <p:spPr/>
        <p:txBody>
          <a:bodyPr/>
          <a:lstStyle/>
          <a:p>
            <a:r>
              <a:rPr lang="es-ES" sz="2800" dirty="0"/>
              <a:t>Se trata de un comportamiento lógico que asigna valores a un </a:t>
            </a:r>
            <a:r>
              <a:rPr lang="es-ES" sz="2800" dirty="0" err="1"/>
              <a:t>item</a:t>
            </a:r>
            <a:endParaRPr lang="es-ES" sz="2800" dirty="0"/>
          </a:p>
          <a:p>
            <a:r>
              <a:rPr lang="es-ES" sz="2800" dirty="0"/>
              <a:t>Existen dos tipos de computaciones:</a:t>
            </a:r>
          </a:p>
          <a:p>
            <a:pPr lvl="1"/>
            <a:r>
              <a:rPr lang="es-ES" sz="2800" dirty="0"/>
              <a:t>Computación de Aplicación</a:t>
            </a:r>
          </a:p>
          <a:p>
            <a:pPr lvl="1"/>
            <a:r>
              <a:rPr lang="es-ES" sz="2800" dirty="0"/>
              <a:t>Computación de Página</a:t>
            </a:r>
          </a:p>
          <a:p>
            <a:r>
              <a:rPr lang="es-ES" sz="2800" dirty="0"/>
              <a:t>Una computación de página asigna un valor a un elemento concreto cuando la página se muestra o se envía (</a:t>
            </a:r>
            <a:r>
              <a:rPr lang="es-ES" sz="2800" dirty="0" err="1"/>
              <a:t>rendered</a:t>
            </a:r>
            <a:r>
              <a:rPr lang="es-ES" sz="2800" dirty="0"/>
              <a:t> and </a:t>
            </a:r>
            <a:r>
              <a:rPr lang="es-ES" sz="2800" dirty="0" err="1"/>
              <a:t>processed</a:t>
            </a:r>
            <a:r>
              <a:rPr lang="es-ES" sz="2800" dirty="0"/>
              <a:t>)</a:t>
            </a:r>
          </a:p>
          <a:p>
            <a:endParaRPr lang="en-GB" dirty="0"/>
          </a:p>
        </p:txBody>
      </p:sp>
      <p:sp>
        <p:nvSpPr>
          <p:cNvPr id="5" name="Title 4">
            <a:extLst>
              <a:ext uri="{FF2B5EF4-FFF2-40B4-BE49-F238E27FC236}">
                <a16:creationId xmlns:a16="http://schemas.microsoft.com/office/drawing/2014/main" id="{459E5C4F-747A-4079-8307-10A4D1B7AB5B}"/>
              </a:ext>
            </a:extLst>
          </p:cNvPr>
          <p:cNvSpPr>
            <a:spLocks noGrp="1"/>
          </p:cNvSpPr>
          <p:nvPr>
            <p:ph type="title"/>
          </p:nvPr>
        </p:nvSpPr>
        <p:spPr/>
        <p:txBody>
          <a:bodyPr>
            <a:normAutofit/>
          </a:bodyPr>
          <a:lstStyle/>
          <a:p>
            <a:r>
              <a:rPr lang="en-GB" dirty="0"/>
              <a:t>¿</a:t>
            </a:r>
            <a:r>
              <a:rPr lang="en-GB" dirty="0" err="1"/>
              <a:t>Qué</a:t>
            </a:r>
            <a:r>
              <a:rPr lang="en-GB" dirty="0"/>
              <a:t> es una </a:t>
            </a:r>
            <a:r>
              <a:rPr lang="en-GB" dirty="0" err="1"/>
              <a:t>computación</a:t>
            </a:r>
            <a:r>
              <a:rPr lang="en-GB" dirty="0"/>
              <a:t>?</a:t>
            </a:r>
          </a:p>
        </p:txBody>
      </p:sp>
      <p:sp>
        <p:nvSpPr>
          <p:cNvPr id="4" name="Slide Number Placeholder 3">
            <a:extLst>
              <a:ext uri="{FF2B5EF4-FFF2-40B4-BE49-F238E27FC236}">
                <a16:creationId xmlns:a16="http://schemas.microsoft.com/office/drawing/2014/main" id="{274231ED-8879-4C4E-9724-72C9C3A956FA}"/>
              </a:ext>
            </a:extLst>
          </p:cNvPr>
          <p:cNvSpPr>
            <a:spLocks noGrp="1"/>
          </p:cNvSpPr>
          <p:nvPr>
            <p:ph type="sldNum" idx="12"/>
          </p:nvPr>
        </p:nvSpPr>
        <p:spPr/>
        <p:txBody>
          <a:bodyPr/>
          <a:lstStyle/>
          <a:p>
            <a:fld id="{DECF3546-AB72-4471-AFC4-A477D555DA7F}" type="slidenum">
              <a:rPr lang="en-GB" smtClean="0"/>
              <a:t>88</a:t>
            </a:fld>
            <a:endParaRPr lang="en-GB"/>
          </a:p>
        </p:txBody>
      </p:sp>
    </p:spTree>
    <p:extLst>
      <p:ext uri="{BB962C8B-B14F-4D97-AF65-F5344CB8AC3E}">
        <p14:creationId xmlns:p14="http://schemas.microsoft.com/office/powerpoint/2010/main" val="22014001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A877-F636-4908-8DD1-2FA7E822CB1B}"/>
              </a:ext>
            </a:extLst>
          </p:cNvPr>
          <p:cNvSpPr>
            <a:spLocks noGrp="1"/>
          </p:cNvSpPr>
          <p:nvPr>
            <p:ph type="title"/>
          </p:nvPr>
        </p:nvSpPr>
        <p:spPr/>
        <p:txBody>
          <a:bodyPr/>
          <a:lstStyle/>
          <a:p>
            <a:r>
              <a:rPr lang="es-ES" dirty="0"/>
              <a:t>¿Qué es un Proceso de Página?</a:t>
            </a:r>
            <a:endParaRPr lang="en-GB" dirty="0"/>
          </a:p>
        </p:txBody>
      </p:sp>
      <p:sp>
        <p:nvSpPr>
          <p:cNvPr id="3" name="Text Placeholder 2">
            <a:extLst>
              <a:ext uri="{FF2B5EF4-FFF2-40B4-BE49-F238E27FC236}">
                <a16:creationId xmlns:a16="http://schemas.microsoft.com/office/drawing/2014/main" id="{36D328C4-F4B4-46A9-82AF-B1B38A4162CE}"/>
              </a:ext>
            </a:extLst>
          </p:cNvPr>
          <p:cNvSpPr>
            <a:spLocks noGrp="1"/>
          </p:cNvSpPr>
          <p:nvPr>
            <p:ph type="body" idx="1"/>
          </p:nvPr>
        </p:nvSpPr>
        <p:spPr>
          <a:xfrm>
            <a:off x="609598" y="1690777"/>
            <a:ext cx="10944000" cy="900000"/>
          </a:xfrm>
        </p:spPr>
        <p:txBody>
          <a:bodyPr/>
          <a:lstStyle/>
          <a:p>
            <a:pPr marL="152396" indent="0">
              <a:buNone/>
            </a:pPr>
            <a:r>
              <a:rPr lang="es-ES" sz="2400" dirty="0">
                <a:solidFill>
                  <a:srgbClr val="000000"/>
                </a:solidFill>
              </a:rPr>
              <a:t>Un proceso de página es un evento específico que se ejecuta durante la carga o el envío de la página</a:t>
            </a:r>
          </a:p>
          <a:p>
            <a:endParaRPr lang="en-GB" dirty="0"/>
          </a:p>
        </p:txBody>
      </p:sp>
      <p:sp>
        <p:nvSpPr>
          <p:cNvPr id="4" name="Slide Number Placeholder 3">
            <a:extLst>
              <a:ext uri="{FF2B5EF4-FFF2-40B4-BE49-F238E27FC236}">
                <a16:creationId xmlns:a16="http://schemas.microsoft.com/office/drawing/2014/main" id="{1DFF5EF8-FF01-442D-9012-137F62529471}"/>
              </a:ext>
            </a:extLst>
          </p:cNvPr>
          <p:cNvSpPr>
            <a:spLocks noGrp="1"/>
          </p:cNvSpPr>
          <p:nvPr>
            <p:ph type="sldNum" idx="12"/>
          </p:nvPr>
        </p:nvSpPr>
        <p:spPr/>
        <p:txBody>
          <a:bodyPr/>
          <a:lstStyle/>
          <a:p>
            <a:fld id="{DECF3546-AB72-4471-AFC4-A477D555DA7F}" type="slidenum">
              <a:rPr lang="en-GB" smtClean="0"/>
              <a:t>89</a:t>
            </a:fld>
            <a:endParaRPr lang="en-GB"/>
          </a:p>
        </p:txBody>
      </p:sp>
      <p:pic>
        <p:nvPicPr>
          <p:cNvPr id="5" name="Picture 4">
            <a:extLst>
              <a:ext uri="{FF2B5EF4-FFF2-40B4-BE49-F238E27FC236}">
                <a16:creationId xmlns:a16="http://schemas.microsoft.com/office/drawing/2014/main" id="{D4D71D85-002C-4C25-A457-F713D94B1D9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69001" y="2619597"/>
            <a:ext cx="4053997" cy="3562603"/>
          </a:xfrm>
          <a:prstGeom prst="rect">
            <a:avLst/>
          </a:prstGeom>
          <a:ln>
            <a:solidFill>
              <a:schemeClr val="tx1"/>
            </a:solidFill>
          </a:ln>
        </p:spPr>
      </p:pic>
    </p:spTree>
    <p:extLst>
      <p:ext uri="{BB962C8B-B14F-4D97-AF65-F5344CB8AC3E}">
        <p14:creationId xmlns:p14="http://schemas.microsoft.com/office/powerpoint/2010/main" val="2641437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3E10-79D7-482D-8D4F-2BBF4E57A0F4}"/>
              </a:ext>
            </a:extLst>
          </p:cNvPr>
          <p:cNvSpPr>
            <a:spLocks noGrp="1"/>
          </p:cNvSpPr>
          <p:nvPr>
            <p:ph type="title"/>
          </p:nvPr>
        </p:nvSpPr>
        <p:spPr>
          <a:xfrm>
            <a:off x="609600" y="807467"/>
            <a:ext cx="7521200" cy="676949"/>
          </a:xfrm>
        </p:spPr>
        <p:txBody>
          <a:bodyPr anchor="ctr"/>
          <a:lstStyle/>
          <a:p>
            <a:r>
              <a:rPr lang="es-ES" dirty="0"/>
              <a:t>Casos de uso</a:t>
            </a:r>
            <a:endParaRPr lang="en-GB" dirty="0"/>
          </a:p>
        </p:txBody>
      </p:sp>
      <p:sp>
        <p:nvSpPr>
          <p:cNvPr id="3" name="Text Placeholder 2">
            <a:extLst>
              <a:ext uri="{FF2B5EF4-FFF2-40B4-BE49-F238E27FC236}">
                <a16:creationId xmlns:a16="http://schemas.microsoft.com/office/drawing/2014/main" id="{C5AD19C1-42A2-42E3-BECF-633CEB2D3D0B}"/>
              </a:ext>
            </a:extLst>
          </p:cNvPr>
          <p:cNvSpPr>
            <a:spLocks noGrp="1"/>
          </p:cNvSpPr>
          <p:nvPr>
            <p:ph type="body" idx="1"/>
          </p:nvPr>
        </p:nvSpPr>
        <p:spPr>
          <a:xfrm>
            <a:off x="3837708" y="2133221"/>
            <a:ext cx="3919475" cy="3917312"/>
          </a:xfrm>
        </p:spPr>
        <p:txBody>
          <a:bodyPr/>
          <a:lstStyle/>
          <a:p>
            <a:pPr marL="152396" indent="0">
              <a:buNone/>
            </a:pPr>
            <a:r>
              <a:rPr lang="es-ES" b="1" dirty="0"/>
              <a:t>Funcionalidades</a:t>
            </a:r>
          </a:p>
          <a:p>
            <a:r>
              <a:rPr lang="es-ES" sz="2000" dirty="0"/>
              <a:t>Extensión de </a:t>
            </a:r>
            <a:r>
              <a:rPr lang="es-ES" sz="2000" dirty="0" err="1"/>
              <a:t>ERPs</a:t>
            </a:r>
            <a:r>
              <a:rPr lang="es-ES" sz="2000" dirty="0"/>
              <a:t> y otro software profesional</a:t>
            </a:r>
          </a:p>
          <a:p>
            <a:r>
              <a:rPr lang="es-ES" sz="2000" dirty="0"/>
              <a:t>Proveer </a:t>
            </a:r>
            <a:r>
              <a:rPr lang="es-ES" sz="2000" dirty="0" err="1"/>
              <a:t>dashboards</a:t>
            </a:r>
            <a:r>
              <a:rPr lang="es-ES" sz="2000" dirty="0"/>
              <a:t> específicos para la organización</a:t>
            </a:r>
          </a:p>
          <a:p>
            <a:r>
              <a:rPr lang="es-ES" sz="2000" dirty="0"/>
              <a:t>Mejorar flujos de trabajo</a:t>
            </a:r>
          </a:p>
          <a:p>
            <a:r>
              <a:rPr lang="es-ES" sz="2000" dirty="0"/>
              <a:t>Rellenar huecos</a:t>
            </a:r>
          </a:p>
          <a:p>
            <a:endParaRPr lang="en-GB" dirty="0"/>
          </a:p>
        </p:txBody>
      </p:sp>
      <p:sp>
        <p:nvSpPr>
          <p:cNvPr id="4" name="Text Placeholder 3">
            <a:extLst>
              <a:ext uri="{FF2B5EF4-FFF2-40B4-BE49-F238E27FC236}">
                <a16:creationId xmlns:a16="http://schemas.microsoft.com/office/drawing/2014/main" id="{9C6CF20A-69D7-4C97-AEDB-288F9C367AFB}"/>
              </a:ext>
            </a:extLst>
          </p:cNvPr>
          <p:cNvSpPr>
            <a:spLocks noGrp="1"/>
          </p:cNvSpPr>
          <p:nvPr>
            <p:ph type="body" idx="2"/>
          </p:nvPr>
        </p:nvSpPr>
        <p:spPr>
          <a:xfrm>
            <a:off x="7782108" y="2133221"/>
            <a:ext cx="3920400" cy="3917312"/>
          </a:xfrm>
        </p:spPr>
        <p:txBody>
          <a:bodyPr/>
          <a:lstStyle/>
          <a:p>
            <a:pPr marL="152396" indent="0">
              <a:buNone/>
            </a:pPr>
            <a:r>
              <a:rPr lang="es-ES" b="1" dirty="0"/>
              <a:t>Soluciones</a:t>
            </a:r>
          </a:p>
          <a:p>
            <a:r>
              <a:rPr lang="es-ES" sz="2000" dirty="0"/>
              <a:t>Acometer desafíos no-estándares</a:t>
            </a:r>
          </a:p>
          <a:p>
            <a:r>
              <a:rPr lang="es-ES" sz="2000" dirty="0"/>
              <a:t>Optimizar funciones básicas del negocio</a:t>
            </a:r>
          </a:p>
          <a:p>
            <a:r>
              <a:rPr lang="es-ES" sz="2000" dirty="0"/>
              <a:t>Mejorar la captura de datos</a:t>
            </a:r>
          </a:p>
          <a:p>
            <a:r>
              <a:rPr lang="es-ES" sz="2000" dirty="0"/>
              <a:t>Integración de fuentes de datos dispares</a:t>
            </a:r>
          </a:p>
        </p:txBody>
      </p:sp>
      <p:sp>
        <p:nvSpPr>
          <p:cNvPr id="6" name="Slide Number Placeholder 5">
            <a:extLst>
              <a:ext uri="{FF2B5EF4-FFF2-40B4-BE49-F238E27FC236}">
                <a16:creationId xmlns:a16="http://schemas.microsoft.com/office/drawing/2014/main" id="{BB0291B9-9986-40C2-B1DE-E9B1F83CF23E}"/>
              </a:ext>
            </a:extLst>
          </p:cNvPr>
          <p:cNvSpPr>
            <a:spLocks noGrp="1"/>
          </p:cNvSpPr>
          <p:nvPr>
            <p:ph type="sldNum" idx="12"/>
          </p:nvPr>
        </p:nvSpPr>
        <p:spPr/>
        <p:txBody>
          <a:bodyPr/>
          <a:lstStyle/>
          <a:p>
            <a:fld id="{DECF3546-AB72-4471-AFC4-A477D555DA7F}" type="slidenum">
              <a:rPr lang="en-GB" smtClean="0"/>
              <a:t>9</a:t>
            </a:fld>
            <a:endParaRPr lang="en-GB"/>
          </a:p>
        </p:txBody>
      </p:sp>
      <p:sp>
        <p:nvSpPr>
          <p:cNvPr id="5" name="Title 1">
            <a:extLst>
              <a:ext uri="{FF2B5EF4-FFF2-40B4-BE49-F238E27FC236}">
                <a16:creationId xmlns:a16="http://schemas.microsoft.com/office/drawing/2014/main" id="{3C945B64-66B9-4A71-88CA-5DB717FFF31E}"/>
              </a:ext>
            </a:extLst>
          </p:cNvPr>
          <p:cNvSpPr txBox="1">
            <a:spLocks/>
          </p:cNvSpPr>
          <p:nvPr/>
        </p:nvSpPr>
        <p:spPr>
          <a:xfrm>
            <a:off x="609600" y="1484416"/>
            <a:ext cx="7521200" cy="41670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s-ES" sz="2800" dirty="0">
                <a:solidFill>
                  <a:schemeClr val="bg2"/>
                </a:solidFill>
              </a:rPr>
              <a:t>Extensión de Sistemas Enterprise</a:t>
            </a:r>
            <a:endParaRPr lang="en-GB" sz="2800" dirty="0">
              <a:solidFill>
                <a:schemeClr val="bg2"/>
              </a:solidFill>
            </a:endParaRPr>
          </a:p>
        </p:txBody>
      </p:sp>
      <p:pic>
        <p:nvPicPr>
          <p:cNvPr id="9" name="Picture 8" descr="extending-enterprise-apps-512.png">
            <a:extLst>
              <a:ext uri="{FF2B5EF4-FFF2-40B4-BE49-F238E27FC236}">
                <a16:creationId xmlns:a16="http://schemas.microsoft.com/office/drawing/2014/main" id="{7C763924-019A-4AE7-B0E2-D053B164D2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076" y="2454561"/>
            <a:ext cx="3274632" cy="3274632"/>
          </a:xfrm>
          <a:prstGeom prst="rect">
            <a:avLst/>
          </a:prstGeom>
        </p:spPr>
      </p:pic>
    </p:spTree>
    <p:extLst>
      <p:ext uri="{BB962C8B-B14F-4D97-AF65-F5344CB8AC3E}">
        <p14:creationId xmlns:p14="http://schemas.microsoft.com/office/powerpoint/2010/main" val="37274408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25972-A2C1-4BAA-AFA4-03FBD4E0F696}"/>
              </a:ext>
            </a:extLst>
          </p:cNvPr>
          <p:cNvSpPr>
            <a:spLocks noGrp="1"/>
          </p:cNvSpPr>
          <p:nvPr>
            <p:ph type="title"/>
          </p:nvPr>
        </p:nvSpPr>
        <p:spPr/>
        <p:txBody>
          <a:bodyPr/>
          <a:lstStyle/>
          <a:p>
            <a:r>
              <a:rPr lang="es-ES" dirty="0"/>
              <a:t>Entendiendo las Validaciones</a:t>
            </a:r>
            <a:endParaRPr lang="en-GB" dirty="0"/>
          </a:p>
        </p:txBody>
      </p:sp>
      <p:sp>
        <p:nvSpPr>
          <p:cNvPr id="3" name="Slide Number Placeholder 2">
            <a:extLst>
              <a:ext uri="{FF2B5EF4-FFF2-40B4-BE49-F238E27FC236}">
                <a16:creationId xmlns:a16="http://schemas.microsoft.com/office/drawing/2014/main" id="{9BADA8B2-6A26-4C54-A6F4-BF960F06DC50}"/>
              </a:ext>
            </a:extLst>
          </p:cNvPr>
          <p:cNvSpPr>
            <a:spLocks noGrp="1"/>
          </p:cNvSpPr>
          <p:nvPr>
            <p:ph type="sldNum" idx="12"/>
          </p:nvPr>
        </p:nvSpPr>
        <p:spPr/>
        <p:txBody>
          <a:bodyPr/>
          <a:lstStyle/>
          <a:p>
            <a:fld id="{DECF3546-AB72-4471-AFC4-A477D555DA7F}" type="slidenum">
              <a:rPr lang="en-GB" smtClean="0"/>
              <a:t>90</a:t>
            </a:fld>
            <a:endParaRPr lang="en-GB"/>
          </a:p>
        </p:txBody>
      </p:sp>
      <p:pic>
        <p:nvPicPr>
          <p:cNvPr id="4" name="Picture 3">
            <a:extLst>
              <a:ext uri="{FF2B5EF4-FFF2-40B4-BE49-F238E27FC236}">
                <a16:creationId xmlns:a16="http://schemas.microsoft.com/office/drawing/2014/main" id="{C2B947B5-5F61-4143-B845-3ED0935121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1663010"/>
            <a:ext cx="4643542" cy="3216149"/>
          </a:xfrm>
          <a:prstGeom prst="rect">
            <a:avLst/>
          </a:prstGeom>
          <a:ln>
            <a:solidFill>
              <a:schemeClr val="tx1"/>
            </a:solidFill>
          </a:ln>
        </p:spPr>
      </p:pic>
      <p:pic>
        <p:nvPicPr>
          <p:cNvPr id="5" name="Picture 4">
            <a:extLst>
              <a:ext uri="{FF2B5EF4-FFF2-40B4-BE49-F238E27FC236}">
                <a16:creationId xmlns:a16="http://schemas.microsoft.com/office/drawing/2014/main" id="{B243E485-87D9-4EC5-8342-821760F97B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93960" y="2966184"/>
            <a:ext cx="4693485" cy="3216149"/>
          </a:xfrm>
          <a:prstGeom prst="rect">
            <a:avLst/>
          </a:prstGeom>
          <a:ln>
            <a:solidFill>
              <a:schemeClr val="tx1"/>
            </a:solidFill>
          </a:ln>
        </p:spPr>
      </p:pic>
      <p:pic>
        <p:nvPicPr>
          <p:cNvPr id="6" name="Picture 5">
            <a:extLst>
              <a:ext uri="{FF2B5EF4-FFF2-40B4-BE49-F238E27FC236}">
                <a16:creationId xmlns:a16="http://schemas.microsoft.com/office/drawing/2014/main" id="{25411727-D44E-49BF-B902-FEA6524FE8A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0" y="1663010"/>
            <a:ext cx="4693485" cy="3363795"/>
          </a:xfrm>
          <a:prstGeom prst="rect">
            <a:avLst/>
          </a:prstGeom>
          <a:ln>
            <a:solidFill>
              <a:schemeClr val="tx1"/>
            </a:solidFill>
          </a:ln>
        </p:spPr>
      </p:pic>
      <p:pic>
        <p:nvPicPr>
          <p:cNvPr id="7" name="Picture 6">
            <a:extLst>
              <a:ext uri="{FF2B5EF4-FFF2-40B4-BE49-F238E27FC236}">
                <a16:creationId xmlns:a16="http://schemas.microsoft.com/office/drawing/2014/main" id="{301C48FB-5345-49FD-84A2-112E59BA1D2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16922" y="2787263"/>
            <a:ext cx="4465478" cy="3350560"/>
          </a:xfrm>
          <a:prstGeom prst="rect">
            <a:avLst/>
          </a:prstGeom>
          <a:ln>
            <a:solidFill>
              <a:schemeClr val="tx1"/>
            </a:solidFill>
          </a:ln>
        </p:spPr>
      </p:pic>
    </p:spTree>
    <p:extLst>
      <p:ext uri="{BB962C8B-B14F-4D97-AF65-F5344CB8AC3E}">
        <p14:creationId xmlns:p14="http://schemas.microsoft.com/office/powerpoint/2010/main" val="29258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A7905-2C82-4CB6-BFE2-6F4DE0668E5C}"/>
              </a:ext>
            </a:extLst>
          </p:cNvPr>
          <p:cNvSpPr>
            <a:spLocks noGrp="1"/>
          </p:cNvSpPr>
          <p:nvPr>
            <p:ph type="title"/>
          </p:nvPr>
        </p:nvSpPr>
        <p:spPr/>
        <p:txBody>
          <a:bodyPr/>
          <a:lstStyle/>
          <a:p>
            <a:r>
              <a:rPr lang="es-ES" sz="4400" dirty="0"/>
              <a:t>Entendiendo las ramificaciones (</a:t>
            </a:r>
            <a:r>
              <a:rPr lang="es-ES" sz="4400" dirty="0" err="1"/>
              <a:t>branches</a:t>
            </a:r>
            <a:r>
              <a:rPr lang="es-ES" sz="4400" dirty="0"/>
              <a:t>)</a:t>
            </a:r>
            <a:endParaRPr lang="en-GB" sz="4400" dirty="0"/>
          </a:p>
        </p:txBody>
      </p:sp>
      <p:sp>
        <p:nvSpPr>
          <p:cNvPr id="3" name="Slide Number Placeholder 2">
            <a:extLst>
              <a:ext uri="{FF2B5EF4-FFF2-40B4-BE49-F238E27FC236}">
                <a16:creationId xmlns:a16="http://schemas.microsoft.com/office/drawing/2014/main" id="{12E36ABD-FE8D-4AF4-9E5E-1FA450AA0A97}"/>
              </a:ext>
            </a:extLst>
          </p:cNvPr>
          <p:cNvSpPr>
            <a:spLocks noGrp="1"/>
          </p:cNvSpPr>
          <p:nvPr>
            <p:ph type="sldNum" idx="12"/>
          </p:nvPr>
        </p:nvSpPr>
        <p:spPr/>
        <p:txBody>
          <a:bodyPr/>
          <a:lstStyle/>
          <a:p>
            <a:fld id="{DECF3546-AB72-4471-AFC4-A477D555DA7F}" type="slidenum">
              <a:rPr lang="en-GB" smtClean="0"/>
              <a:t>91</a:t>
            </a:fld>
            <a:endParaRPr lang="en-GB"/>
          </a:p>
        </p:txBody>
      </p:sp>
      <p:sp>
        <p:nvSpPr>
          <p:cNvPr id="4" name="Rectangle 3">
            <a:extLst>
              <a:ext uri="{FF2B5EF4-FFF2-40B4-BE49-F238E27FC236}">
                <a16:creationId xmlns:a16="http://schemas.microsoft.com/office/drawing/2014/main" id="{36E346AA-6622-49F4-8268-E1EDD2547E24}"/>
              </a:ext>
            </a:extLst>
          </p:cNvPr>
          <p:cNvSpPr/>
          <p:nvPr/>
        </p:nvSpPr>
        <p:spPr>
          <a:xfrm>
            <a:off x="1222700" y="5455225"/>
            <a:ext cx="3152069" cy="535531"/>
          </a:xfrm>
          <a:prstGeom prst="rect">
            <a:avLst/>
          </a:prstGeom>
          <a:ln>
            <a:noFill/>
          </a:ln>
        </p:spPr>
        <p:txBody>
          <a:bodyPr wrap="square">
            <a:spAutoFit/>
          </a:bodyPr>
          <a:lstStyle/>
          <a:p>
            <a:pPr algn="ctr">
              <a:lnSpc>
                <a:spcPct val="90000"/>
              </a:lnSpc>
            </a:pPr>
            <a:r>
              <a:rPr lang="en-US" sz="1600" b="1" dirty="0">
                <a:solidFill>
                  <a:schemeClr val="accent1"/>
                </a:solidFill>
                <a:latin typeface="Raleway SemiBold"/>
                <a:cs typeface="Arial" panose="020B0604020202020204" pitchFamily="34" charset="0"/>
              </a:rPr>
              <a:t>Al </a:t>
            </a:r>
            <a:r>
              <a:rPr lang="en-US" sz="1600" b="1" dirty="0" err="1">
                <a:solidFill>
                  <a:schemeClr val="accent1"/>
                </a:solidFill>
                <a:latin typeface="Raleway SemiBold"/>
                <a:cs typeface="Arial" panose="020B0604020202020204" pitchFamily="34" charset="0"/>
              </a:rPr>
              <a:t>enviar</a:t>
            </a:r>
            <a:r>
              <a:rPr lang="en-US" sz="1600" b="1" dirty="0">
                <a:solidFill>
                  <a:schemeClr val="accent1"/>
                </a:solidFill>
                <a:latin typeface="Raleway SemiBold"/>
                <a:cs typeface="Arial" panose="020B0604020202020204" pitchFamily="34" charset="0"/>
              </a:rPr>
              <a:t> la </a:t>
            </a:r>
            <a:r>
              <a:rPr lang="en-US" sz="1600" b="1" dirty="0" err="1">
                <a:solidFill>
                  <a:schemeClr val="accent1"/>
                </a:solidFill>
                <a:latin typeface="Raleway SemiBold"/>
                <a:cs typeface="Arial" panose="020B0604020202020204" pitchFamily="34" charset="0"/>
              </a:rPr>
              <a:t>Página</a:t>
            </a:r>
            <a:r>
              <a:rPr lang="en-US" sz="1600" b="1" dirty="0">
                <a:solidFill>
                  <a:schemeClr val="accent1"/>
                </a:solidFill>
                <a:latin typeface="Raleway SemiBold"/>
                <a:cs typeface="Arial" panose="020B0604020202020204" pitchFamily="34" charset="0"/>
              </a:rPr>
              <a:t> 2, </a:t>
            </a:r>
            <a:r>
              <a:rPr lang="en-US" sz="1600" b="1" dirty="0" err="1">
                <a:solidFill>
                  <a:schemeClr val="accent1"/>
                </a:solidFill>
                <a:latin typeface="Raleway SemiBold"/>
                <a:cs typeface="Arial" panose="020B0604020202020204" pitchFamily="34" charset="0"/>
              </a:rPr>
              <a:t>navegamos</a:t>
            </a:r>
            <a:r>
              <a:rPr lang="en-US" sz="1600" b="1" dirty="0">
                <a:solidFill>
                  <a:schemeClr val="accent1"/>
                </a:solidFill>
                <a:latin typeface="Raleway SemiBold"/>
                <a:cs typeface="Arial" panose="020B0604020202020204" pitchFamily="34" charset="0"/>
              </a:rPr>
              <a:t> a </a:t>
            </a:r>
            <a:r>
              <a:rPr lang="en-US" sz="1600" b="1" dirty="0" err="1">
                <a:solidFill>
                  <a:schemeClr val="accent1"/>
                </a:solidFill>
                <a:latin typeface="Raleway SemiBold"/>
                <a:cs typeface="Arial" panose="020B0604020202020204" pitchFamily="34" charset="0"/>
              </a:rPr>
              <a:t>página</a:t>
            </a:r>
            <a:r>
              <a:rPr lang="en-US" sz="1600" b="1" dirty="0">
                <a:solidFill>
                  <a:schemeClr val="accent1"/>
                </a:solidFill>
                <a:latin typeface="Raleway SemiBold"/>
                <a:cs typeface="Arial" panose="020B0604020202020204" pitchFamily="34" charset="0"/>
              </a:rPr>
              <a:t> 1</a:t>
            </a:r>
          </a:p>
        </p:txBody>
      </p:sp>
      <p:cxnSp>
        <p:nvCxnSpPr>
          <p:cNvPr id="5" name="Straight Arrow Connector 4">
            <a:extLst>
              <a:ext uri="{FF2B5EF4-FFF2-40B4-BE49-F238E27FC236}">
                <a16:creationId xmlns:a16="http://schemas.microsoft.com/office/drawing/2014/main" id="{7B8F2658-1DE7-4234-90D5-9B782EB29179}"/>
              </a:ext>
            </a:extLst>
          </p:cNvPr>
          <p:cNvCxnSpPr>
            <a:cxnSpLocks/>
          </p:cNvCxnSpPr>
          <p:nvPr/>
        </p:nvCxnSpPr>
        <p:spPr>
          <a:xfrm flipH="1">
            <a:off x="4509404" y="6046156"/>
            <a:ext cx="1226090" cy="0"/>
          </a:xfrm>
          <a:prstGeom prst="straightConnector1">
            <a:avLst/>
          </a:prstGeom>
          <a:ln w="34925">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A16AD26-9518-4C0A-97D9-39BC144B09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2701" y="1585949"/>
            <a:ext cx="9746597" cy="3583455"/>
          </a:xfrm>
          <a:prstGeom prst="rect">
            <a:avLst/>
          </a:prstGeom>
          <a:noFill/>
          <a:ln>
            <a:solidFill>
              <a:schemeClr val="bg1">
                <a:lumMod val="65000"/>
              </a:schemeClr>
            </a:solidFill>
          </a:ln>
        </p:spPr>
      </p:pic>
      <p:pic>
        <p:nvPicPr>
          <p:cNvPr id="7" name="Picture 6">
            <a:extLst>
              <a:ext uri="{FF2B5EF4-FFF2-40B4-BE49-F238E27FC236}">
                <a16:creationId xmlns:a16="http://schemas.microsoft.com/office/drawing/2014/main" id="{4B9B7141-5385-4FD6-AD66-245FDAA5726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35494" y="2230921"/>
            <a:ext cx="4835814" cy="3906902"/>
          </a:xfrm>
          <a:prstGeom prst="rect">
            <a:avLst/>
          </a:prstGeom>
          <a:noFill/>
          <a:ln>
            <a:solidFill>
              <a:schemeClr val="bg1">
                <a:lumMod val="65000"/>
              </a:schemeClr>
            </a:solidFill>
          </a:ln>
        </p:spPr>
      </p:pic>
      <p:sp>
        <p:nvSpPr>
          <p:cNvPr id="8" name="Rectangle 7">
            <a:extLst>
              <a:ext uri="{FF2B5EF4-FFF2-40B4-BE49-F238E27FC236}">
                <a16:creationId xmlns:a16="http://schemas.microsoft.com/office/drawing/2014/main" id="{E7C91F29-C1C5-4EDA-B747-959E0175D477}"/>
              </a:ext>
            </a:extLst>
          </p:cNvPr>
          <p:cNvSpPr/>
          <p:nvPr/>
        </p:nvSpPr>
        <p:spPr>
          <a:xfrm>
            <a:off x="7467601" y="2376532"/>
            <a:ext cx="1371600" cy="313932"/>
          </a:xfrm>
          <a:prstGeom prst="rect">
            <a:avLst/>
          </a:prstGeom>
          <a:ln>
            <a:noFill/>
          </a:ln>
        </p:spPr>
        <p:txBody>
          <a:bodyPr wrap="square">
            <a:spAutoFit/>
          </a:bodyPr>
          <a:lstStyle/>
          <a:p>
            <a:pPr algn="ctr">
              <a:lnSpc>
                <a:spcPct val="90000"/>
              </a:lnSpc>
            </a:pPr>
            <a:r>
              <a:rPr lang="en-US" sz="1600" b="1" dirty="0" err="1">
                <a:solidFill>
                  <a:schemeClr val="accent1"/>
                </a:solidFill>
                <a:latin typeface="Raleway SemiBold"/>
                <a:cs typeface="Arial" panose="020B0604020202020204" pitchFamily="34" charset="0"/>
              </a:rPr>
              <a:t>Página</a:t>
            </a:r>
            <a:r>
              <a:rPr lang="en-US" sz="1600" b="1" dirty="0">
                <a:solidFill>
                  <a:schemeClr val="accent1"/>
                </a:solidFill>
                <a:latin typeface="Raleway SemiBold"/>
                <a:cs typeface="Arial" panose="020B0604020202020204" pitchFamily="34" charset="0"/>
              </a:rPr>
              <a:t> 2</a:t>
            </a:r>
          </a:p>
        </p:txBody>
      </p:sp>
      <p:sp>
        <p:nvSpPr>
          <p:cNvPr id="9" name="Rectangle 8">
            <a:extLst>
              <a:ext uri="{FF2B5EF4-FFF2-40B4-BE49-F238E27FC236}">
                <a16:creationId xmlns:a16="http://schemas.microsoft.com/office/drawing/2014/main" id="{A999323F-A024-4583-A053-D47F0FF980BE}"/>
              </a:ext>
            </a:extLst>
          </p:cNvPr>
          <p:cNvSpPr/>
          <p:nvPr/>
        </p:nvSpPr>
        <p:spPr>
          <a:xfrm>
            <a:off x="6095999" y="1688596"/>
            <a:ext cx="1371600" cy="313932"/>
          </a:xfrm>
          <a:prstGeom prst="rect">
            <a:avLst/>
          </a:prstGeom>
          <a:ln>
            <a:noFill/>
          </a:ln>
        </p:spPr>
        <p:txBody>
          <a:bodyPr wrap="square">
            <a:spAutoFit/>
          </a:bodyPr>
          <a:lstStyle/>
          <a:p>
            <a:pPr>
              <a:lnSpc>
                <a:spcPct val="90000"/>
              </a:lnSpc>
            </a:pPr>
            <a:r>
              <a:rPr lang="en-US" sz="1600" b="1" dirty="0" err="1">
                <a:solidFill>
                  <a:schemeClr val="accent1"/>
                </a:solidFill>
                <a:latin typeface="Raleway SemiBold"/>
                <a:cs typeface="Arial" panose="020B0604020202020204" pitchFamily="34" charset="0"/>
              </a:rPr>
              <a:t>Página</a:t>
            </a:r>
            <a:r>
              <a:rPr lang="en-US" sz="1600" b="1" dirty="0">
                <a:solidFill>
                  <a:schemeClr val="accent1"/>
                </a:solidFill>
                <a:latin typeface="Raleway SemiBold"/>
                <a:cs typeface="Arial" panose="020B0604020202020204" pitchFamily="34" charset="0"/>
              </a:rPr>
              <a:t> 1</a:t>
            </a:r>
          </a:p>
        </p:txBody>
      </p:sp>
      <p:cxnSp>
        <p:nvCxnSpPr>
          <p:cNvPr id="10" name="Straight Arrow Connector 9">
            <a:extLst>
              <a:ext uri="{FF2B5EF4-FFF2-40B4-BE49-F238E27FC236}">
                <a16:creationId xmlns:a16="http://schemas.microsoft.com/office/drawing/2014/main" id="{9B5FA5E9-6A4F-49F2-B8D8-6CC714AF12D3}"/>
              </a:ext>
            </a:extLst>
          </p:cNvPr>
          <p:cNvCxnSpPr>
            <a:cxnSpLocks/>
          </p:cNvCxnSpPr>
          <p:nvPr/>
        </p:nvCxnSpPr>
        <p:spPr>
          <a:xfrm flipV="1">
            <a:off x="4509403" y="5169404"/>
            <a:ext cx="0" cy="876753"/>
          </a:xfrm>
          <a:prstGeom prst="straightConnector1">
            <a:avLst/>
          </a:prstGeom>
          <a:ln w="3492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8400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sz="4400" dirty="0"/>
              <a:t>PRÁCTICA: </a:t>
            </a:r>
          </a:p>
          <a:p>
            <a:pPr marL="33866" indent="0">
              <a:buNone/>
            </a:pPr>
            <a:r>
              <a:rPr lang="es-ES" sz="4400" i="1" dirty="0"/>
              <a:t>MANIPULACIÓN DE FORMULARIOS</a:t>
            </a:r>
            <a:endParaRPr lang="en-GB" sz="4400"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92</a:t>
            </a:fld>
            <a:endParaRPr lang="en-GB"/>
          </a:p>
        </p:txBody>
      </p:sp>
    </p:spTree>
    <p:extLst>
      <p:ext uri="{BB962C8B-B14F-4D97-AF65-F5344CB8AC3E}">
        <p14:creationId xmlns:p14="http://schemas.microsoft.com/office/powerpoint/2010/main" val="32223107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D40023-86D6-4F3A-87C9-B52B06D4EA1B}"/>
              </a:ext>
            </a:extLst>
          </p:cNvPr>
          <p:cNvSpPr>
            <a:spLocks noGrp="1"/>
          </p:cNvSpPr>
          <p:nvPr>
            <p:ph type="body" idx="1"/>
          </p:nvPr>
        </p:nvSpPr>
        <p:spPr/>
        <p:txBody>
          <a:bodyPr/>
          <a:lstStyle/>
          <a:p>
            <a:r>
              <a:rPr lang="es-ES" dirty="0" err="1"/>
              <a:t>Shared</a:t>
            </a:r>
            <a:r>
              <a:rPr lang="es-ES" dirty="0"/>
              <a:t> </a:t>
            </a:r>
            <a:r>
              <a:rPr lang="es-ES" dirty="0" err="1"/>
              <a:t>Components</a:t>
            </a:r>
            <a:endParaRPr lang="en-GB" dirty="0"/>
          </a:p>
        </p:txBody>
      </p:sp>
      <p:sp>
        <p:nvSpPr>
          <p:cNvPr id="3" name="Slide Number Placeholder 2">
            <a:extLst>
              <a:ext uri="{FF2B5EF4-FFF2-40B4-BE49-F238E27FC236}">
                <a16:creationId xmlns:a16="http://schemas.microsoft.com/office/drawing/2014/main" id="{06F092ED-7EAC-46CE-9D9F-DAAAE18E3538}"/>
              </a:ext>
            </a:extLst>
          </p:cNvPr>
          <p:cNvSpPr>
            <a:spLocks noGrp="1"/>
          </p:cNvSpPr>
          <p:nvPr>
            <p:ph type="sldNum" idx="12"/>
          </p:nvPr>
        </p:nvSpPr>
        <p:spPr/>
        <p:txBody>
          <a:bodyPr/>
          <a:lstStyle/>
          <a:p>
            <a:fld id="{DECF3546-AB72-4471-AFC4-A477D555DA7F}" type="slidenum">
              <a:rPr lang="en-GB" smtClean="0"/>
              <a:t>93</a:t>
            </a:fld>
            <a:endParaRPr lang="en-GB" dirty="0"/>
          </a:p>
        </p:txBody>
      </p:sp>
      <p:sp>
        <p:nvSpPr>
          <p:cNvPr id="4" name="Subtitle 3">
            <a:extLst>
              <a:ext uri="{FF2B5EF4-FFF2-40B4-BE49-F238E27FC236}">
                <a16:creationId xmlns:a16="http://schemas.microsoft.com/office/drawing/2014/main" id="{87C2381E-A6BE-46A5-A3E1-60756E0578BB}"/>
              </a:ext>
            </a:extLst>
          </p:cNvPr>
          <p:cNvSpPr>
            <a:spLocks noGrp="1"/>
          </p:cNvSpPr>
          <p:nvPr>
            <p:ph type="subTitle" idx="13"/>
          </p:nvPr>
        </p:nvSpPr>
        <p:spPr/>
        <p:txBody>
          <a:bodyPr/>
          <a:lstStyle/>
          <a:p>
            <a:r>
              <a:rPr lang="es-ES" dirty="0"/>
              <a:t>Elementos de Navegación, </a:t>
            </a:r>
            <a:r>
              <a:rPr lang="es-ES" dirty="0" err="1"/>
              <a:t>LOVs</a:t>
            </a:r>
            <a:r>
              <a:rPr lang="es-ES" dirty="0"/>
              <a:t>, Temas y Plantillas, Globalización, etc.</a:t>
            </a:r>
            <a:endParaRPr lang="en-GB" dirty="0"/>
          </a:p>
        </p:txBody>
      </p:sp>
    </p:spTree>
    <p:extLst>
      <p:ext uri="{BB962C8B-B14F-4D97-AF65-F5344CB8AC3E}">
        <p14:creationId xmlns:p14="http://schemas.microsoft.com/office/powerpoint/2010/main" val="4998045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2ABD-F9D7-4493-878B-B2841494B78C}"/>
              </a:ext>
            </a:extLst>
          </p:cNvPr>
          <p:cNvSpPr>
            <a:spLocks noGrp="1"/>
          </p:cNvSpPr>
          <p:nvPr>
            <p:ph type="title"/>
          </p:nvPr>
        </p:nvSpPr>
        <p:spPr/>
        <p:txBody>
          <a:bodyPr/>
          <a:lstStyle/>
          <a:p>
            <a:r>
              <a:rPr lang="es-ES" dirty="0"/>
              <a:t>Entendiendo </a:t>
            </a:r>
            <a:r>
              <a:rPr lang="es-ES" dirty="0" err="1"/>
              <a:t>Shared</a:t>
            </a:r>
            <a:r>
              <a:rPr lang="es-ES" dirty="0"/>
              <a:t> </a:t>
            </a:r>
            <a:r>
              <a:rPr lang="es-ES" dirty="0" err="1"/>
              <a:t>Components</a:t>
            </a:r>
            <a:endParaRPr lang="en-GB" dirty="0"/>
          </a:p>
        </p:txBody>
      </p:sp>
      <p:sp>
        <p:nvSpPr>
          <p:cNvPr id="4" name="Slide Number Placeholder 3">
            <a:extLst>
              <a:ext uri="{FF2B5EF4-FFF2-40B4-BE49-F238E27FC236}">
                <a16:creationId xmlns:a16="http://schemas.microsoft.com/office/drawing/2014/main" id="{1B287DF2-5E4E-46A5-827B-9F764D8F324A}"/>
              </a:ext>
            </a:extLst>
          </p:cNvPr>
          <p:cNvSpPr>
            <a:spLocks noGrp="1"/>
          </p:cNvSpPr>
          <p:nvPr>
            <p:ph type="sldNum" idx="12"/>
          </p:nvPr>
        </p:nvSpPr>
        <p:spPr/>
        <p:txBody>
          <a:bodyPr/>
          <a:lstStyle/>
          <a:p>
            <a:fld id="{DECF3546-AB72-4471-AFC4-A477D555DA7F}" type="slidenum">
              <a:rPr lang="en-GB" smtClean="0"/>
              <a:t>94</a:t>
            </a:fld>
            <a:endParaRPr lang="en-GB"/>
          </a:p>
        </p:txBody>
      </p:sp>
      <p:pic>
        <p:nvPicPr>
          <p:cNvPr id="6" name="Picture 5">
            <a:extLst>
              <a:ext uri="{FF2B5EF4-FFF2-40B4-BE49-F238E27FC236}">
                <a16:creationId xmlns:a16="http://schemas.microsoft.com/office/drawing/2014/main" id="{7F521FC6-071B-4541-B4FB-ED8060A07E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400" y="2360477"/>
            <a:ext cx="6694861" cy="1848364"/>
          </a:xfrm>
          <a:prstGeom prst="rect">
            <a:avLst/>
          </a:prstGeom>
          <a:ln>
            <a:solidFill>
              <a:schemeClr val="bg1">
                <a:lumMod val="65000"/>
              </a:schemeClr>
            </a:solidFill>
          </a:ln>
        </p:spPr>
      </p:pic>
      <p:pic>
        <p:nvPicPr>
          <p:cNvPr id="7" name="Picture 6">
            <a:extLst>
              <a:ext uri="{FF2B5EF4-FFF2-40B4-BE49-F238E27FC236}">
                <a16:creationId xmlns:a16="http://schemas.microsoft.com/office/drawing/2014/main" id="{D5D2846F-53D5-47DA-A297-4D30CFF314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599" y="4974739"/>
            <a:ext cx="6694861" cy="539801"/>
          </a:xfrm>
          <a:prstGeom prst="rect">
            <a:avLst/>
          </a:prstGeom>
          <a:ln>
            <a:solidFill>
              <a:schemeClr val="bg1">
                <a:lumMod val="65000"/>
              </a:schemeClr>
            </a:solidFill>
          </a:ln>
        </p:spPr>
      </p:pic>
      <p:pic>
        <p:nvPicPr>
          <p:cNvPr id="5" name="Picture 4">
            <a:extLst>
              <a:ext uri="{FF2B5EF4-FFF2-40B4-BE49-F238E27FC236}">
                <a16:creationId xmlns:a16="http://schemas.microsoft.com/office/drawing/2014/main" id="{F599A6BE-81BC-488F-92C5-AB2F19A65C2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86968" y="1613360"/>
            <a:ext cx="5166632" cy="4568840"/>
          </a:xfrm>
          <a:prstGeom prst="rect">
            <a:avLst/>
          </a:prstGeom>
          <a:ln>
            <a:solidFill>
              <a:schemeClr val="bg1">
                <a:lumMod val="65000"/>
              </a:schemeClr>
            </a:solidFill>
          </a:ln>
        </p:spPr>
      </p:pic>
      <p:sp>
        <p:nvSpPr>
          <p:cNvPr id="8" name="Rectangle 7">
            <a:extLst>
              <a:ext uri="{FF2B5EF4-FFF2-40B4-BE49-F238E27FC236}">
                <a16:creationId xmlns:a16="http://schemas.microsoft.com/office/drawing/2014/main" id="{B79E3EC9-BC62-4B68-ABCE-0ADD249CE311}"/>
              </a:ext>
            </a:extLst>
          </p:cNvPr>
          <p:cNvSpPr/>
          <p:nvPr/>
        </p:nvSpPr>
        <p:spPr>
          <a:xfrm>
            <a:off x="609599" y="4614326"/>
            <a:ext cx="1527982" cy="313932"/>
          </a:xfrm>
          <a:prstGeom prst="rect">
            <a:avLst/>
          </a:prstGeom>
        </p:spPr>
        <p:txBody>
          <a:bodyPr wrap="none">
            <a:spAutoFit/>
          </a:bodyPr>
          <a:lstStyle/>
          <a:p>
            <a:pPr>
              <a:lnSpc>
                <a:spcPct val="90000"/>
              </a:lnSpc>
            </a:pPr>
            <a:r>
              <a:rPr lang="en-US" sz="1600" b="1" dirty="0">
                <a:solidFill>
                  <a:schemeClr val="accent1"/>
                </a:solidFill>
                <a:latin typeface="Raleway SemiBold"/>
                <a:cs typeface="Arial" panose="020B0604020202020204" pitchFamily="34" charset="0"/>
              </a:rPr>
              <a:t>Page Designer</a:t>
            </a:r>
          </a:p>
        </p:txBody>
      </p:sp>
      <p:sp>
        <p:nvSpPr>
          <p:cNvPr id="9" name="Rectangle 8">
            <a:extLst>
              <a:ext uri="{FF2B5EF4-FFF2-40B4-BE49-F238E27FC236}">
                <a16:creationId xmlns:a16="http://schemas.microsoft.com/office/drawing/2014/main" id="{08CA0EBC-E854-4F5C-8058-CD460BD96386}"/>
              </a:ext>
            </a:extLst>
          </p:cNvPr>
          <p:cNvSpPr/>
          <p:nvPr/>
        </p:nvSpPr>
        <p:spPr>
          <a:xfrm>
            <a:off x="638400" y="2023305"/>
            <a:ext cx="2986715" cy="313932"/>
          </a:xfrm>
          <a:prstGeom prst="rect">
            <a:avLst/>
          </a:prstGeom>
        </p:spPr>
        <p:txBody>
          <a:bodyPr wrap="none">
            <a:spAutoFit/>
          </a:bodyPr>
          <a:lstStyle/>
          <a:p>
            <a:pPr>
              <a:lnSpc>
                <a:spcPct val="90000"/>
              </a:lnSpc>
            </a:pPr>
            <a:r>
              <a:rPr lang="en-US" sz="1600" b="1" dirty="0" err="1">
                <a:solidFill>
                  <a:schemeClr val="accent1"/>
                </a:solidFill>
                <a:latin typeface="Raleway SemiBold"/>
                <a:cs typeface="Arial" panose="020B0604020202020204" pitchFamily="34" charset="0"/>
              </a:rPr>
              <a:t>Página</a:t>
            </a:r>
            <a:r>
              <a:rPr lang="en-US" sz="1600" b="1" dirty="0">
                <a:solidFill>
                  <a:schemeClr val="accent1"/>
                </a:solidFill>
                <a:latin typeface="Raleway SemiBold"/>
                <a:cs typeface="Arial" panose="020B0604020202020204" pitchFamily="34" charset="0"/>
              </a:rPr>
              <a:t> Home de la </a:t>
            </a:r>
            <a:r>
              <a:rPr lang="en-US" sz="1600" b="1" dirty="0" err="1">
                <a:solidFill>
                  <a:schemeClr val="accent1"/>
                </a:solidFill>
                <a:latin typeface="Raleway SemiBold"/>
                <a:cs typeface="Arial" panose="020B0604020202020204" pitchFamily="34" charset="0"/>
              </a:rPr>
              <a:t>aplicación</a:t>
            </a:r>
            <a:endParaRPr lang="en-US" sz="1600" b="1" dirty="0">
              <a:solidFill>
                <a:schemeClr val="accent1"/>
              </a:solidFill>
              <a:latin typeface="Raleway SemiBold"/>
              <a:cs typeface="Arial" panose="020B0604020202020204" pitchFamily="34" charset="0"/>
            </a:endParaRPr>
          </a:p>
        </p:txBody>
      </p:sp>
    </p:spTree>
    <p:extLst>
      <p:ext uri="{BB962C8B-B14F-4D97-AF65-F5344CB8AC3E}">
        <p14:creationId xmlns:p14="http://schemas.microsoft.com/office/powerpoint/2010/main" val="106451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D698-4130-4487-A8BC-B6788DE249DF}"/>
              </a:ext>
            </a:extLst>
          </p:cNvPr>
          <p:cNvSpPr>
            <a:spLocks noGrp="1"/>
          </p:cNvSpPr>
          <p:nvPr>
            <p:ph type="title"/>
          </p:nvPr>
        </p:nvSpPr>
        <p:spPr/>
        <p:txBody>
          <a:bodyPr/>
          <a:lstStyle/>
          <a:p>
            <a:r>
              <a:rPr lang="es-ES" dirty="0" err="1"/>
              <a:t>Shared</a:t>
            </a:r>
            <a:r>
              <a:rPr lang="es-ES" dirty="0"/>
              <a:t> </a:t>
            </a:r>
            <a:r>
              <a:rPr lang="es-ES" dirty="0" err="1"/>
              <a:t>Components</a:t>
            </a:r>
            <a:r>
              <a:rPr lang="es-ES" dirty="0"/>
              <a:t>: Navegación</a:t>
            </a:r>
            <a:endParaRPr lang="en-GB" dirty="0"/>
          </a:p>
        </p:txBody>
      </p:sp>
      <p:sp>
        <p:nvSpPr>
          <p:cNvPr id="3" name="Slide Number Placeholder 2">
            <a:extLst>
              <a:ext uri="{FF2B5EF4-FFF2-40B4-BE49-F238E27FC236}">
                <a16:creationId xmlns:a16="http://schemas.microsoft.com/office/drawing/2014/main" id="{0AB4AA84-F546-437E-8038-1B7D71F64A13}"/>
              </a:ext>
            </a:extLst>
          </p:cNvPr>
          <p:cNvSpPr>
            <a:spLocks noGrp="1"/>
          </p:cNvSpPr>
          <p:nvPr>
            <p:ph type="sldNum" idx="12"/>
          </p:nvPr>
        </p:nvSpPr>
        <p:spPr/>
        <p:txBody>
          <a:bodyPr/>
          <a:lstStyle/>
          <a:p>
            <a:fld id="{DECF3546-AB72-4471-AFC4-A477D555DA7F}" type="slidenum">
              <a:rPr lang="en-GB" smtClean="0"/>
              <a:t>95</a:t>
            </a:fld>
            <a:endParaRPr lang="en-GB"/>
          </a:p>
        </p:txBody>
      </p:sp>
      <p:pic>
        <p:nvPicPr>
          <p:cNvPr id="4" name="Picture 3">
            <a:extLst>
              <a:ext uri="{FF2B5EF4-FFF2-40B4-BE49-F238E27FC236}">
                <a16:creationId xmlns:a16="http://schemas.microsoft.com/office/drawing/2014/main" id="{BF017924-99D3-4C26-8003-31C68CDAAF5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38500" y="1754697"/>
            <a:ext cx="5715000" cy="3854302"/>
          </a:xfrm>
          <a:prstGeom prst="rect">
            <a:avLst/>
          </a:prstGeom>
          <a:ln>
            <a:solidFill>
              <a:schemeClr val="bg1">
                <a:lumMod val="65000"/>
              </a:schemeClr>
            </a:solidFill>
          </a:ln>
        </p:spPr>
      </p:pic>
    </p:spTree>
    <p:extLst>
      <p:ext uri="{BB962C8B-B14F-4D97-AF65-F5344CB8AC3E}">
        <p14:creationId xmlns:p14="http://schemas.microsoft.com/office/powerpoint/2010/main" val="3799277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52F2-F431-4B0B-89E8-1EDEED119785}"/>
              </a:ext>
            </a:extLst>
          </p:cNvPr>
          <p:cNvSpPr>
            <a:spLocks noGrp="1"/>
          </p:cNvSpPr>
          <p:nvPr>
            <p:ph type="title"/>
          </p:nvPr>
        </p:nvSpPr>
        <p:spPr/>
        <p:txBody>
          <a:bodyPr/>
          <a:lstStyle/>
          <a:p>
            <a:r>
              <a:rPr lang="es-ES" dirty="0"/>
              <a:t>¿Qué son las listas?</a:t>
            </a:r>
            <a:endParaRPr lang="en-GB" dirty="0"/>
          </a:p>
        </p:txBody>
      </p:sp>
      <p:sp>
        <p:nvSpPr>
          <p:cNvPr id="3" name="Text Placeholder 2">
            <a:extLst>
              <a:ext uri="{FF2B5EF4-FFF2-40B4-BE49-F238E27FC236}">
                <a16:creationId xmlns:a16="http://schemas.microsoft.com/office/drawing/2014/main" id="{018C7A68-B1D5-40EA-8127-B4389D0068DC}"/>
              </a:ext>
            </a:extLst>
          </p:cNvPr>
          <p:cNvSpPr>
            <a:spLocks noGrp="1"/>
          </p:cNvSpPr>
          <p:nvPr>
            <p:ph type="body" idx="1"/>
          </p:nvPr>
        </p:nvSpPr>
        <p:spPr>
          <a:xfrm>
            <a:off x="609598" y="1690777"/>
            <a:ext cx="10944000" cy="900000"/>
          </a:xfrm>
        </p:spPr>
        <p:txBody>
          <a:bodyPr/>
          <a:lstStyle/>
          <a:p>
            <a:r>
              <a:rPr lang="es-ES" dirty="0"/>
              <a:t>Se trata de una colección de enlaces compartidos que usan una plantilla</a:t>
            </a:r>
          </a:p>
          <a:p>
            <a:r>
              <a:rPr lang="es-ES" dirty="0"/>
              <a:t>Oracle APEX soporta dos tipos de listas: Estáticas y Dinámicas</a:t>
            </a:r>
            <a:endParaRPr lang="en-GB" dirty="0"/>
          </a:p>
        </p:txBody>
      </p:sp>
      <p:sp>
        <p:nvSpPr>
          <p:cNvPr id="4" name="Slide Number Placeholder 3">
            <a:extLst>
              <a:ext uri="{FF2B5EF4-FFF2-40B4-BE49-F238E27FC236}">
                <a16:creationId xmlns:a16="http://schemas.microsoft.com/office/drawing/2014/main" id="{B6EF0D14-59BE-416C-A3F2-4CC1F1680F5E}"/>
              </a:ext>
            </a:extLst>
          </p:cNvPr>
          <p:cNvSpPr>
            <a:spLocks noGrp="1"/>
          </p:cNvSpPr>
          <p:nvPr>
            <p:ph type="sldNum" idx="12"/>
          </p:nvPr>
        </p:nvSpPr>
        <p:spPr/>
        <p:txBody>
          <a:bodyPr/>
          <a:lstStyle/>
          <a:p>
            <a:fld id="{DECF3546-AB72-4471-AFC4-A477D555DA7F}" type="slidenum">
              <a:rPr lang="en-GB" smtClean="0"/>
              <a:t>96</a:t>
            </a:fld>
            <a:endParaRPr lang="en-GB"/>
          </a:p>
        </p:txBody>
      </p:sp>
      <p:cxnSp>
        <p:nvCxnSpPr>
          <p:cNvPr id="5" name="Straight Connector 4">
            <a:extLst>
              <a:ext uri="{FF2B5EF4-FFF2-40B4-BE49-F238E27FC236}">
                <a16:creationId xmlns:a16="http://schemas.microsoft.com/office/drawing/2014/main" id="{9D516994-ABBF-4F92-9A54-7B260B6BC9AE}"/>
              </a:ext>
            </a:extLst>
          </p:cNvPr>
          <p:cNvCxnSpPr>
            <a:cxnSpLocks/>
          </p:cNvCxnSpPr>
          <p:nvPr/>
        </p:nvCxnSpPr>
        <p:spPr>
          <a:xfrm>
            <a:off x="2909675" y="5618018"/>
            <a:ext cx="1980000" cy="0"/>
          </a:xfrm>
          <a:prstGeom prst="line">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3A2EF47-2077-4AFF-ADD5-8382BBD714A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07187" y="2905956"/>
            <a:ext cx="2204978" cy="2216646"/>
          </a:xfrm>
          <a:prstGeom prst="rect">
            <a:avLst/>
          </a:prstGeom>
          <a:ln>
            <a:solidFill>
              <a:schemeClr val="bg1">
                <a:lumMod val="50000"/>
              </a:schemeClr>
            </a:solidFill>
          </a:ln>
        </p:spPr>
      </p:pic>
      <p:pic>
        <p:nvPicPr>
          <p:cNvPr id="7" name="Picture 6">
            <a:extLst>
              <a:ext uri="{FF2B5EF4-FFF2-40B4-BE49-F238E27FC236}">
                <a16:creationId xmlns:a16="http://schemas.microsoft.com/office/drawing/2014/main" id="{BEF17B26-DCB0-430B-B260-BEF2778104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86435" y="2671861"/>
            <a:ext cx="5768936" cy="3491559"/>
          </a:xfrm>
          <a:prstGeom prst="rect">
            <a:avLst/>
          </a:prstGeom>
          <a:ln>
            <a:solidFill>
              <a:schemeClr val="bg1">
                <a:lumMod val="50000"/>
              </a:schemeClr>
            </a:solidFill>
          </a:ln>
        </p:spPr>
      </p:pic>
      <p:cxnSp>
        <p:nvCxnSpPr>
          <p:cNvPr id="8" name="Straight Connector 7">
            <a:extLst>
              <a:ext uri="{FF2B5EF4-FFF2-40B4-BE49-F238E27FC236}">
                <a16:creationId xmlns:a16="http://schemas.microsoft.com/office/drawing/2014/main" id="{6EC6C564-8A12-4531-A423-F73824CAFBE3}"/>
              </a:ext>
            </a:extLst>
          </p:cNvPr>
          <p:cNvCxnSpPr>
            <a:cxnSpLocks/>
          </p:cNvCxnSpPr>
          <p:nvPr/>
        </p:nvCxnSpPr>
        <p:spPr>
          <a:xfrm>
            <a:off x="2909676" y="5105272"/>
            <a:ext cx="0" cy="512746"/>
          </a:xfrm>
          <a:prstGeom prst="line">
            <a:avLst/>
          </a:prstGeom>
          <a:ln w="25400">
            <a:solidFill>
              <a:schemeClr val="accent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4841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52F2-F431-4B0B-89E8-1EDEED119785}"/>
              </a:ext>
            </a:extLst>
          </p:cNvPr>
          <p:cNvSpPr>
            <a:spLocks noGrp="1"/>
          </p:cNvSpPr>
          <p:nvPr>
            <p:ph type="title"/>
          </p:nvPr>
        </p:nvSpPr>
        <p:spPr/>
        <p:txBody>
          <a:bodyPr/>
          <a:lstStyle/>
          <a:p>
            <a:r>
              <a:rPr lang="es-ES" dirty="0"/>
              <a:t>¿Qué es el menú de navegación?</a:t>
            </a:r>
            <a:endParaRPr lang="en-GB" dirty="0"/>
          </a:p>
        </p:txBody>
      </p:sp>
      <p:sp>
        <p:nvSpPr>
          <p:cNvPr id="4" name="Slide Number Placeholder 3">
            <a:extLst>
              <a:ext uri="{FF2B5EF4-FFF2-40B4-BE49-F238E27FC236}">
                <a16:creationId xmlns:a16="http://schemas.microsoft.com/office/drawing/2014/main" id="{B6EF0D14-59BE-416C-A3F2-4CC1F1680F5E}"/>
              </a:ext>
            </a:extLst>
          </p:cNvPr>
          <p:cNvSpPr>
            <a:spLocks noGrp="1"/>
          </p:cNvSpPr>
          <p:nvPr>
            <p:ph type="sldNum" idx="12"/>
          </p:nvPr>
        </p:nvSpPr>
        <p:spPr/>
        <p:txBody>
          <a:bodyPr/>
          <a:lstStyle/>
          <a:p>
            <a:fld id="{DECF3546-AB72-4471-AFC4-A477D555DA7F}" type="slidenum">
              <a:rPr lang="en-GB" smtClean="0"/>
              <a:t>97</a:t>
            </a:fld>
            <a:endParaRPr lang="en-GB"/>
          </a:p>
        </p:txBody>
      </p:sp>
      <p:pic>
        <p:nvPicPr>
          <p:cNvPr id="11" name="Picture 10">
            <a:extLst>
              <a:ext uri="{FF2B5EF4-FFF2-40B4-BE49-F238E27FC236}">
                <a16:creationId xmlns:a16="http://schemas.microsoft.com/office/drawing/2014/main" id="{A144BED6-FAC8-4FBE-B05D-0B98D8B96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1777680"/>
            <a:ext cx="6610018" cy="3806141"/>
          </a:xfrm>
          <a:prstGeom prst="rect">
            <a:avLst/>
          </a:prstGeom>
          <a:ln>
            <a:solidFill>
              <a:schemeClr val="bg1">
                <a:lumMod val="50000"/>
              </a:schemeClr>
            </a:solidFill>
          </a:ln>
        </p:spPr>
      </p:pic>
      <p:pic>
        <p:nvPicPr>
          <p:cNvPr id="13" name="Picture 12">
            <a:extLst>
              <a:ext uri="{FF2B5EF4-FFF2-40B4-BE49-F238E27FC236}">
                <a16:creationId xmlns:a16="http://schemas.microsoft.com/office/drawing/2014/main" id="{967BAA31-C946-4EEF-9655-3D8EE3DD7D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46803" y="4602352"/>
            <a:ext cx="6610018" cy="1579848"/>
          </a:xfrm>
          <a:prstGeom prst="rect">
            <a:avLst/>
          </a:prstGeom>
          <a:ln>
            <a:solidFill>
              <a:schemeClr val="bg1">
                <a:lumMod val="50000"/>
              </a:schemeClr>
            </a:solidFill>
          </a:ln>
        </p:spPr>
      </p:pic>
      <p:cxnSp>
        <p:nvCxnSpPr>
          <p:cNvPr id="14" name="Shape 40">
            <a:extLst>
              <a:ext uri="{FF2B5EF4-FFF2-40B4-BE49-F238E27FC236}">
                <a16:creationId xmlns:a16="http://schemas.microsoft.com/office/drawing/2014/main" id="{20327ECF-DBD0-453C-AD09-ED4B9DC06454}"/>
              </a:ext>
            </a:extLst>
          </p:cNvPr>
          <p:cNvCxnSpPr>
            <a:cxnSpLocks noChangeShapeType="1"/>
          </p:cNvCxnSpPr>
          <p:nvPr/>
        </p:nvCxnSpPr>
        <p:spPr bwMode="auto">
          <a:xfrm flipV="1">
            <a:off x="10900044" y="2759148"/>
            <a:ext cx="0" cy="1818570"/>
          </a:xfrm>
          <a:prstGeom prst="straightConnector1">
            <a:avLst/>
          </a:prstGeom>
          <a:noFill/>
          <a:ln w="28575" cap="flat" cmpd="sng" algn="ctr">
            <a:solidFill>
              <a:schemeClr val="accent1"/>
            </a:solidFill>
            <a:prstDash val="solid"/>
            <a:round/>
            <a:headEnd type="triangle" w="lg" len="lg"/>
            <a:tailEnd type="none" w="lg" len="lg"/>
          </a:ln>
          <a:effectLst/>
        </p:spPr>
      </p:cxnSp>
      <p:cxnSp>
        <p:nvCxnSpPr>
          <p:cNvPr id="15" name="Shape 40">
            <a:extLst>
              <a:ext uri="{FF2B5EF4-FFF2-40B4-BE49-F238E27FC236}">
                <a16:creationId xmlns:a16="http://schemas.microsoft.com/office/drawing/2014/main" id="{4AB09131-F2C5-46B5-BE0E-04487CEC7B70}"/>
              </a:ext>
            </a:extLst>
          </p:cNvPr>
          <p:cNvCxnSpPr>
            <a:cxnSpLocks noChangeShapeType="1"/>
          </p:cNvCxnSpPr>
          <p:nvPr/>
        </p:nvCxnSpPr>
        <p:spPr bwMode="auto">
          <a:xfrm>
            <a:off x="9833244" y="2759148"/>
            <a:ext cx="1066800" cy="0"/>
          </a:xfrm>
          <a:prstGeom prst="straightConnector1">
            <a:avLst/>
          </a:prstGeom>
          <a:noFill/>
          <a:ln w="28575" cap="flat" cmpd="sng" algn="ctr">
            <a:solidFill>
              <a:schemeClr val="accent1"/>
            </a:solidFill>
            <a:prstDash val="solid"/>
            <a:round/>
            <a:headEnd type="none" w="lg" len="lg"/>
            <a:tailEnd type="none" w="lg" len="lg"/>
          </a:ln>
          <a:effectLst/>
        </p:spPr>
      </p:cxnSp>
      <p:sp>
        <p:nvSpPr>
          <p:cNvPr id="16" name="Rectangle 15">
            <a:extLst>
              <a:ext uri="{FF2B5EF4-FFF2-40B4-BE49-F238E27FC236}">
                <a16:creationId xmlns:a16="http://schemas.microsoft.com/office/drawing/2014/main" id="{1BFE7264-525B-43F2-8408-D56D4B468ECD}"/>
              </a:ext>
            </a:extLst>
          </p:cNvPr>
          <p:cNvSpPr/>
          <p:nvPr/>
        </p:nvSpPr>
        <p:spPr>
          <a:xfrm>
            <a:off x="735179" y="4392455"/>
            <a:ext cx="2325105" cy="313932"/>
          </a:xfrm>
          <a:prstGeom prst="rect">
            <a:avLst/>
          </a:prstGeom>
        </p:spPr>
        <p:txBody>
          <a:bodyPr wrap="square">
            <a:spAutoFit/>
          </a:bodyPr>
          <a:lstStyle/>
          <a:p>
            <a:pPr>
              <a:lnSpc>
                <a:spcPct val="90000"/>
              </a:lnSpc>
            </a:pPr>
            <a:r>
              <a:rPr lang="en-US" sz="1600" b="1" dirty="0" err="1">
                <a:solidFill>
                  <a:schemeClr val="accent1"/>
                </a:solidFill>
                <a:cs typeface="Arial" panose="020B0604020202020204" pitchFamily="34" charset="0"/>
              </a:rPr>
              <a:t>Menú</a:t>
            </a:r>
            <a:r>
              <a:rPr lang="en-US" sz="1600" b="1" dirty="0">
                <a:solidFill>
                  <a:schemeClr val="accent1"/>
                </a:solidFill>
                <a:cs typeface="Arial" panose="020B0604020202020204" pitchFamily="34" charset="0"/>
              </a:rPr>
              <a:t> de </a:t>
            </a:r>
            <a:r>
              <a:rPr lang="en-US" sz="1600" b="1" dirty="0" err="1">
                <a:solidFill>
                  <a:schemeClr val="accent1"/>
                </a:solidFill>
                <a:cs typeface="Arial" panose="020B0604020202020204" pitchFamily="34" charset="0"/>
              </a:rPr>
              <a:t>Navegación</a:t>
            </a:r>
            <a:endParaRPr lang="en-US" sz="1600" b="1" dirty="0">
              <a:solidFill>
                <a:schemeClr val="accent1"/>
              </a:solidFill>
              <a:cs typeface="Arial" panose="020B0604020202020204" pitchFamily="34" charset="0"/>
            </a:endParaRPr>
          </a:p>
        </p:txBody>
      </p:sp>
      <p:cxnSp>
        <p:nvCxnSpPr>
          <p:cNvPr id="17" name="Curved Connector 23">
            <a:extLst>
              <a:ext uri="{FF2B5EF4-FFF2-40B4-BE49-F238E27FC236}">
                <a16:creationId xmlns:a16="http://schemas.microsoft.com/office/drawing/2014/main" id="{88DB0336-E714-4DF8-9936-66CA970BF2FC}"/>
              </a:ext>
            </a:extLst>
          </p:cNvPr>
          <p:cNvCxnSpPr>
            <a:cxnSpLocks/>
          </p:cNvCxnSpPr>
          <p:nvPr/>
        </p:nvCxnSpPr>
        <p:spPr>
          <a:xfrm rot="16200000" flipV="1">
            <a:off x="932746" y="4046131"/>
            <a:ext cx="533399" cy="188734"/>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DFD1925-3737-4246-9D3F-6067B177086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904131" y="1777680"/>
            <a:ext cx="2311400" cy="2438400"/>
          </a:xfrm>
          <a:prstGeom prst="rect">
            <a:avLst/>
          </a:prstGeom>
          <a:ln>
            <a:solidFill>
              <a:schemeClr val="bg1">
                <a:lumMod val="50000"/>
              </a:schemeClr>
            </a:solidFill>
          </a:ln>
        </p:spPr>
      </p:pic>
    </p:spTree>
    <p:extLst>
      <p:ext uri="{BB962C8B-B14F-4D97-AF65-F5344CB8AC3E}">
        <p14:creationId xmlns:p14="http://schemas.microsoft.com/office/powerpoint/2010/main" val="28076927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F95E7-06BB-4292-9206-EE62887D4E96}"/>
              </a:ext>
            </a:extLst>
          </p:cNvPr>
          <p:cNvSpPr>
            <a:spLocks noGrp="1"/>
          </p:cNvSpPr>
          <p:nvPr>
            <p:ph type="title"/>
          </p:nvPr>
        </p:nvSpPr>
        <p:spPr/>
        <p:txBody>
          <a:bodyPr/>
          <a:lstStyle/>
          <a:p>
            <a:r>
              <a:rPr lang="es-ES" dirty="0"/>
              <a:t>¿Qué es el </a:t>
            </a:r>
            <a:r>
              <a:rPr lang="es-ES" dirty="0" err="1"/>
              <a:t>Breadcrumb</a:t>
            </a:r>
            <a:r>
              <a:rPr lang="es-ES" dirty="0"/>
              <a:t>?</a:t>
            </a:r>
            <a:endParaRPr lang="en-GB" dirty="0"/>
          </a:p>
        </p:txBody>
      </p:sp>
      <p:sp>
        <p:nvSpPr>
          <p:cNvPr id="3" name="Text Placeholder 2">
            <a:extLst>
              <a:ext uri="{FF2B5EF4-FFF2-40B4-BE49-F238E27FC236}">
                <a16:creationId xmlns:a16="http://schemas.microsoft.com/office/drawing/2014/main" id="{909C9319-392C-4516-8809-70234535944E}"/>
              </a:ext>
            </a:extLst>
          </p:cNvPr>
          <p:cNvSpPr>
            <a:spLocks noGrp="1"/>
          </p:cNvSpPr>
          <p:nvPr>
            <p:ph type="body" idx="1"/>
          </p:nvPr>
        </p:nvSpPr>
        <p:spPr>
          <a:xfrm>
            <a:off x="609598" y="1690777"/>
            <a:ext cx="10944000" cy="624800"/>
          </a:xfrm>
        </p:spPr>
        <p:txBody>
          <a:bodyPr/>
          <a:lstStyle/>
          <a:p>
            <a:pPr marL="152396" indent="0">
              <a:buNone/>
            </a:pPr>
            <a:r>
              <a:rPr lang="es-ES" dirty="0"/>
              <a:t>Un </a:t>
            </a:r>
            <a:r>
              <a:rPr lang="es-ES" dirty="0" err="1"/>
              <a:t>breadcrumb</a:t>
            </a:r>
            <a:r>
              <a:rPr lang="es-ES" dirty="0"/>
              <a:t> es una lista jerárquica de enlaces que se muestra usando diferentes plantillas.</a:t>
            </a:r>
            <a:endParaRPr lang="en-GB" dirty="0"/>
          </a:p>
        </p:txBody>
      </p:sp>
      <p:sp>
        <p:nvSpPr>
          <p:cNvPr id="4" name="Slide Number Placeholder 3">
            <a:extLst>
              <a:ext uri="{FF2B5EF4-FFF2-40B4-BE49-F238E27FC236}">
                <a16:creationId xmlns:a16="http://schemas.microsoft.com/office/drawing/2014/main" id="{63E148D0-C130-4055-A649-0F7424D27C95}"/>
              </a:ext>
            </a:extLst>
          </p:cNvPr>
          <p:cNvSpPr>
            <a:spLocks noGrp="1"/>
          </p:cNvSpPr>
          <p:nvPr>
            <p:ph type="sldNum" idx="12"/>
          </p:nvPr>
        </p:nvSpPr>
        <p:spPr/>
        <p:txBody>
          <a:bodyPr/>
          <a:lstStyle/>
          <a:p>
            <a:fld id="{DECF3546-AB72-4471-AFC4-A477D555DA7F}" type="slidenum">
              <a:rPr lang="en-GB" smtClean="0"/>
              <a:t>98</a:t>
            </a:fld>
            <a:endParaRPr lang="en-GB"/>
          </a:p>
        </p:txBody>
      </p:sp>
      <p:pic>
        <p:nvPicPr>
          <p:cNvPr id="6" name="Picture 5">
            <a:extLst>
              <a:ext uri="{FF2B5EF4-FFF2-40B4-BE49-F238E27FC236}">
                <a16:creationId xmlns:a16="http://schemas.microsoft.com/office/drawing/2014/main" id="{C77A4E37-657C-4A6B-B7AA-D3A21815B4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8122" y="2688162"/>
            <a:ext cx="9815756" cy="3475258"/>
          </a:xfrm>
          <a:prstGeom prst="rect">
            <a:avLst/>
          </a:prstGeom>
          <a:ln>
            <a:solidFill>
              <a:schemeClr val="tx1"/>
            </a:solidFill>
          </a:ln>
        </p:spPr>
      </p:pic>
      <p:sp>
        <p:nvSpPr>
          <p:cNvPr id="5" name="Rectangle 4">
            <a:extLst>
              <a:ext uri="{FF2B5EF4-FFF2-40B4-BE49-F238E27FC236}">
                <a16:creationId xmlns:a16="http://schemas.microsoft.com/office/drawing/2014/main" id="{3B92DAED-955C-4D70-B9BE-2D3CF675AAD3}"/>
              </a:ext>
            </a:extLst>
          </p:cNvPr>
          <p:cNvSpPr/>
          <p:nvPr/>
        </p:nvSpPr>
        <p:spPr>
          <a:xfrm>
            <a:off x="5461075" y="3241659"/>
            <a:ext cx="1241045" cy="286232"/>
          </a:xfrm>
          <a:prstGeom prst="rect">
            <a:avLst/>
          </a:prstGeom>
        </p:spPr>
        <p:txBody>
          <a:bodyPr wrap="none" anchor="ctr">
            <a:spAutoFit/>
          </a:bodyPr>
          <a:lstStyle/>
          <a:p>
            <a:pPr algn="ctr">
              <a:lnSpc>
                <a:spcPct val="90000"/>
              </a:lnSpc>
            </a:pPr>
            <a:r>
              <a:rPr lang="en-US" b="1" dirty="0">
                <a:solidFill>
                  <a:schemeClr val="accent1"/>
                </a:solidFill>
              </a:rPr>
              <a:t>Breadcrumb</a:t>
            </a:r>
          </a:p>
        </p:txBody>
      </p:sp>
      <p:cxnSp>
        <p:nvCxnSpPr>
          <p:cNvPr id="24" name="Connector: Curved 23">
            <a:extLst>
              <a:ext uri="{FF2B5EF4-FFF2-40B4-BE49-F238E27FC236}">
                <a16:creationId xmlns:a16="http://schemas.microsoft.com/office/drawing/2014/main" id="{2BDFADD0-4C9E-486E-8C57-C31C8368796D}"/>
              </a:ext>
            </a:extLst>
          </p:cNvPr>
          <p:cNvCxnSpPr>
            <a:stCxn id="5" idx="1"/>
          </p:cNvCxnSpPr>
          <p:nvPr/>
        </p:nvCxnSpPr>
        <p:spPr>
          <a:xfrm rot="10800000">
            <a:off x="4842165" y="3241659"/>
            <a:ext cx="618911" cy="143116"/>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5556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52F2-F431-4B0B-89E8-1EDEED119785}"/>
              </a:ext>
            </a:extLst>
          </p:cNvPr>
          <p:cNvSpPr>
            <a:spLocks noGrp="1"/>
          </p:cNvSpPr>
          <p:nvPr>
            <p:ph type="title"/>
          </p:nvPr>
        </p:nvSpPr>
        <p:spPr/>
        <p:txBody>
          <a:bodyPr/>
          <a:lstStyle/>
          <a:p>
            <a:r>
              <a:rPr lang="es-ES" dirty="0"/>
              <a:t>¿Qué la Barra de Navegación?</a:t>
            </a:r>
            <a:endParaRPr lang="en-GB" dirty="0"/>
          </a:p>
        </p:txBody>
      </p:sp>
      <p:sp>
        <p:nvSpPr>
          <p:cNvPr id="3" name="Text Placeholder 2">
            <a:extLst>
              <a:ext uri="{FF2B5EF4-FFF2-40B4-BE49-F238E27FC236}">
                <a16:creationId xmlns:a16="http://schemas.microsoft.com/office/drawing/2014/main" id="{018C7A68-B1D5-40EA-8127-B4389D0068DC}"/>
              </a:ext>
            </a:extLst>
          </p:cNvPr>
          <p:cNvSpPr>
            <a:spLocks noGrp="1"/>
          </p:cNvSpPr>
          <p:nvPr>
            <p:ph type="body" idx="1"/>
          </p:nvPr>
        </p:nvSpPr>
        <p:spPr>
          <a:xfrm>
            <a:off x="609598" y="1690777"/>
            <a:ext cx="10944000" cy="900000"/>
          </a:xfrm>
        </p:spPr>
        <p:txBody>
          <a:bodyPr/>
          <a:lstStyle/>
          <a:p>
            <a:r>
              <a:rPr lang="es-ES" dirty="0"/>
              <a:t>Las entradas de la barra de navegación permiten moverse fácilmente entre páginas de la app</a:t>
            </a:r>
          </a:p>
          <a:p>
            <a:r>
              <a:rPr lang="es-ES" dirty="0"/>
              <a:t>Una entrada puede ser texto, solo imagen o texto con imagen.</a:t>
            </a:r>
            <a:endParaRPr lang="en-GB" dirty="0"/>
          </a:p>
        </p:txBody>
      </p:sp>
      <p:sp>
        <p:nvSpPr>
          <p:cNvPr id="4" name="Slide Number Placeholder 3">
            <a:extLst>
              <a:ext uri="{FF2B5EF4-FFF2-40B4-BE49-F238E27FC236}">
                <a16:creationId xmlns:a16="http://schemas.microsoft.com/office/drawing/2014/main" id="{B6EF0D14-59BE-416C-A3F2-4CC1F1680F5E}"/>
              </a:ext>
            </a:extLst>
          </p:cNvPr>
          <p:cNvSpPr>
            <a:spLocks noGrp="1"/>
          </p:cNvSpPr>
          <p:nvPr>
            <p:ph type="sldNum" idx="12"/>
          </p:nvPr>
        </p:nvSpPr>
        <p:spPr/>
        <p:txBody>
          <a:bodyPr/>
          <a:lstStyle/>
          <a:p>
            <a:fld id="{DECF3546-AB72-4471-AFC4-A477D555DA7F}" type="slidenum">
              <a:rPr lang="en-GB" smtClean="0"/>
              <a:t>99</a:t>
            </a:fld>
            <a:endParaRPr lang="en-GB"/>
          </a:p>
        </p:txBody>
      </p:sp>
      <p:pic>
        <p:nvPicPr>
          <p:cNvPr id="9" name="Picture 8">
            <a:extLst>
              <a:ext uri="{FF2B5EF4-FFF2-40B4-BE49-F238E27FC236}">
                <a16:creationId xmlns:a16="http://schemas.microsoft.com/office/drawing/2014/main" id="{AF0BBCFD-7D0D-470F-A774-4455B97003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80204" y="2686974"/>
            <a:ext cx="9602788" cy="3564524"/>
          </a:xfrm>
          <a:prstGeom prst="rect">
            <a:avLst/>
          </a:prstGeom>
          <a:ln>
            <a:solidFill>
              <a:srgbClr val="FF0000"/>
            </a:solidFill>
          </a:ln>
        </p:spPr>
      </p:pic>
      <p:sp>
        <p:nvSpPr>
          <p:cNvPr id="10" name="Rectangle 9">
            <a:extLst>
              <a:ext uri="{FF2B5EF4-FFF2-40B4-BE49-F238E27FC236}">
                <a16:creationId xmlns:a16="http://schemas.microsoft.com/office/drawing/2014/main" id="{2BB3A8DC-6C2E-4FDA-9643-64BABE461A6F}"/>
              </a:ext>
            </a:extLst>
          </p:cNvPr>
          <p:cNvSpPr/>
          <p:nvPr/>
        </p:nvSpPr>
        <p:spPr>
          <a:xfrm>
            <a:off x="4438148" y="2760480"/>
            <a:ext cx="3440233" cy="286232"/>
          </a:xfrm>
          <a:prstGeom prst="rect">
            <a:avLst/>
          </a:prstGeom>
        </p:spPr>
        <p:txBody>
          <a:bodyPr wrap="square">
            <a:spAutoFit/>
          </a:bodyPr>
          <a:lstStyle/>
          <a:p>
            <a:pPr>
              <a:lnSpc>
                <a:spcPct val="90000"/>
              </a:lnSpc>
            </a:pPr>
            <a:r>
              <a:rPr lang="en-US" b="1" dirty="0">
                <a:solidFill>
                  <a:schemeClr val="accent1"/>
                </a:solidFill>
              </a:rPr>
              <a:t>Entradas de la Barra de </a:t>
            </a:r>
            <a:r>
              <a:rPr lang="en-US" b="1" dirty="0" err="1">
                <a:solidFill>
                  <a:schemeClr val="accent1"/>
                </a:solidFill>
              </a:rPr>
              <a:t>Navegación</a:t>
            </a:r>
            <a:endParaRPr lang="en-US" b="1" dirty="0">
              <a:solidFill>
                <a:schemeClr val="accent1"/>
              </a:solidFill>
            </a:endParaRPr>
          </a:p>
        </p:txBody>
      </p:sp>
      <p:cxnSp>
        <p:nvCxnSpPr>
          <p:cNvPr id="17" name="Straight Arrow Connector 16">
            <a:extLst>
              <a:ext uri="{FF2B5EF4-FFF2-40B4-BE49-F238E27FC236}">
                <a16:creationId xmlns:a16="http://schemas.microsoft.com/office/drawing/2014/main" id="{3C069CCF-E5C6-43D7-8176-C9A85C9F2556}"/>
              </a:ext>
            </a:extLst>
          </p:cNvPr>
          <p:cNvCxnSpPr/>
          <p:nvPr/>
        </p:nvCxnSpPr>
        <p:spPr>
          <a:xfrm>
            <a:off x="7878381" y="2903596"/>
            <a:ext cx="80841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449648"/>
      </p:ext>
    </p:extLst>
  </p:cSld>
  <p:clrMapOvr>
    <a:masterClrMapping/>
  </p:clrMapOvr>
</p:sld>
</file>

<file path=ppt/theme/theme1.xml><?xml version="1.0" encoding="utf-8"?>
<a:theme xmlns:a="http://schemas.openxmlformats.org/drawingml/2006/main" name="1_Gaoler template">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60D77F67F132264EA3A4800F413D844D" ma:contentTypeVersion="4" ma:contentTypeDescription="Crear nuevo documento." ma:contentTypeScope="" ma:versionID="0d059807cdf78c1c1a88333a593e0396">
  <xsd:schema xmlns:xsd="http://www.w3.org/2001/XMLSchema" xmlns:xs="http://www.w3.org/2001/XMLSchema" xmlns:p="http://schemas.microsoft.com/office/2006/metadata/properties" xmlns:ns2="2d0d4283-ba86-48da-87f9-13dce32ef8b7" targetNamespace="http://schemas.microsoft.com/office/2006/metadata/properties" ma:root="true" ma:fieldsID="3ee82d98d078214ba6fa75fd9ee04394" ns2:_="">
    <xsd:import namespace="2d0d4283-ba86-48da-87f9-13dce32ef8b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0d4283-ba86-48da-87f9-13dce32ef8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0DE9F9-1B41-4195-B459-2285C05A70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0d4283-ba86-48da-87f9-13dce32ef8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A6036DB-70ED-4D1C-B3B3-7275FB08EB13}">
  <ds:schemaRefs>
    <ds:schemaRef ds:uri="http://purl.org/dc/elements/1.1/"/>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2d0d4283-ba86-48da-87f9-13dce32ef8b7"/>
    <ds:schemaRef ds:uri="http://www.w3.org/XML/1998/namespace"/>
  </ds:schemaRefs>
</ds:datastoreItem>
</file>

<file path=customXml/itemProps3.xml><?xml version="1.0" encoding="utf-8"?>
<ds:datastoreItem xmlns:ds="http://schemas.openxmlformats.org/officeDocument/2006/customXml" ds:itemID="{152BAD4E-C88D-4AA0-80E5-71C5E5B2E2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7806</TotalTime>
  <Words>20414</Words>
  <Application>Microsoft Office PowerPoint</Application>
  <PresentationFormat>Widescreen</PresentationFormat>
  <Paragraphs>1354</Paragraphs>
  <Slides>125</Slides>
  <Notes>102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125</vt:i4>
      </vt:variant>
    </vt:vector>
  </HeadingPairs>
  <TitlesOfParts>
    <vt:vector size="137" baseType="lpstr">
      <vt:lpstr>Arial</vt:lpstr>
      <vt:lpstr>Barlow Light</vt:lpstr>
      <vt:lpstr>Belgium</vt:lpstr>
      <vt:lpstr>Calibri</vt:lpstr>
      <vt:lpstr>Courier New</vt:lpstr>
      <vt:lpstr>Engravers MT</vt:lpstr>
      <vt:lpstr>LavosHandy™</vt:lpstr>
      <vt:lpstr>Raleway</vt:lpstr>
      <vt:lpstr>Raleway SemiBold</vt:lpstr>
      <vt:lpstr>Times New Roman</vt:lpstr>
      <vt:lpstr>Wingdings</vt:lpstr>
      <vt:lpstr>1_Gaoler template</vt:lpstr>
      <vt:lpstr>PowerPoint Presentation</vt:lpstr>
      <vt:lpstr>Oracle Application Express</vt:lpstr>
      <vt:lpstr>Objetivos de la Formación</vt:lpstr>
      <vt:lpstr>¿Qué necesitamos antes de empezar?</vt:lpstr>
      <vt:lpstr>PowerPoint Presentation</vt:lpstr>
      <vt:lpstr>¿Qué es Oracle Application Express?</vt:lpstr>
      <vt:lpstr>Oracle APEX</vt:lpstr>
      <vt:lpstr>Casos de uso</vt:lpstr>
      <vt:lpstr>Casos de uso</vt:lpstr>
      <vt:lpstr>Casos de uso</vt:lpstr>
      <vt:lpstr>Casos de uso</vt:lpstr>
      <vt:lpstr>Casos de uso</vt:lpstr>
      <vt:lpstr>Oracle Application Express: Características Diferenciadoras</vt:lpstr>
      <vt:lpstr>Funcionalidad libre de coste en la BD Oracle: Oracle APEX</vt:lpstr>
      <vt:lpstr>Desarrollo, Personalización y Despliegue Rápido</vt:lpstr>
      <vt:lpstr>Interfaz de usuario para cualquier dispositivo</vt:lpstr>
      <vt:lpstr>Fuentes de datos: Local, Remoto y acceso REST</vt:lpstr>
      <vt:lpstr>Arquitectura de Oracle APEX</vt:lpstr>
      <vt:lpstr>Oracle APEX - Conceptos</vt:lpstr>
      <vt:lpstr>Opciones de Desarrollo / Despliegue</vt:lpstr>
      <vt:lpstr>Desarrollo de apps Low Code Data first</vt:lpstr>
      <vt:lpstr>PowerPoint Presentation</vt:lpstr>
      <vt:lpstr>Empezando con Oracle APEX</vt:lpstr>
      <vt:lpstr>PowerPoint Presentation</vt:lpstr>
      <vt:lpstr>Accediendo a un Workspace</vt:lpstr>
      <vt:lpstr>Oracle APEX – Componentes principales</vt:lpstr>
      <vt:lpstr>Oracle APEX – App Builder</vt:lpstr>
      <vt:lpstr>Oracle APEX – SQL Workshop</vt:lpstr>
      <vt:lpstr>Oracle APEX – Team Development</vt:lpstr>
      <vt:lpstr>Oracle APEX – App Gallery</vt:lpstr>
      <vt:lpstr>PowerPoint Presentation</vt:lpstr>
      <vt:lpstr>PowerPoint Presentation</vt:lpstr>
      <vt:lpstr>Comunidad Oracle APEX</vt:lpstr>
      <vt:lpstr>http://apex.world</vt:lpstr>
      <vt:lpstr>Oracle Ask Tom (app pública)</vt:lpstr>
      <vt:lpstr>Oracle Container Registry (app pública)</vt:lpstr>
      <vt:lpstr>HR Directory (app privada - Intranet)</vt:lpstr>
      <vt:lpstr>Algunos links útiles</vt:lpstr>
      <vt:lpstr>Oracle Application Express Office Hours</vt:lpstr>
      <vt:lpstr>PowerPoint Presentation</vt:lpstr>
      <vt:lpstr>¿Qué es SQL Workshop?</vt:lpstr>
      <vt:lpstr>Componentes de SQL Workshop</vt:lpstr>
      <vt:lpstr>Gestión de objetos de BD</vt:lpstr>
      <vt:lpstr>Ejecución de comandos SQL</vt:lpstr>
      <vt:lpstr>Otras utilidades disponibles</vt:lpstr>
      <vt:lpstr>PowerPoint Presentation</vt:lpstr>
      <vt:lpstr>Quick SQL</vt:lpstr>
      <vt:lpstr>Ejemplo de uso de Quick SQL</vt:lpstr>
      <vt:lpstr>PowerPoint Presentation</vt:lpstr>
      <vt:lpstr>PowerPoint Presentation</vt:lpstr>
      <vt:lpstr>Conceptos del App Builder</vt:lpstr>
      <vt:lpstr>Página principal de App Builder</vt:lpstr>
      <vt:lpstr>PowerPoint Presentation</vt:lpstr>
      <vt:lpstr>Aplicación Web de Base de Datos</vt:lpstr>
      <vt:lpstr>Entendiendo los componentes de página de una Aplicación</vt:lpstr>
      <vt:lpstr>Creación de una Web App Mobile</vt:lpstr>
      <vt:lpstr>Tipos de informes optimizados para Mobile Web Apps</vt:lpstr>
      <vt:lpstr>Tipos de páginas</vt:lpstr>
      <vt:lpstr>¿Qué es Page Designer?</vt:lpstr>
      <vt:lpstr>Elementos de Page Designer: Barra de Herramientas</vt:lpstr>
      <vt:lpstr>Elementos de Page Designer: Panel Izquierdo</vt:lpstr>
      <vt:lpstr>Elementos de Page Designer: Panel Central</vt:lpstr>
      <vt:lpstr>Elementos de Page Designer: Layout</vt:lpstr>
      <vt:lpstr>Componentes de la Galería</vt:lpstr>
      <vt:lpstr>Elementos de Page Designer: Editor de Propiedades</vt:lpstr>
      <vt:lpstr>Editor de Código</vt:lpstr>
      <vt:lpstr>PowerPoint Presentation</vt:lpstr>
      <vt:lpstr>Distintos tipos de Informes</vt:lpstr>
      <vt:lpstr>¿Qué tipo de informe usar?</vt:lpstr>
      <vt:lpstr>Informe Clásico</vt:lpstr>
      <vt:lpstr>Informe Interactivo</vt:lpstr>
      <vt:lpstr>Grid Interactivo</vt:lpstr>
      <vt:lpstr>Informe con formulario asociado</vt:lpstr>
      <vt:lpstr>Componentes de un Informe Interactivo</vt:lpstr>
      <vt:lpstr>Claves del Grid Interactivo</vt:lpstr>
      <vt:lpstr>PowerPoint Presentation</vt:lpstr>
      <vt:lpstr>Formularios en Oracle APEX</vt:lpstr>
      <vt:lpstr>Desarrollando Formularios en APEX</vt:lpstr>
      <vt:lpstr>Tipos de Formularios</vt:lpstr>
      <vt:lpstr>Entendiendo un Formulario Master Detail</vt:lpstr>
      <vt:lpstr>Entendiendo los Items</vt:lpstr>
      <vt:lpstr>Items de Aplicación</vt:lpstr>
      <vt:lpstr>Items de página</vt:lpstr>
      <vt:lpstr>Referenciando valores de items</vt:lpstr>
      <vt:lpstr>Creación de Botones</vt:lpstr>
      <vt:lpstr>PowerPoint Presentation</vt:lpstr>
      <vt:lpstr>Entendiendo el renderizado de página y el procesado de página</vt:lpstr>
      <vt:lpstr>¿Qué es una computación?</vt:lpstr>
      <vt:lpstr>¿Qué es un Proceso de Página?</vt:lpstr>
      <vt:lpstr>Entendiendo las Validaciones</vt:lpstr>
      <vt:lpstr>Entendiendo las ramificaciones (branches)</vt:lpstr>
      <vt:lpstr>PowerPoint Presentation</vt:lpstr>
      <vt:lpstr>PowerPoint Presentation</vt:lpstr>
      <vt:lpstr>Entendiendo Shared Components</vt:lpstr>
      <vt:lpstr>Shared Components: Navegación</vt:lpstr>
      <vt:lpstr>¿Qué son las listas?</vt:lpstr>
      <vt:lpstr>¿Qué es el menú de navegación?</vt:lpstr>
      <vt:lpstr>¿Qué es el Breadcrumb?</vt:lpstr>
      <vt:lpstr>¿Qué la Barra de Navegación?</vt:lpstr>
      <vt:lpstr>PowerPoint Presentation</vt:lpstr>
      <vt:lpstr>¿Qué es Universal Theme?</vt:lpstr>
      <vt:lpstr>Claves de Universal Theme</vt:lpstr>
      <vt:lpstr>Uso de Theme Roller</vt:lpstr>
      <vt:lpstr>PowerPoint Presentation</vt:lpstr>
      <vt:lpstr>PowerPoint Presentation</vt:lpstr>
      <vt:lpstr>¿Cómo asegurar una Aplicación de APEX?</vt:lpstr>
      <vt:lpstr>Estableciendo la identidad del usuario a través de la Autenticación</vt:lpstr>
      <vt:lpstr>¿Cómo implementar la Autenticación?</vt:lpstr>
      <vt:lpstr>Incrementando la seguridad a través de la Autorización</vt:lpstr>
      <vt:lpstr>PowerPoint Presentation</vt:lpstr>
      <vt:lpstr>PowerPoint Presentation</vt:lpstr>
      <vt:lpstr>Otros recursos - Gráficos</vt:lpstr>
      <vt:lpstr>Otros recursos - Calendario</vt:lpstr>
      <vt:lpstr>Otros recursos - Árboles</vt:lpstr>
      <vt:lpstr>Entendiendo las Acciones Dinámicas</vt:lpstr>
      <vt:lpstr>¿Qué es un Plug-in?</vt:lpstr>
      <vt:lpstr>PowerPoint Presentation</vt:lpstr>
      <vt:lpstr>PowerPoint Presentation</vt:lpstr>
      <vt:lpstr>Migración de la Aplicación Desarrollada entre Entornos: Vistazo General</vt:lpstr>
      <vt:lpstr>Exportando la App &amp; Migrando objetos de BD y datos</vt:lpstr>
      <vt:lpstr>PowerPoint Presentation</vt:lpstr>
      <vt:lpstr>PowerPoint Presentation</vt:lpstr>
      <vt:lpstr>Bibliografía y recursos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 Lopez</dc:creator>
  <cp:lastModifiedBy>Juan Lopez Garcia</cp:lastModifiedBy>
  <cp:revision>174</cp:revision>
  <cp:lastPrinted>2017-10-18T10:43:28Z</cp:lastPrinted>
  <dcterms:created xsi:type="dcterms:W3CDTF">2017-09-04T07:57:12Z</dcterms:created>
  <dcterms:modified xsi:type="dcterms:W3CDTF">2020-03-03T09:24:44Z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0x01010060D77F67F132264EA3A4800F413D844D</vt:lpwstr>
  </property>
</Properties>
</file>